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1" r:id="rId3"/>
    <p:sldId id="260" r:id="rId4"/>
    <p:sldId id="258" r:id="rId5"/>
    <p:sldId id="259" r:id="rId6"/>
    <p:sldId id="268" r:id="rId7"/>
    <p:sldId id="270" r:id="rId8"/>
    <p:sldId id="265" r:id="rId9"/>
    <p:sldId id="266" r:id="rId10"/>
    <p:sldId id="264" r:id="rId11"/>
    <p:sldId id="267" r:id="rId12"/>
    <p:sldId id="276" r:id="rId13"/>
    <p:sldId id="257" r:id="rId14"/>
    <p:sldId id="275" r:id="rId15"/>
    <p:sldId id="274" r:id="rId16"/>
    <p:sldId id="261" r:id="rId17"/>
    <p:sldId id="262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66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4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BD914-D602-4BB6-8CB1-7FBB3B6C9153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A4D33-AA74-42DE-BDB2-450B203DE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31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F8D670-E9BC-4EC1-8651-D52BB52023EC}" type="slidenum">
              <a:rPr lang="ru-R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24DC9-2614-45D8-8E11-6F2F2607BB6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60F972-C2E3-437D-B909-FF744BBC7F26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216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pitchFamily="34" charset="0"/>
            </a:endParaRPr>
          </a:p>
        </p:txBody>
      </p:sp>
      <p:sp>
        <p:nvSpPr>
          <p:cNvPr id="9216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ED0EC21-07F5-4647-B24D-854CC7E0C7E7}" type="slidenum">
              <a:rPr lang="ru-RU" sz="1200">
                <a:latin typeface="Calibri" pitchFamily="34" charset="0"/>
              </a:rPr>
              <a:pPr algn="r"/>
              <a:t>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29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9DE9BF-1C27-478F-A39F-D41F5825CC7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3FF8D9-A0E3-43E7-B387-142901A59D3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19558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558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424B894-C497-47EA-BDD7-50CDAB94F04E}" type="slidenum">
              <a:rPr lang="ru-RU" sz="1200">
                <a:latin typeface="Calibri" pitchFamily="34" charset="0"/>
              </a:rPr>
              <a:pPr algn="r"/>
              <a:t>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A9A40F-2EA8-418E-9A1D-D757DB46AD01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A4D33-AA74-42DE-BDB2-450B203DE5C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F2E8F5-08C0-41B0-9530-8DB2AA05F5B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389124" name="Верхний колонтитул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ХНУ ім. В. Н. Каразіна</a:t>
            </a:r>
          </a:p>
        </p:txBody>
      </p:sp>
      <p:sp>
        <p:nvSpPr>
          <p:cNvPr id="389125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2A624D-E221-48B0-9D27-0F358C8AC87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A4D33-AA74-42DE-BDB2-450B203DE5C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44462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2338" y="1905000"/>
            <a:ext cx="4044462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038600"/>
            <a:ext cx="4044462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2338" y="4038600"/>
            <a:ext cx="4044462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6C66E-C982-434C-87DA-132F54A1F54B}" type="datetimeFigureOut">
              <a:rPr lang="ru-RU"/>
              <a:pPr>
                <a:defRPr/>
              </a:pPr>
              <a:t>03.10.2011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A8E20-90D4-45BC-92D0-104AD5D85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4D5FB-BBEA-41A3-BC83-97AC92823B2E}" type="datetimeFigureOut">
              <a:rPr lang="en-US" smtClean="0"/>
              <a:pPr/>
              <a:t>10/3/2011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45A66-9F66-4C7D-B84D-18B43BD53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Microsoft_Office_Word_97_-_20031.doc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7772400" cy="321471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Исследование </a:t>
            </a:r>
            <a:r>
              <a:rPr lang="ru-RU" sz="3600" b="1" dirty="0">
                <a:solidFill>
                  <a:schemeClr val="bg1"/>
                </a:solidFill>
              </a:rPr>
              <a:t>солнечной активности 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в </a:t>
            </a:r>
            <a:r>
              <a:rPr lang="ru-RU" sz="3600" b="1" dirty="0">
                <a:solidFill>
                  <a:schemeClr val="bg1"/>
                </a:solidFill>
              </a:rPr>
              <a:t>проекте </a:t>
            </a:r>
            <a:r>
              <a:rPr lang="ru-RU" sz="3600" b="1" cap="all" dirty="0" err="1">
                <a:solidFill>
                  <a:schemeClr val="bg1"/>
                </a:solidFill>
              </a:rPr>
              <a:t>Коронас-Фотон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и </a:t>
            </a:r>
            <a:r>
              <a:rPr lang="ru-RU" sz="3600" b="1" dirty="0">
                <a:solidFill>
                  <a:schemeClr val="bg1"/>
                </a:solidFill>
              </a:rPr>
              <a:t>перспективы дальнейших совместных </a:t>
            </a:r>
            <a:r>
              <a:rPr lang="ru-RU" sz="3600" b="1" dirty="0" smtClean="0">
                <a:solidFill>
                  <a:schemeClr val="bg1"/>
                </a:solidFill>
              </a:rPr>
              <a:t>космических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</a:rPr>
              <a:t>исследований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sz="2700" dirty="0" smtClean="0">
                <a:solidFill>
                  <a:schemeClr val="bg1"/>
                </a:solidFill>
              </a:rPr>
              <a:t>Ю.Д.Котов</a:t>
            </a:r>
            <a:r>
              <a:rPr lang="ru-RU" sz="2700" dirty="0">
                <a:solidFill>
                  <a:schemeClr val="bg1"/>
                </a:solidFill>
              </a:rPr>
              <a:t>*, В.Н.Юров*, </a:t>
            </a:r>
            <a:r>
              <a:rPr lang="ru-RU" sz="2700" dirty="0" err="1">
                <a:solidFill>
                  <a:schemeClr val="bg1"/>
                </a:solidFill>
              </a:rPr>
              <a:t>А.С.Гляненко</a:t>
            </a:r>
            <a:r>
              <a:rPr lang="ru-RU" sz="2700" dirty="0">
                <a:solidFill>
                  <a:schemeClr val="bg1"/>
                </a:solidFill>
              </a:rPr>
              <a:t>*, </a:t>
            </a:r>
            <a:r>
              <a:rPr lang="ru-RU" sz="2700" dirty="0" err="1">
                <a:solidFill>
                  <a:schemeClr val="bg1"/>
                </a:solidFill>
              </a:rPr>
              <a:t>А.В.Кочемасов</a:t>
            </a:r>
            <a:r>
              <a:rPr lang="ru-RU" sz="2700" dirty="0">
                <a:solidFill>
                  <a:schemeClr val="bg1"/>
                </a:solidFill>
              </a:rPr>
              <a:t>*, </a:t>
            </a:r>
            <a:r>
              <a:rPr lang="ru-RU" sz="2700" dirty="0" err="1">
                <a:solidFill>
                  <a:schemeClr val="bg1"/>
                </a:solidFill>
              </a:rPr>
              <a:t>В.Г.Тышкевич</a:t>
            </a:r>
            <a:r>
              <a:rPr lang="ru-RU" sz="2700" dirty="0">
                <a:solidFill>
                  <a:schemeClr val="bg1"/>
                </a:solidFill>
              </a:rPr>
              <a:t>*, </a:t>
            </a:r>
            <a:r>
              <a:rPr lang="ru-RU" sz="2700" dirty="0" err="1">
                <a:solidFill>
                  <a:schemeClr val="bg1"/>
                </a:solidFill>
              </a:rPr>
              <a:t>А.В.Дудник^</a:t>
            </a:r>
            <a:r>
              <a:rPr lang="ru-RU" sz="2700" dirty="0">
                <a:solidFill>
                  <a:schemeClr val="bg1"/>
                </a:solidFill>
              </a:rPr>
              <a:t>, Е.М.Круглов**, Г.А.Матвеев**, </a:t>
            </a:r>
            <a:r>
              <a:rPr lang="ru-RU" sz="2700" dirty="0" err="1">
                <a:solidFill>
                  <a:schemeClr val="bg1"/>
                </a:solidFill>
              </a:rPr>
              <a:t>А.Р.Рао</a:t>
            </a:r>
            <a:r>
              <a:rPr lang="ru-RU" sz="2700" dirty="0">
                <a:solidFill>
                  <a:schemeClr val="bg1"/>
                </a:solidFill>
              </a:rPr>
              <a:t>***, </a:t>
            </a:r>
            <a:r>
              <a:rPr lang="ru-RU" sz="2700" dirty="0" err="1">
                <a:solidFill>
                  <a:schemeClr val="bg1"/>
                </a:solidFill>
              </a:rPr>
              <a:t>И.В.Чулков^^</a:t>
            </a:r>
            <a:r>
              <a:rPr lang="ru-RU" sz="2700" dirty="0">
                <a:solidFill>
                  <a:schemeClr val="bg1"/>
                </a:solidFill>
              </a:rPr>
              <a:t>, </a:t>
            </a:r>
            <a:r>
              <a:rPr lang="ru-RU" sz="2700" dirty="0" err="1">
                <a:solidFill>
                  <a:schemeClr val="bg1"/>
                </a:solidFill>
              </a:rPr>
              <a:t>В.В.Дмитренко</a:t>
            </a:r>
            <a:r>
              <a:rPr lang="ru-RU" sz="2700" dirty="0"/>
              <a:t>*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72008"/>
            <a:ext cx="9144000" cy="1928826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</a:rPr>
              <a:t>* Национальный исследовательский ядерный университет “МИФИ”, Москва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ru-RU" sz="2000" i="1" dirty="0" smtClean="0">
                <a:solidFill>
                  <a:schemeClr val="bg1"/>
                </a:solidFill>
              </a:rPr>
              <a:t>^ Харьковский национальный университет им. В. Н. </a:t>
            </a:r>
            <a:r>
              <a:rPr lang="ru-RU" sz="2000" i="1" dirty="0" err="1" smtClean="0">
                <a:solidFill>
                  <a:schemeClr val="bg1"/>
                </a:solidFill>
              </a:rPr>
              <a:t>Каразина</a:t>
            </a:r>
            <a:r>
              <a:rPr lang="ru-RU" sz="2000" i="1" dirty="0" smtClean="0">
                <a:solidFill>
                  <a:schemeClr val="bg1"/>
                </a:solidFill>
              </a:rPr>
              <a:t>, Украина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ru-RU" sz="2000" i="1" dirty="0" smtClean="0">
                <a:solidFill>
                  <a:schemeClr val="bg1"/>
                </a:solidFill>
              </a:rPr>
              <a:t>** Физико-технический институт им. А.Ф. Иоффе РАН, Санкт-Петербург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ru-RU" sz="2000" i="1" dirty="0" smtClean="0">
                <a:solidFill>
                  <a:schemeClr val="bg1"/>
                </a:solidFill>
              </a:rPr>
              <a:t>*** ТАТА институт фундаментальных исследований, </a:t>
            </a:r>
            <a:r>
              <a:rPr lang="ru-RU" sz="2000" i="1" dirty="0" err="1" smtClean="0">
                <a:solidFill>
                  <a:schemeClr val="bg1"/>
                </a:solidFill>
              </a:rPr>
              <a:t>Мумбаи</a:t>
            </a:r>
            <a:r>
              <a:rPr lang="ru-RU" sz="2000" i="1" dirty="0" smtClean="0">
                <a:solidFill>
                  <a:schemeClr val="bg1"/>
                </a:solidFill>
              </a:rPr>
              <a:t>, Индия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ru-RU" sz="2000" i="1" dirty="0" smtClean="0">
                <a:solidFill>
                  <a:schemeClr val="bg1"/>
                </a:solidFill>
              </a:rPr>
              <a:t>^^ Институт космических исследований (ИКИ РАН), Москва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Bookman Old Style" pitchFamily="18" charset="0"/>
              </a:rPr>
              <a:t>Программа </a:t>
            </a:r>
            <a:r>
              <a:rPr lang="ru-RU" sz="3200" b="1" smtClean="0">
                <a:latin typeface="Bookman Old Style" pitchFamily="18" charset="0"/>
                <a:cs typeface="Times New Roman" pitchFamily="18" charset="0"/>
              </a:rPr>
              <a:t>КОРОНАС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51520" y="1143000"/>
            <a:ext cx="8640960" cy="5447645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Программа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КОРОНАС – Комплексные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ОРбитальные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Околоземные Наблюдения Активности Солнц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atin typeface="Times New Roman" pitchFamily="18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Times New Roman" pitchFamily="18" charset="0"/>
                <a:cs typeface="Arial" charset="0"/>
              </a:rPr>
              <a:t>      Федеральное космическое агентство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Times New Roman" pitchFamily="18" charset="0"/>
                <a:cs typeface="Arial" charset="0"/>
              </a:rPr>
              <a:t>      Российская академия наук (Совет по космосу)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>
              <a:latin typeface="Times New Roman" pitchFamily="18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atin typeface="Times New Roman" pitchFamily="18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Коронас-И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с 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03.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1994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12.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(ИЗМИРАН,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КБ Южное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Коронас-Ф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с 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07.2001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12.2005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     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----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||----</a:t>
            </a:r>
            <a:endParaRPr lang="ru-RU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Коронас-Фотон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с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01. 2009 по 11.2009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" pitchFamily="2" charset="2"/>
              </a:rPr>
              <a:t> 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" pitchFamily="2" charset="2"/>
              </a:rPr>
              <a:t>	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" pitchFamily="2" charset="2"/>
              </a:rPr>
              <a:t> (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" pitchFamily="2" charset="2"/>
              </a:rPr>
              <a:t>МИФИ, НИИЭМ, 						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" pitchFamily="2" charset="2"/>
              </a:rPr>
              <a:t>	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" pitchFamily="2" charset="2"/>
              </a:rPr>
              <a:t>ВНИИЭМ)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Содержимое 2"/>
          <p:cNvSpPr>
            <a:spLocks noGrp="1"/>
          </p:cNvSpPr>
          <p:nvPr>
            <p:ph idx="1"/>
          </p:nvPr>
        </p:nvSpPr>
        <p:spPr>
          <a:xfrm>
            <a:off x="0" y="214313"/>
            <a:ext cx="8929688" cy="3786187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ru-RU" sz="2000" smtClean="0"/>
              <a:t>	</a:t>
            </a:r>
            <a:r>
              <a:rPr lang="ru-RU" sz="2000" smtClean="0">
                <a:solidFill>
                  <a:schemeClr val="bg1"/>
                </a:solidFill>
              </a:rPr>
              <a:t>Ю.Д.Котов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Р.С.Салихов</a:t>
            </a:r>
            <a:r>
              <a:rPr lang="ru-RU" sz="2000" baseline="30000" smtClean="0">
                <a:solidFill>
                  <a:schemeClr val="bg1"/>
                </a:solidFill>
              </a:rPr>
              <a:t>8</a:t>
            </a:r>
            <a:r>
              <a:rPr lang="ru-RU" sz="2000" smtClean="0">
                <a:solidFill>
                  <a:schemeClr val="bg1"/>
                </a:solidFill>
              </a:rPr>
              <a:t>, В.Н.Юров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Ю.И.Аликин</a:t>
            </a:r>
            <a:r>
              <a:rPr lang="ru-RU" sz="2000" baseline="30000" smtClean="0">
                <a:solidFill>
                  <a:schemeClr val="bg1"/>
                </a:solidFill>
              </a:rPr>
              <a:t>8</a:t>
            </a:r>
            <a:r>
              <a:rPr lang="ru-RU" sz="2000" smtClean="0">
                <a:solidFill>
                  <a:schemeClr val="bg1"/>
                </a:solidFill>
              </a:rPr>
              <a:t>, Р.Л.Аптекарь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К.В.Ануфрейчик</a:t>
            </a:r>
            <a:r>
              <a:rPr lang="ru-RU" sz="2000" baseline="30000" smtClean="0">
                <a:solidFill>
                  <a:schemeClr val="bg1"/>
                </a:solidFill>
              </a:rPr>
              <a:t>10</a:t>
            </a:r>
            <a:r>
              <a:rPr lang="ru-RU" sz="2000" smtClean="0">
                <a:solidFill>
                  <a:schemeClr val="bg1"/>
                </a:solidFill>
              </a:rPr>
              <a:t>, А.И.Архангельский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М.В.Бессонов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С.А.Богачев</a:t>
            </a:r>
            <a:r>
              <a:rPr lang="ru-RU" sz="2000" baseline="30000" smtClean="0">
                <a:solidFill>
                  <a:schemeClr val="bg1"/>
                </a:solidFill>
              </a:rPr>
              <a:t>5</a:t>
            </a:r>
            <a:r>
              <a:rPr lang="ru-RU" sz="2000" smtClean="0">
                <a:solidFill>
                  <a:schemeClr val="bg1"/>
                </a:solidFill>
              </a:rPr>
              <a:t>, С.И.Болдырев</a:t>
            </a:r>
            <a:r>
              <a:rPr lang="ru-RU" sz="2000" baseline="30000" smtClean="0">
                <a:solidFill>
                  <a:schemeClr val="bg1"/>
                </a:solidFill>
              </a:rPr>
              <a:t>7</a:t>
            </a:r>
            <a:r>
              <a:rPr lang="ru-RU" sz="2000" smtClean="0">
                <a:solidFill>
                  <a:schemeClr val="bg1"/>
                </a:solidFill>
              </a:rPr>
              <a:t>, М.В.Бунтов</a:t>
            </a:r>
            <a:r>
              <a:rPr lang="ru-RU" sz="2000" baseline="30000" smtClean="0">
                <a:solidFill>
                  <a:schemeClr val="bg1"/>
                </a:solidFill>
              </a:rPr>
              <a:t>10</a:t>
            </a:r>
            <a:r>
              <a:rPr lang="ru-RU" sz="2000" smtClean="0">
                <a:solidFill>
                  <a:schemeClr val="bg1"/>
                </a:solidFill>
              </a:rPr>
              <a:t>, А.С.Буслов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К.Ф.Власик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С.В. Голенецкий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Ю.И.Денисов</a:t>
            </a:r>
            <a:r>
              <a:rPr lang="ru-RU" sz="2000" baseline="30000" smtClean="0">
                <a:solidFill>
                  <a:schemeClr val="bg1"/>
                </a:solidFill>
              </a:rPr>
              <a:t>9</a:t>
            </a:r>
            <a:r>
              <a:rPr lang="ru-RU" sz="2000" smtClean="0">
                <a:solidFill>
                  <a:schemeClr val="bg1"/>
                </a:solidFill>
              </a:rPr>
              <a:t>, В.А.Дергачев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А.В.Дудник</a:t>
            </a:r>
            <a:r>
              <a:rPr lang="ru-RU" sz="2000" baseline="30000" smtClean="0">
                <a:solidFill>
                  <a:schemeClr val="bg1"/>
                </a:solidFill>
              </a:rPr>
              <a:t>4</a:t>
            </a:r>
            <a:r>
              <a:rPr lang="ru-RU" sz="2000" smtClean="0">
                <a:solidFill>
                  <a:schemeClr val="bg1"/>
                </a:solidFill>
              </a:rPr>
              <a:t>, М.П.Гассиева</a:t>
            </a:r>
            <a:r>
              <a:rPr lang="ru-RU" sz="2000" baseline="30000" smtClean="0">
                <a:solidFill>
                  <a:schemeClr val="bg1"/>
                </a:solidFill>
              </a:rPr>
              <a:t>8</a:t>
            </a:r>
            <a:r>
              <a:rPr lang="ru-RU" sz="2000" smtClean="0">
                <a:solidFill>
                  <a:schemeClr val="bg1"/>
                </a:solidFill>
              </a:rPr>
              <a:t>, А.С.Гляненко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И.И.Залюбовский</a:t>
            </a:r>
            <a:r>
              <a:rPr lang="ru-RU" sz="2000" baseline="30000" smtClean="0">
                <a:solidFill>
                  <a:schemeClr val="bg1"/>
                </a:solidFill>
              </a:rPr>
              <a:t>4</a:t>
            </a:r>
            <a:r>
              <a:rPr lang="ru-RU" sz="2000" smtClean="0">
                <a:solidFill>
                  <a:schemeClr val="bg1"/>
                </a:solidFill>
              </a:rPr>
              <a:t>, Ю.С.Иванов</a:t>
            </a:r>
            <a:r>
              <a:rPr lang="ru-RU" sz="2000" baseline="30000" smtClean="0">
                <a:solidFill>
                  <a:schemeClr val="bg1"/>
                </a:solidFill>
              </a:rPr>
              <a:t>5</a:t>
            </a:r>
            <a:r>
              <a:rPr lang="ru-RU" sz="2000" smtClean="0">
                <a:solidFill>
                  <a:schemeClr val="bg1"/>
                </a:solidFill>
              </a:rPr>
              <a:t>, А.П.Игнатьев</a:t>
            </a:r>
            <a:r>
              <a:rPr lang="ru-RU" sz="2000" baseline="30000" smtClean="0">
                <a:solidFill>
                  <a:schemeClr val="bg1"/>
                </a:solidFill>
              </a:rPr>
              <a:t>5</a:t>
            </a:r>
            <a:r>
              <a:rPr lang="ru-RU" sz="2000" smtClean="0">
                <a:solidFill>
                  <a:schemeClr val="bg1"/>
                </a:solidFill>
              </a:rPr>
              <a:t>, В.Н. Ильинский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В.В.Кадилин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В.В.Калегаев</a:t>
            </a:r>
            <a:r>
              <a:rPr lang="ru-RU" sz="2000" baseline="30000" smtClean="0">
                <a:solidFill>
                  <a:schemeClr val="bg1"/>
                </a:solidFill>
              </a:rPr>
              <a:t>9</a:t>
            </a:r>
            <a:r>
              <a:rPr lang="ru-RU" sz="2000" smtClean="0">
                <a:solidFill>
                  <a:schemeClr val="bg1"/>
                </a:solidFill>
              </a:rPr>
              <a:t>, П.А.Калмыков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И.В.Козлов</a:t>
            </a:r>
            <a:r>
              <a:rPr lang="ru-RU" sz="2000" baseline="30000" smtClean="0">
                <a:solidFill>
                  <a:schemeClr val="bg1"/>
                </a:solidFill>
              </a:rPr>
              <a:t>10</a:t>
            </a:r>
            <a:r>
              <a:rPr lang="ru-RU" sz="2000" smtClean="0">
                <a:solidFill>
                  <a:schemeClr val="bg1"/>
                </a:solidFill>
              </a:rPr>
              <a:t>, А.В.Кочемасов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Е.М.Круглов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С.В.Кузин</a:t>
            </a:r>
            <a:r>
              <a:rPr lang="ru-RU" sz="2000" baseline="30000" smtClean="0">
                <a:solidFill>
                  <a:schemeClr val="bg1"/>
                </a:solidFill>
              </a:rPr>
              <a:t>5</a:t>
            </a:r>
            <a:r>
              <a:rPr lang="ru-RU" sz="2000" smtClean="0">
                <a:solidFill>
                  <a:schemeClr val="bg1"/>
                </a:solidFill>
              </a:rPr>
              <a:t>, В.Д.Кузнецов</a:t>
            </a:r>
            <a:r>
              <a:rPr lang="ru-RU" sz="2000" baseline="30000" smtClean="0">
                <a:solidFill>
                  <a:schemeClr val="bg1"/>
                </a:solidFill>
              </a:rPr>
              <a:t>7</a:t>
            </a:r>
            <a:r>
              <a:rPr lang="ru-RU" sz="2000" smtClean="0">
                <a:solidFill>
                  <a:schemeClr val="bg1"/>
                </a:solidFill>
              </a:rPr>
              <a:t>, Н.И.Лебедев</a:t>
            </a:r>
            <a:r>
              <a:rPr lang="ru-RU" sz="2000" baseline="30000" smtClean="0">
                <a:solidFill>
                  <a:schemeClr val="bg1"/>
                </a:solidFill>
              </a:rPr>
              <a:t>7</a:t>
            </a:r>
            <a:r>
              <a:rPr lang="ru-RU" sz="2000" smtClean="0">
                <a:solidFill>
                  <a:schemeClr val="bg1"/>
                </a:solidFill>
              </a:rPr>
              <a:t>, В.П.Лазутков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Е.Э.Лупарь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Г.А.Матвеев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Е.П.Мазец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А.В.Никифоров</a:t>
            </a:r>
            <a:r>
              <a:rPr lang="ru-RU" sz="2000" baseline="30000" smtClean="0">
                <a:solidFill>
                  <a:schemeClr val="bg1"/>
                </a:solidFill>
              </a:rPr>
              <a:t>10</a:t>
            </a:r>
            <a:r>
              <a:rPr lang="ru-RU" sz="2000" smtClean="0">
                <a:solidFill>
                  <a:schemeClr val="bg1"/>
                </a:solidFill>
              </a:rPr>
              <a:t>, А.Нанди</a:t>
            </a:r>
            <a:r>
              <a:rPr lang="ru-RU" sz="2000" baseline="30000" smtClean="0">
                <a:solidFill>
                  <a:schemeClr val="bg1"/>
                </a:solidFill>
              </a:rPr>
              <a:t>2</a:t>
            </a:r>
            <a:r>
              <a:rPr lang="ru-RU" sz="2000" smtClean="0">
                <a:solidFill>
                  <a:schemeClr val="bg1"/>
                </a:solidFill>
              </a:rPr>
              <a:t>, М.И.Панасюк</a:t>
            </a:r>
            <a:r>
              <a:rPr lang="ru-RU" sz="2000" baseline="30000" smtClean="0">
                <a:solidFill>
                  <a:schemeClr val="bg1"/>
                </a:solidFill>
              </a:rPr>
              <a:t>9</a:t>
            </a:r>
            <a:r>
              <a:rPr lang="ru-RU" sz="2000" smtClean="0">
                <a:solidFill>
                  <a:schemeClr val="bg1"/>
                </a:solidFill>
              </a:rPr>
              <a:t>, В.К.Персиков</a:t>
            </a:r>
            <a:r>
              <a:rPr lang="ru-RU" sz="2000" baseline="30000" smtClean="0">
                <a:solidFill>
                  <a:schemeClr val="bg1"/>
                </a:solidFill>
              </a:rPr>
              <a:t>4</a:t>
            </a:r>
            <a:r>
              <a:rPr lang="ru-RU" sz="2000" smtClean="0">
                <a:solidFill>
                  <a:schemeClr val="bg1"/>
                </a:solidFill>
              </a:rPr>
              <a:t>, А.А.Перцов</a:t>
            </a:r>
            <a:r>
              <a:rPr lang="ru-RU" sz="2000" baseline="30000" smtClean="0">
                <a:solidFill>
                  <a:schemeClr val="bg1"/>
                </a:solidFill>
              </a:rPr>
              <a:t>5</a:t>
            </a:r>
            <a:r>
              <a:rPr lang="ru-RU" sz="2000" smtClean="0">
                <a:solidFill>
                  <a:schemeClr val="bg1"/>
                </a:solidFill>
              </a:rPr>
              <a:t>, А.Р.Рао</a:t>
            </a:r>
            <a:r>
              <a:rPr lang="ru-RU" sz="2000" baseline="30000" smtClean="0">
                <a:solidFill>
                  <a:schemeClr val="bg1"/>
                </a:solidFill>
              </a:rPr>
              <a:t>12</a:t>
            </a:r>
            <a:r>
              <a:rPr lang="ru-RU" sz="2000" smtClean="0">
                <a:solidFill>
                  <a:schemeClr val="bg1"/>
                </a:solidFill>
              </a:rPr>
              <a:t>, И.В.Рубцов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А.Д.Рябова</a:t>
            </a:r>
            <a:r>
              <a:rPr lang="ru-RU" sz="2000" baseline="30000" smtClean="0">
                <a:solidFill>
                  <a:schemeClr val="bg1"/>
                </a:solidFill>
              </a:rPr>
              <a:t>10</a:t>
            </a:r>
            <a:r>
              <a:rPr lang="ru-RU" sz="2000" smtClean="0">
                <a:solidFill>
                  <a:schemeClr val="bg1"/>
                </a:solidFill>
              </a:rPr>
              <a:t>, М.И.Савченко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, С.Санкаратил</a:t>
            </a:r>
            <a:r>
              <a:rPr lang="ru-RU" sz="2000" baseline="30000" smtClean="0">
                <a:solidFill>
                  <a:schemeClr val="bg1"/>
                </a:solidFill>
              </a:rPr>
              <a:t>13</a:t>
            </a:r>
            <a:r>
              <a:rPr lang="ru-RU" sz="2000" smtClean="0">
                <a:solidFill>
                  <a:schemeClr val="bg1"/>
                </a:solidFill>
              </a:rPr>
              <a:t>, Я.Сильвестр</a:t>
            </a:r>
            <a:r>
              <a:rPr lang="ru-RU" sz="2000" baseline="30000" smtClean="0">
                <a:solidFill>
                  <a:schemeClr val="bg1"/>
                </a:solidFill>
              </a:rPr>
              <a:t>11</a:t>
            </a:r>
            <a:r>
              <a:rPr lang="ru-RU" sz="2000" smtClean="0">
                <a:solidFill>
                  <a:schemeClr val="bg1"/>
                </a:solidFill>
              </a:rPr>
              <a:t>, Скородумов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С.Срикумар</a:t>
            </a:r>
            <a:r>
              <a:rPr lang="ru-RU" sz="2000" baseline="30000" smtClean="0">
                <a:solidFill>
                  <a:schemeClr val="bg1"/>
                </a:solidFill>
              </a:rPr>
              <a:t>2</a:t>
            </a:r>
            <a:r>
              <a:rPr lang="ru-RU" sz="2000" smtClean="0">
                <a:solidFill>
                  <a:schemeClr val="bg1"/>
                </a:solidFill>
              </a:rPr>
              <a:t>, Ю.А.Трофимов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В.Г.Тышкевич</a:t>
            </a:r>
            <a:r>
              <a:rPr lang="ru-RU" sz="2000" baseline="30000" smtClean="0">
                <a:solidFill>
                  <a:schemeClr val="bg1"/>
                </a:solidFill>
              </a:rPr>
              <a:t>1</a:t>
            </a:r>
            <a:r>
              <a:rPr lang="ru-RU" sz="2000" smtClean="0">
                <a:solidFill>
                  <a:schemeClr val="bg1"/>
                </a:solidFill>
              </a:rPr>
              <a:t>, А.В.Уланов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Д.Д.Фредерикс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С.К.Чакрабарти</a:t>
            </a:r>
            <a:r>
              <a:rPr lang="ru-RU" sz="2000" baseline="30000" smtClean="0">
                <a:solidFill>
                  <a:schemeClr val="bg1"/>
                </a:solidFill>
              </a:rPr>
              <a:t>2</a:t>
            </a:r>
            <a:r>
              <a:rPr lang="ru-RU" sz="2000" smtClean="0">
                <a:solidFill>
                  <a:schemeClr val="bg1"/>
                </a:solidFill>
              </a:rPr>
              <a:t>, Ю.Чичикалюк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r>
              <a:rPr lang="ru-RU" sz="2000" smtClean="0">
                <a:solidFill>
                  <a:schemeClr val="bg1"/>
                </a:solidFill>
              </a:rPr>
              <a:t>, И.В.Чулков</a:t>
            </a:r>
            <a:r>
              <a:rPr lang="ru-RU" sz="2000" baseline="30000" smtClean="0">
                <a:solidFill>
                  <a:schemeClr val="bg1"/>
                </a:solidFill>
              </a:rPr>
              <a:t>10</a:t>
            </a:r>
            <a:r>
              <a:rPr lang="ru-RU" sz="2000" smtClean="0">
                <a:solidFill>
                  <a:schemeClr val="bg1"/>
                </a:solidFill>
              </a:rPr>
              <a:t>, М.В.Уланов</a:t>
            </a:r>
            <a:r>
              <a:rPr lang="ru-RU" sz="2000" baseline="30000" smtClean="0">
                <a:solidFill>
                  <a:schemeClr val="bg1"/>
                </a:solidFill>
              </a:rPr>
              <a:t>3</a:t>
            </a:r>
            <a:endParaRPr lang="ru-RU" sz="2000" smtClean="0">
              <a:solidFill>
                <a:schemeClr val="bg1"/>
              </a:solidFill>
            </a:endParaRPr>
          </a:p>
          <a:p>
            <a:endParaRPr lang="ru-RU" sz="1800" smtClean="0">
              <a:solidFill>
                <a:schemeClr val="bg1"/>
              </a:solidFill>
            </a:endParaRPr>
          </a:p>
        </p:txBody>
      </p:sp>
      <p:sp>
        <p:nvSpPr>
          <p:cNvPr id="54275" name="TextBox 6"/>
          <p:cNvSpPr txBox="1">
            <a:spLocks noChangeArrowheads="1"/>
          </p:cNvSpPr>
          <p:nvPr/>
        </p:nvSpPr>
        <p:spPr bwMode="auto">
          <a:xfrm>
            <a:off x="285750" y="4000500"/>
            <a:ext cx="58332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aseline="30000" dirty="0">
                <a:solidFill>
                  <a:srgbClr val="FF0000"/>
                </a:solidFill>
              </a:rPr>
              <a:t>1 </a:t>
            </a:r>
            <a:r>
              <a:rPr lang="ru-RU" sz="1400" dirty="0">
                <a:solidFill>
                  <a:srgbClr val="FF0000"/>
                </a:solidFill>
              </a:rPr>
              <a:t>МИФИ, Москва, Россия   </a:t>
            </a:r>
            <a:r>
              <a:rPr lang="ru-RU" sz="1400" i="1" dirty="0">
                <a:solidFill>
                  <a:srgbClr val="FF0000"/>
                </a:solidFill>
              </a:rPr>
              <a:t>Головная научная организация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en-US" sz="1400" baseline="30000" dirty="0">
                <a:solidFill>
                  <a:srgbClr val="FFFF00"/>
                </a:solidFill>
              </a:rPr>
              <a:t>2</a:t>
            </a:r>
            <a:r>
              <a:rPr lang="en-US" sz="1400" dirty="0">
                <a:solidFill>
                  <a:srgbClr val="FFFF00"/>
                </a:solidFill>
              </a:rPr>
              <a:t>Indian Centre for Space Physics, Kolkata, India</a:t>
            </a:r>
            <a:endParaRPr lang="ru-RU" sz="1400" dirty="0">
              <a:solidFill>
                <a:srgbClr val="FFFF00"/>
              </a:solidFill>
            </a:endParaRPr>
          </a:p>
          <a:p>
            <a:r>
              <a:rPr lang="ru-RU" sz="1400" baseline="30000" dirty="0">
                <a:solidFill>
                  <a:srgbClr val="FFFF00"/>
                </a:solidFill>
              </a:rPr>
              <a:t>3</a:t>
            </a:r>
            <a:r>
              <a:rPr lang="ru-RU" sz="1400" dirty="0">
                <a:solidFill>
                  <a:srgbClr val="FFFF00"/>
                </a:solidFill>
              </a:rPr>
              <a:t>ФТИ им. Иоффе РАН, </a:t>
            </a:r>
            <a:r>
              <a:rPr lang="ru-RU" sz="1400" dirty="0" err="1">
                <a:solidFill>
                  <a:srgbClr val="FFFF00"/>
                </a:solidFill>
              </a:rPr>
              <a:t>Ст.-Петербург</a:t>
            </a:r>
            <a:r>
              <a:rPr lang="ru-RU" sz="1400" dirty="0">
                <a:solidFill>
                  <a:srgbClr val="FFFF00"/>
                </a:solidFill>
              </a:rPr>
              <a:t>, Россия</a:t>
            </a:r>
          </a:p>
          <a:p>
            <a:r>
              <a:rPr lang="ru-RU" sz="1400" baseline="30000" dirty="0">
                <a:solidFill>
                  <a:srgbClr val="FF0000"/>
                </a:solidFill>
              </a:rPr>
              <a:t>4</a:t>
            </a:r>
            <a:r>
              <a:rPr lang="ru-RU" sz="1400" dirty="0">
                <a:solidFill>
                  <a:srgbClr val="FF0000"/>
                </a:solidFill>
              </a:rPr>
              <a:t>Харьковский национальный университет им </a:t>
            </a:r>
            <a:r>
              <a:rPr lang="ru-RU" sz="1400" dirty="0" err="1">
                <a:solidFill>
                  <a:srgbClr val="FF0000"/>
                </a:solidFill>
              </a:rPr>
              <a:t>Каразина</a:t>
            </a:r>
            <a:r>
              <a:rPr lang="ru-RU" sz="1400" dirty="0">
                <a:solidFill>
                  <a:srgbClr val="FF0000"/>
                </a:solidFill>
              </a:rPr>
              <a:t>, Харьков, Украина</a:t>
            </a:r>
          </a:p>
          <a:p>
            <a:r>
              <a:rPr lang="ru-RU" sz="1400" baseline="30000" dirty="0">
                <a:solidFill>
                  <a:srgbClr val="FFFF00"/>
                </a:solidFill>
              </a:rPr>
              <a:t>5</a:t>
            </a:r>
            <a:r>
              <a:rPr lang="ru-RU" sz="1400" dirty="0">
                <a:solidFill>
                  <a:srgbClr val="FFFF00"/>
                </a:solidFill>
              </a:rPr>
              <a:t>ФИАН им. Лебедева, Москва, Россия</a:t>
            </a:r>
          </a:p>
          <a:p>
            <a:r>
              <a:rPr lang="ru-RU" sz="1400" baseline="30000" dirty="0">
                <a:solidFill>
                  <a:srgbClr val="FFFF00"/>
                </a:solidFill>
              </a:rPr>
              <a:t>6</a:t>
            </a:r>
            <a:r>
              <a:rPr lang="ru-RU" sz="1400" dirty="0">
                <a:solidFill>
                  <a:srgbClr val="FFFF00"/>
                </a:solidFill>
              </a:rPr>
              <a:t>НПП «Геологоразведка», </a:t>
            </a:r>
            <a:r>
              <a:rPr lang="ru-RU" sz="1400" dirty="0" err="1">
                <a:solidFill>
                  <a:srgbClr val="FFFF00"/>
                </a:solidFill>
              </a:rPr>
              <a:t>Ст.-Петербург</a:t>
            </a:r>
            <a:r>
              <a:rPr lang="ru-RU" sz="1400" dirty="0">
                <a:solidFill>
                  <a:srgbClr val="FFFF00"/>
                </a:solidFill>
              </a:rPr>
              <a:t>, Россия</a:t>
            </a:r>
          </a:p>
          <a:p>
            <a:r>
              <a:rPr lang="ru-RU" sz="1400" baseline="30000" dirty="0">
                <a:solidFill>
                  <a:srgbClr val="FFFF00"/>
                </a:solidFill>
              </a:rPr>
              <a:t>7</a:t>
            </a:r>
            <a:r>
              <a:rPr lang="ru-RU" sz="1400" dirty="0">
                <a:solidFill>
                  <a:srgbClr val="FFFF00"/>
                </a:solidFill>
              </a:rPr>
              <a:t>ИЗМИРАН им Пушкова, г. Троицк, Россия</a:t>
            </a:r>
          </a:p>
          <a:p>
            <a:r>
              <a:rPr lang="ru-RU" sz="1400" baseline="30000" dirty="0">
                <a:solidFill>
                  <a:srgbClr val="FFFF00"/>
                </a:solidFill>
              </a:rPr>
              <a:t>8</a:t>
            </a:r>
            <a:r>
              <a:rPr lang="ru-RU" sz="1400" dirty="0">
                <a:solidFill>
                  <a:srgbClr val="FFFF00"/>
                </a:solidFill>
              </a:rPr>
              <a:t>ФГУП «НИИЭМ», г. Истра, Россия</a:t>
            </a:r>
          </a:p>
          <a:p>
            <a:r>
              <a:rPr lang="ru-RU" sz="1400" baseline="30000" dirty="0">
                <a:solidFill>
                  <a:srgbClr val="FFFF00"/>
                </a:solidFill>
              </a:rPr>
              <a:t>9</a:t>
            </a:r>
            <a:r>
              <a:rPr lang="ru-RU" sz="1400" dirty="0">
                <a:solidFill>
                  <a:srgbClr val="FFFF00"/>
                </a:solidFill>
              </a:rPr>
              <a:t> НИИЯФ им. </a:t>
            </a:r>
            <a:r>
              <a:rPr lang="ru-RU" sz="1400" dirty="0" err="1">
                <a:solidFill>
                  <a:srgbClr val="FFFF00"/>
                </a:solidFill>
              </a:rPr>
              <a:t>Скобельцына</a:t>
            </a:r>
            <a:r>
              <a:rPr lang="ru-RU" sz="1400" dirty="0">
                <a:solidFill>
                  <a:srgbClr val="FFFF00"/>
                </a:solidFill>
              </a:rPr>
              <a:t> МГУ им. Ломоносова, Москва, Россия</a:t>
            </a:r>
          </a:p>
          <a:p>
            <a:r>
              <a:rPr lang="ru-RU" sz="1400" baseline="30000" dirty="0">
                <a:solidFill>
                  <a:srgbClr val="FFFF00"/>
                </a:solidFill>
              </a:rPr>
              <a:t>10</a:t>
            </a:r>
            <a:r>
              <a:rPr lang="ru-RU" sz="1400" dirty="0">
                <a:solidFill>
                  <a:srgbClr val="FFFF00"/>
                </a:solidFill>
              </a:rPr>
              <a:t> ИКИ РАН, Москва, Россия</a:t>
            </a:r>
          </a:p>
          <a:p>
            <a:r>
              <a:rPr lang="ru-RU" sz="1400" baseline="30000" dirty="0">
                <a:solidFill>
                  <a:srgbClr val="FFFF00"/>
                </a:solidFill>
              </a:rPr>
              <a:t>11</a:t>
            </a:r>
            <a:r>
              <a:rPr lang="ru-RU" sz="1400" dirty="0">
                <a:solidFill>
                  <a:srgbClr val="FFFF00"/>
                </a:solidFill>
              </a:rPr>
              <a:t> Центр космических исследований, Вроцлав, Польша</a:t>
            </a:r>
          </a:p>
          <a:p>
            <a:r>
              <a:rPr lang="en-US" sz="1400" baseline="30000" dirty="0">
                <a:solidFill>
                  <a:srgbClr val="FFFF00"/>
                </a:solidFill>
              </a:rPr>
              <a:t>12</a:t>
            </a:r>
            <a:r>
              <a:rPr lang="en-US" sz="1400" dirty="0">
                <a:solidFill>
                  <a:srgbClr val="FFFF00"/>
                </a:solidFill>
              </a:rPr>
              <a:t>Tata Institute of Fundamental Research, Mumbai, India</a:t>
            </a:r>
            <a:endParaRPr lang="ru-RU" sz="1400" dirty="0">
              <a:solidFill>
                <a:srgbClr val="FFFF00"/>
              </a:solidFill>
            </a:endParaRPr>
          </a:p>
          <a:p>
            <a:r>
              <a:rPr lang="en-US" sz="1400" baseline="30000" dirty="0">
                <a:solidFill>
                  <a:srgbClr val="FFFF00"/>
                </a:solidFill>
              </a:rPr>
              <a:t>13</a:t>
            </a:r>
            <a:r>
              <a:rPr lang="en-US" sz="1400" dirty="0">
                <a:solidFill>
                  <a:srgbClr val="FFFF00"/>
                </a:solidFill>
              </a:rPr>
              <a:t>Vikram Sarabhai Space Centre, </a:t>
            </a:r>
            <a:r>
              <a:rPr lang="en-US" sz="1400" dirty="0" err="1">
                <a:solidFill>
                  <a:srgbClr val="FFFF00"/>
                </a:solidFill>
              </a:rPr>
              <a:t>Thiruvanthapuram</a:t>
            </a:r>
            <a:r>
              <a:rPr lang="en-US" sz="1400" dirty="0">
                <a:solidFill>
                  <a:srgbClr val="FFFF00"/>
                </a:solidFill>
              </a:rPr>
              <a:t>, India</a:t>
            </a:r>
            <a:endParaRPr lang="ru-RU" sz="1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solarscience.msfc.nasa.gov/images/ssn_predic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4984"/>
            <a:ext cx="8748464" cy="3312368"/>
          </a:xfrm>
          <a:prstGeom prst="rect">
            <a:avLst/>
          </a:prstGeom>
          <a:noFill/>
        </p:spPr>
      </p:pic>
      <p:pic>
        <p:nvPicPr>
          <p:cNvPr id="20483" name="Picture 5" descr="060306_sun_cycle_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0"/>
            <a:ext cx="707231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Line 6"/>
          <p:cNvSpPr>
            <a:spLocks noChangeShapeType="1"/>
          </p:cNvSpPr>
          <p:nvPr/>
        </p:nvSpPr>
        <p:spPr bwMode="auto">
          <a:xfrm flipV="1">
            <a:off x="5580112" y="188640"/>
            <a:ext cx="0" cy="5976664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5" name="TextBox 7"/>
          <p:cNvSpPr txBox="1">
            <a:spLocks noChangeArrowheads="1"/>
          </p:cNvSpPr>
          <p:nvPr/>
        </p:nvSpPr>
        <p:spPr bwMode="auto">
          <a:xfrm>
            <a:off x="7500938" y="71438"/>
            <a:ext cx="1571625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Число чисел Вольфа</a:t>
            </a:r>
          </a:p>
          <a:p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Предсказание экспертов сделанное в марте 2006г.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и 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в настоящее время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4786313" y="1285875"/>
            <a:ext cx="2786062" cy="10001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5623470" y="5329858"/>
            <a:ext cx="164306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6732240" y="2643182"/>
            <a:ext cx="821346" cy="26580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779912" y="3429000"/>
            <a:ext cx="4680520" cy="1200329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 25 марта 2008 поток  рентгеновского излучения был менее </a:t>
            </a:r>
            <a:r>
              <a:rPr lang="en-US" dirty="0" smtClean="0">
                <a:solidFill>
                  <a:srgbClr val="FFFF00"/>
                </a:solidFill>
              </a:rPr>
              <a:t>10</a:t>
            </a:r>
            <a:r>
              <a:rPr lang="en-US" baseline="30000" dirty="0" smtClean="0">
                <a:solidFill>
                  <a:srgbClr val="FFFF00"/>
                </a:solidFill>
              </a:rPr>
              <a:t>-6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Ватт</a:t>
            </a:r>
            <a:r>
              <a:rPr lang="en-US" dirty="0" smtClean="0">
                <a:solidFill>
                  <a:srgbClr val="FFFF00"/>
                </a:solidFill>
              </a:rPr>
              <a:t>/</a:t>
            </a:r>
            <a:r>
              <a:rPr lang="ru-RU" dirty="0" smtClean="0">
                <a:solidFill>
                  <a:srgbClr val="FFFF00"/>
                </a:solidFill>
              </a:rPr>
              <a:t>м</a:t>
            </a:r>
            <a:r>
              <a:rPr lang="en-US" baseline="30000" dirty="0" smtClean="0">
                <a:solidFill>
                  <a:srgbClr val="FFFF00"/>
                </a:solidFill>
              </a:rPr>
              <a:t>2</a:t>
            </a:r>
            <a:r>
              <a:rPr lang="ru-RU" baseline="30000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(что соответствует вспышкам класса А и В). После </a:t>
            </a:r>
            <a:r>
              <a:rPr lang="en-US" dirty="0" smtClean="0">
                <a:solidFill>
                  <a:srgbClr val="FFFF00"/>
                </a:solidFill>
              </a:rPr>
              <a:t>10</a:t>
            </a:r>
            <a:r>
              <a:rPr lang="ru-RU" dirty="0" smtClean="0">
                <a:solidFill>
                  <a:srgbClr val="FFFF00"/>
                </a:solidFill>
              </a:rPr>
              <a:t> декабря</a:t>
            </a:r>
            <a:r>
              <a:rPr lang="en-US" dirty="0" smtClean="0">
                <a:solidFill>
                  <a:srgbClr val="FFFF00"/>
                </a:solidFill>
              </a:rPr>
              <a:t> 2009</a:t>
            </a:r>
            <a:r>
              <a:rPr lang="ru-RU" dirty="0" smtClean="0">
                <a:solidFill>
                  <a:srgbClr val="FFFF00"/>
                </a:solidFill>
              </a:rPr>
              <a:t> поток 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начал увеличиваться.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</a:rPr>
              <a:t>Комплекс научной аппаратуры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928688"/>
            <a:ext cx="8358187" cy="5643562"/>
          </a:xfrm>
        </p:spPr>
        <p:txBody>
          <a:bodyPr/>
          <a:lstStyle/>
          <a:p>
            <a:pPr marL="419100" indent="-382588" eaLnBrk="1" hangingPunct="1">
              <a:lnSpc>
                <a:spcPct val="90000"/>
              </a:lnSpc>
              <a:buFont typeface="Wingdings 2" pitchFamily="18" charset="2"/>
              <a:buChar char=""/>
            </a:pPr>
            <a:r>
              <a:rPr lang="ru-RU" sz="2600" dirty="0" smtClean="0">
                <a:solidFill>
                  <a:schemeClr val="bg1"/>
                </a:solidFill>
              </a:rPr>
              <a:t>8 приборов для регистрации электромагнитного излучения диска Солнца (от ближнего инфракрасного до гамма-излучения) и солнечных нейтронов;</a:t>
            </a:r>
          </a:p>
          <a:p>
            <a:pPr marL="419100" indent="-382588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		Н-2М, Конус, Пингвин, БРМ, </a:t>
            </a:r>
            <a:r>
              <a:rPr lang="en-US" sz="2600" dirty="0" smtClean="0">
                <a:solidFill>
                  <a:schemeClr val="bg1"/>
                </a:solidFill>
              </a:rPr>
              <a:t>RT-2</a:t>
            </a:r>
            <a:endParaRPr lang="ru-RU" sz="2600" dirty="0" smtClean="0">
              <a:solidFill>
                <a:schemeClr val="bg1"/>
              </a:solidFill>
            </a:endParaRPr>
          </a:p>
          <a:p>
            <a:pPr marL="419100" indent="-382588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sz="2600" dirty="0" smtClean="0">
                <a:solidFill>
                  <a:schemeClr val="bg1"/>
                </a:solidFill>
              </a:rPr>
              <a:t>		</a:t>
            </a:r>
            <a:r>
              <a:rPr lang="en-US" sz="2600" dirty="0" err="1" smtClean="0">
                <a:solidFill>
                  <a:schemeClr val="bg1"/>
                </a:solidFill>
              </a:rPr>
              <a:t>SphinX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ru-RU" sz="2600" dirty="0" smtClean="0">
                <a:solidFill>
                  <a:schemeClr val="bg1"/>
                </a:solidFill>
              </a:rPr>
              <a:t>ФОКА</a:t>
            </a:r>
            <a:r>
              <a:rPr lang="ru-RU" sz="2600" smtClean="0">
                <a:solidFill>
                  <a:schemeClr val="bg1"/>
                </a:solidFill>
              </a:rPr>
              <a:t>, </a:t>
            </a:r>
            <a:r>
              <a:rPr lang="ru-RU" sz="2600" smtClean="0">
                <a:solidFill>
                  <a:schemeClr val="bg1"/>
                </a:solidFill>
              </a:rPr>
              <a:t>СОКОЛ </a:t>
            </a:r>
            <a:endParaRPr lang="en-US" sz="2600" dirty="0" smtClean="0">
              <a:solidFill>
                <a:schemeClr val="bg1"/>
              </a:solidFill>
            </a:endParaRPr>
          </a:p>
          <a:p>
            <a:pPr marL="419100" indent="-382588" eaLnBrk="1" hangingPunct="1">
              <a:lnSpc>
                <a:spcPct val="90000"/>
              </a:lnSpc>
              <a:buFont typeface="Wingdings 2" pitchFamily="18" charset="2"/>
              <a:buChar char=""/>
            </a:pPr>
            <a:r>
              <a:rPr lang="en-US" sz="2600" dirty="0" smtClean="0">
                <a:solidFill>
                  <a:schemeClr val="bg1"/>
                </a:solidFill>
              </a:rPr>
              <a:t>1 </a:t>
            </a:r>
            <a:r>
              <a:rPr lang="ru-RU" sz="2600" dirty="0" smtClean="0">
                <a:solidFill>
                  <a:schemeClr val="bg1"/>
                </a:solidFill>
              </a:rPr>
              <a:t>телескоп ТЕСИС</a:t>
            </a:r>
          </a:p>
          <a:p>
            <a:pPr marL="419100" indent="-382588" eaLnBrk="1" hangingPunct="1">
              <a:lnSpc>
                <a:spcPct val="90000"/>
              </a:lnSpc>
              <a:buFont typeface="Wingdings 2" pitchFamily="18" charset="2"/>
              <a:buChar char=""/>
            </a:pPr>
            <a:r>
              <a:rPr lang="ru-RU" sz="2600" dirty="0" smtClean="0">
                <a:solidFill>
                  <a:schemeClr val="bg1"/>
                </a:solidFill>
              </a:rPr>
              <a:t>2 прибора для регистрации заряженных частиц (протонов, электронов, ядер</a:t>
            </a:r>
            <a:r>
              <a:rPr lang="ru-RU" sz="2600" dirty="0" smtClean="0">
                <a:solidFill>
                  <a:schemeClr val="bg1"/>
                </a:solidFill>
              </a:rPr>
              <a:t>)   СТЭП-Ф</a:t>
            </a:r>
            <a:r>
              <a:rPr lang="ru-RU" sz="2600" dirty="0" smtClean="0">
                <a:solidFill>
                  <a:schemeClr val="bg1"/>
                </a:solidFill>
              </a:rPr>
              <a:t>; Электрон-М-Песка</a:t>
            </a:r>
          </a:p>
          <a:p>
            <a:pPr marL="419100" indent="-382588">
              <a:lnSpc>
                <a:spcPct val="90000"/>
              </a:lnSpc>
              <a:buFont typeface="Wingdings 2" pitchFamily="18" charset="2"/>
              <a:buChar char=""/>
            </a:pPr>
            <a:r>
              <a:rPr lang="ru-RU" sz="2600" dirty="0" smtClean="0">
                <a:solidFill>
                  <a:schemeClr val="bg1"/>
                </a:solidFill>
              </a:rPr>
              <a:t>Магнитометр для измерения магнитного поля Земли на орбите </a:t>
            </a:r>
            <a:r>
              <a:rPr lang="ru-RU" sz="2600" dirty="0" smtClean="0">
                <a:solidFill>
                  <a:schemeClr val="bg1"/>
                </a:solidFill>
              </a:rPr>
              <a:t>спутника </a:t>
            </a:r>
            <a:r>
              <a:rPr lang="ru-RU" sz="2600" dirty="0" smtClean="0">
                <a:solidFill>
                  <a:schemeClr val="bg1"/>
                </a:solidFill>
              </a:rPr>
              <a:t>(СМ-8М</a:t>
            </a:r>
            <a:r>
              <a:rPr lang="ru-RU" sz="2600" dirty="0" smtClean="0">
                <a:solidFill>
                  <a:schemeClr val="bg1"/>
                </a:solidFill>
              </a:rPr>
              <a:t>)</a:t>
            </a:r>
            <a:endParaRPr lang="ru-RU" sz="2600" dirty="0" smtClean="0">
              <a:solidFill>
                <a:schemeClr val="bg1"/>
              </a:solidFill>
            </a:endParaRPr>
          </a:p>
          <a:p>
            <a:pPr marL="419100" indent="-382588" eaLnBrk="1" hangingPunct="1">
              <a:lnSpc>
                <a:spcPct val="90000"/>
              </a:lnSpc>
              <a:buFont typeface="Wingdings 2" pitchFamily="18" charset="2"/>
              <a:buChar char=""/>
            </a:pPr>
            <a:r>
              <a:rPr lang="ru-RU" sz="2600" dirty="0" smtClean="0">
                <a:solidFill>
                  <a:schemeClr val="bg1"/>
                </a:solidFill>
              </a:rPr>
              <a:t>2 служебных прибора (блок управления аппаратурой БУС-ФМ и система сбора и регистрации научной информации ССРНИ).</a:t>
            </a:r>
          </a:p>
          <a:p>
            <a:pPr marL="419100" indent="-382588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70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Z:\MyBackup\CF colid\Кочемасову\Кочемасову\К-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052513"/>
            <a:ext cx="8542337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bg1"/>
                </a:solidFill>
              </a:rPr>
              <a:t>КА «КОРОНАС-ФОТОН»</a:t>
            </a:r>
          </a:p>
        </p:txBody>
      </p:sp>
      <p:sp>
        <p:nvSpPr>
          <p:cNvPr id="48132" name="AutoShape 5"/>
          <p:cNvSpPr>
            <a:spLocks/>
          </p:cNvSpPr>
          <p:nvPr/>
        </p:nvSpPr>
        <p:spPr bwMode="auto">
          <a:xfrm>
            <a:off x="3138488" y="5649913"/>
            <a:ext cx="1524000" cy="330200"/>
          </a:xfrm>
          <a:prstGeom prst="callout1">
            <a:avLst>
              <a:gd name="adj1" fmla="val 34616"/>
              <a:gd name="adj2" fmla="val 105000"/>
              <a:gd name="adj3" fmla="val -436537"/>
              <a:gd name="adj4" fmla="val 158542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en-US" sz="1500">
                <a:latin typeface="Calibri" pitchFamily="34" charset="0"/>
              </a:rPr>
              <a:t>RT-2/CZT</a:t>
            </a:r>
            <a:endParaRPr lang="ru-RU" sz="1500">
              <a:latin typeface="Calibri" pitchFamily="34" charset="0"/>
            </a:endParaRPr>
          </a:p>
        </p:txBody>
      </p:sp>
      <p:sp>
        <p:nvSpPr>
          <p:cNvPr id="48133" name="AutoShape 6"/>
          <p:cNvSpPr>
            <a:spLocks/>
          </p:cNvSpPr>
          <p:nvPr/>
        </p:nvSpPr>
        <p:spPr bwMode="auto">
          <a:xfrm>
            <a:off x="7702550" y="3054350"/>
            <a:ext cx="842963" cy="330200"/>
          </a:xfrm>
          <a:prstGeom prst="callout1">
            <a:avLst>
              <a:gd name="adj1" fmla="val 34616"/>
              <a:gd name="adj2" fmla="val -9042"/>
              <a:gd name="adj3" fmla="val 83171"/>
              <a:gd name="adj4" fmla="val -192843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eaLnBrk="0" hangingPunct="0"/>
            <a:r>
              <a:rPr lang="en-US" sz="1500">
                <a:latin typeface="Calibri" pitchFamily="34" charset="0"/>
              </a:rPr>
              <a:t>RT-2/S</a:t>
            </a:r>
            <a:endParaRPr lang="ru-RU" sz="1500">
              <a:latin typeface="Calibri" pitchFamily="34" charset="0"/>
            </a:endParaRPr>
          </a:p>
        </p:txBody>
      </p:sp>
      <p:sp>
        <p:nvSpPr>
          <p:cNvPr id="48134" name="AutoShape 7"/>
          <p:cNvSpPr>
            <a:spLocks/>
          </p:cNvSpPr>
          <p:nvPr/>
        </p:nvSpPr>
        <p:spPr bwMode="auto">
          <a:xfrm>
            <a:off x="7712075" y="2684463"/>
            <a:ext cx="1008063" cy="330200"/>
          </a:xfrm>
          <a:prstGeom prst="callout1">
            <a:avLst>
              <a:gd name="adj1" fmla="val 34616"/>
              <a:gd name="adj2" fmla="val -7560"/>
              <a:gd name="adj3" fmla="val 143750"/>
              <a:gd name="adj4" fmla="val -170866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eaLnBrk="0" hangingPunct="0"/>
            <a:r>
              <a:rPr lang="en-US" sz="1500">
                <a:latin typeface="Calibri" pitchFamily="34" charset="0"/>
              </a:rPr>
              <a:t>RT-2/G</a:t>
            </a:r>
            <a:endParaRPr lang="ru-RU" sz="1500">
              <a:latin typeface="Calibri" pitchFamily="34" charset="0"/>
            </a:endParaRPr>
          </a:p>
        </p:txBody>
      </p:sp>
      <p:sp>
        <p:nvSpPr>
          <p:cNvPr id="48135" name="AutoShape 8"/>
          <p:cNvSpPr>
            <a:spLocks/>
          </p:cNvSpPr>
          <p:nvPr/>
        </p:nvSpPr>
        <p:spPr bwMode="auto">
          <a:xfrm>
            <a:off x="7016750" y="3857625"/>
            <a:ext cx="1524000" cy="330200"/>
          </a:xfrm>
          <a:prstGeom prst="callout1">
            <a:avLst>
              <a:gd name="adj1" fmla="val 34616"/>
              <a:gd name="adj2" fmla="val -5000"/>
              <a:gd name="adj3" fmla="val -19231"/>
              <a:gd name="adj4" fmla="val -60106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eaLnBrk="0" hangingPunct="0"/>
            <a:r>
              <a:rPr lang="ru-RU" sz="1500">
                <a:latin typeface="Calibri" pitchFamily="34" charset="0"/>
              </a:rPr>
              <a:t>Пингвин- МД</a:t>
            </a:r>
          </a:p>
        </p:txBody>
      </p:sp>
      <p:sp>
        <p:nvSpPr>
          <p:cNvPr id="48136" name="AutoShape 9"/>
          <p:cNvSpPr>
            <a:spLocks/>
          </p:cNvSpPr>
          <p:nvPr/>
        </p:nvSpPr>
        <p:spPr bwMode="auto">
          <a:xfrm>
            <a:off x="2686050" y="5389563"/>
            <a:ext cx="1524000" cy="330200"/>
          </a:xfrm>
          <a:prstGeom prst="callout1">
            <a:avLst>
              <a:gd name="adj1" fmla="val 34616"/>
              <a:gd name="adj2" fmla="val 105000"/>
              <a:gd name="adj3" fmla="val -380287"/>
              <a:gd name="adj4" fmla="val 173542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ru-RU" sz="1500">
                <a:latin typeface="Calibri" pitchFamily="34" charset="0"/>
              </a:rPr>
              <a:t>БРМ-Д</a:t>
            </a:r>
          </a:p>
        </p:txBody>
      </p:sp>
      <p:sp>
        <p:nvSpPr>
          <p:cNvPr id="48137" name="AutoShape 10"/>
          <p:cNvSpPr>
            <a:spLocks/>
          </p:cNvSpPr>
          <p:nvPr/>
        </p:nvSpPr>
        <p:spPr bwMode="auto">
          <a:xfrm>
            <a:off x="738188" y="3429000"/>
            <a:ext cx="1524000" cy="330200"/>
          </a:xfrm>
          <a:prstGeom prst="callout1">
            <a:avLst>
              <a:gd name="adj1" fmla="val 49097"/>
              <a:gd name="adj2" fmla="val 100171"/>
              <a:gd name="adj3" fmla="val 106444"/>
              <a:gd name="adj4" fmla="val 271014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ru-RU" sz="1500">
                <a:latin typeface="Calibri" pitchFamily="34" charset="0"/>
              </a:rPr>
              <a:t>Электрон -МД</a:t>
            </a:r>
          </a:p>
        </p:txBody>
      </p:sp>
      <p:sp>
        <p:nvSpPr>
          <p:cNvPr id="48138" name="AutoShape 11"/>
          <p:cNvSpPr>
            <a:spLocks/>
          </p:cNvSpPr>
          <p:nvPr/>
        </p:nvSpPr>
        <p:spPr bwMode="auto">
          <a:xfrm>
            <a:off x="2381250" y="5233988"/>
            <a:ext cx="1524000" cy="330200"/>
          </a:xfrm>
          <a:prstGeom prst="callout1">
            <a:avLst>
              <a:gd name="adj1" fmla="val 34616"/>
              <a:gd name="adj2" fmla="val 105000"/>
              <a:gd name="adj3" fmla="val -338463"/>
              <a:gd name="adj4" fmla="val 176042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ru-RU" sz="1500">
                <a:solidFill>
                  <a:schemeClr val="folHlink"/>
                </a:solidFill>
                <a:latin typeface="Calibri" pitchFamily="34" charset="0"/>
              </a:rPr>
              <a:t>Ко</a:t>
            </a:r>
            <a:r>
              <a:rPr lang="ru-RU" sz="1500">
                <a:latin typeface="Calibri" pitchFamily="34" charset="0"/>
              </a:rPr>
              <a:t>нус-РФ-Д1</a:t>
            </a:r>
          </a:p>
        </p:txBody>
      </p:sp>
      <p:sp>
        <p:nvSpPr>
          <p:cNvPr id="48139" name="AutoShape 12"/>
          <p:cNvSpPr>
            <a:spLocks/>
          </p:cNvSpPr>
          <p:nvPr/>
        </p:nvSpPr>
        <p:spPr bwMode="auto">
          <a:xfrm>
            <a:off x="395288" y="2852738"/>
            <a:ext cx="1803400" cy="330200"/>
          </a:xfrm>
          <a:prstGeom prst="callout1">
            <a:avLst>
              <a:gd name="adj1" fmla="val 52282"/>
              <a:gd name="adj2" fmla="val 100148"/>
              <a:gd name="adj3" fmla="val 175097"/>
              <a:gd name="adj4" fmla="val 254801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ru-RU" sz="1500">
                <a:latin typeface="Calibri" pitchFamily="34" charset="0"/>
              </a:rPr>
              <a:t>ФОКА-ДМ</a:t>
            </a:r>
          </a:p>
        </p:txBody>
      </p:sp>
      <p:sp>
        <p:nvSpPr>
          <p:cNvPr id="48140" name="AutoShape 13"/>
          <p:cNvSpPr>
            <a:spLocks/>
          </p:cNvSpPr>
          <p:nvPr/>
        </p:nvSpPr>
        <p:spPr bwMode="auto">
          <a:xfrm>
            <a:off x="468313" y="1412875"/>
            <a:ext cx="1524000" cy="330200"/>
          </a:xfrm>
          <a:prstGeom prst="callout1">
            <a:avLst>
              <a:gd name="adj1" fmla="val 52282"/>
              <a:gd name="adj2" fmla="val 98792"/>
              <a:gd name="adj3" fmla="val 330227"/>
              <a:gd name="adj4" fmla="val 234273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ru-RU" sz="1500">
                <a:latin typeface="Calibri" pitchFamily="34" charset="0"/>
              </a:rPr>
              <a:t>ТЕСИС-БД</a:t>
            </a:r>
          </a:p>
        </p:txBody>
      </p:sp>
      <p:sp>
        <p:nvSpPr>
          <p:cNvPr id="48141" name="AutoShape 14"/>
          <p:cNvSpPr>
            <a:spLocks/>
          </p:cNvSpPr>
          <p:nvPr/>
        </p:nvSpPr>
        <p:spPr bwMode="auto">
          <a:xfrm>
            <a:off x="6084888" y="1196975"/>
            <a:ext cx="1223962" cy="330200"/>
          </a:xfrm>
          <a:prstGeom prst="callout1">
            <a:avLst>
              <a:gd name="adj1" fmla="val 90079"/>
              <a:gd name="adj2" fmla="val 29051"/>
              <a:gd name="adj3" fmla="val 469639"/>
              <a:gd name="adj4" fmla="val -23810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eaLnBrk="0" hangingPunct="0"/>
            <a:r>
              <a:rPr lang="ru-RU" sz="1500">
                <a:latin typeface="Calibri" pitchFamily="34" charset="0"/>
              </a:rPr>
              <a:t>СТЭП-ФД</a:t>
            </a:r>
          </a:p>
        </p:txBody>
      </p:sp>
      <p:sp>
        <p:nvSpPr>
          <p:cNvPr id="48142" name="AutoShape 17"/>
          <p:cNvSpPr>
            <a:spLocks/>
          </p:cNvSpPr>
          <p:nvPr/>
        </p:nvSpPr>
        <p:spPr bwMode="auto">
          <a:xfrm>
            <a:off x="4716463" y="5661025"/>
            <a:ext cx="2195512" cy="558800"/>
          </a:xfrm>
          <a:prstGeom prst="callout1">
            <a:avLst>
              <a:gd name="adj1" fmla="val 20454"/>
              <a:gd name="adj2" fmla="val 103472"/>
              <a:gd name="adj3" fmla="val 39204"/>
              <a:gd name="adj4" fmla="val 178093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ru-RU" sz="1500">
                <a:latin typeface="Calibri" pitchFamily="34" charset="0"/>
              </a:rPr>
              <a:t>БФЗ магнитометра </a:t>
            </a:r>
            <a:br>
              <a:rPr lang="ru-RU" sz="1500">
                <a:latin typeface="Calibri" pitchFamily="34" charset="0"/>
              </a:rPr>
            </a:br>
            <a:r>
              <a:rPr lang="ru-RU" sz="1500">
                <a:latin typeface="Calibri" pitchFamily="34" charset="0"/>
              </a:rPr>
              <a:t>СМ-8М на штанге</a:t>
            </a:r>
          </a:p>
        </p:txBody>
      </p:sp>
      <p:sp>
        <p:nvSpPr>
          <p:cNvPr id="48143" name="AutoShape 18"/>
          <p:cNvSpPr>
            <a:spLocks/>
          </p:cNvSpPr>
          <p:nvPr/>
        </p:nvSpPr>
        <p:spPr bwMode="auto">
          <a:xfrm>
            <a:off x="706438" y="2454275"/>
            <a:ext cx="1543050" cy="558800"/>
          </a:xfrm>
          <a:prstGeom prst="callout1">
            <a:avLst>
              <a:gd name="adj1" fmla="val 20454"/>
              <a:gd name="adj2" fmla="val 104940"/>
              <a:gd name="adj3" fmla="val 94602"/>
              <a:gd name="adj4" fmla="val 217903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ru-RU" sz="1500">
                <a:latin typeface="Calibri" pitchFamily="34" charset="0"/>
              </a:rPr>
              <a:t>Приборный гермоотсек</a:t>
            </a:r>
          </a:p>
        </p:txBody>
      </p:sp>
      <p:sp>
        <p:nvSpPr>
          <p:cNvPr id="48144" name="AutoShape 20"/>
          <p:cNvSpPr>
            <a:spLocks/>
          </p:cNvSpPr>
          <p:nvPr/>
        </p:nvSpPr>
        <p:spPr bwMode="auto">
          <a:xfrm>
            <a:off x="6908800" y="3319463"/>
            <a:ext cx="2138363" cy="558800"/>
          </a:xfrm>
          <a:prstGeom prst="callout1">
            <a:avLst>
              <a:gd name="adj1" fmla="val 48370"/>
              <a:gd name="adj2" fmla="val -125"/>
              <a:gd name="adj3" fmla="val 17898"/>
              <a:gd name="adj4" fmla="val -53972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eaLnBrk="0" hangingPunct="0"/>
            <a:r>
              <a:rPr lang="ru-RU" sz="1500">
                <a:latin typeface="Calibri" pitchFamily="34" charset="0"/>
              </a:rPr>
              <a:t>Регистрирующий блок «Наталья-2М»</a:t>
            </a:r>
          </a:p>
        </p:txBody>
      </p:sp>
      <p:sp>
        <p:nvSpPr>
          <p:cNvPr id="48145" name="AutoShape 14"/>
          <p:cNvSpPr>
            <a:spLocks/>
          </p:cNvSpPr>
          <p:nvPr/>
        </p:nvSpPr>
        <p:spPr bwMode="auto">
          <a:xfrm>
            <a:off x="4859338" y="1196975"/>
            <a:ext cx="1223962" cy="330200"/>
          </a:xfrm>
          <a:prstGeom prst="callout1">
            <a:avLst>
              <a:gd name="adj1" fmla="val 105995"/>
              <a:gd name="adj2" fmla="val 47944"/>
              <a:gd name="adj3" fmla="val 506347"/>
              <a:gd name="adj4" fmla="val 44486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oval" w="sm" len="sm"/>
          </a:ln>
        </p:spPr>
        <p:txBody>
          <a:bodyPr lIns="91431" tIns="45716" rIns="91431" bIns="45716">
            <a:spAutoFit/>
          </a:bodyPr>
          <a:lstStyle/>
          <a:p>
            <a:pPr algn="ctr" eaLnBrk="0" hangingPunct="0"/>
            <a:r>
              <a:rPr lang="ru-RU" sz="1500">
                <a:latin typeface="Calibri" pitchFamily="34" charset="0"/>
              </a:rPr>
              <a:t>СОКОЛ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РЕШЕНИЕ</a:t>
            </a: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b="1" dirty="0" smtClean="0">
                <a:solidFill>
                  <a:schemeClr val="bg1"/>
                </a:solidFill>
              </a:rPr>
              <a:t>Федерального космического агентства и Национального космического агентства Украины</a:t>
            </a: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b="1" dirty="0" smtClean="0">
                <a:solidFill>
                  <a:schemeClr val="bg1"/>
                </a:solidFill>
              </a:rPr>
              <a:t>по вопросу сотрудничества в области фундаментальных космических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</a:rPr>
              <a:t>исследований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dirty="0" smtClean="0"/>
              <a:t>г. Москва					« 21 » </a:t>
            </a:r>
            <a:r>
              <a:rPr lang="ru-RU" sz="1100" dirty="0" err="1" smtClean="0"/>
              <a:t>__</a:t>
            </a:r>
            <a:r>
              <a:rPr lang="ru-RU" sz="1100" u="sng" dirty="0" err="1" smtClean="0"/>
              <a:t>июня</a:t>
            </a:r>
            <a:r>
              <a:rPr lang="ru-RU" sz="1100" dirty="0" err="1" smtClean="0"/>
              <a:t>___</a:t>
            </a:r>
            <a:r>
              <a:rPr lang="ru-RU" sz="1100" dirty="0" smtClean="0"/>
              <a:t> 2006 г.</a:t>
            </a:r>
          </a:p>
          <a:p>
            <a:pPr>
              <a:buNone/>
            </a:pPr>
            <a:r>
              <a:rPr lang="ru-RU" sz="1100" dirty="0" smtClean="0"/>
              <a:t>В целях дальнейшего развития российско-украинского сотрудничества </a:t>
            </a:r>
            <a:r>
              <a:rPr lang="ru-RU" sz="1100" dirty="0" err="1" smtClean="0"/>
              <a:t>ь</a:t>
            </a:r>
            <a:r>
              <a:rPr lang="ru-RU" sz="1100" dirty="0" smtClean="0"/>
              <a:t> космической области и, руководствуясь Соглашением между Правительством Российской Федерации и Правительством Украины о сотрудничестве в области исследования и использования космического пространства в мирных целях, подписанным 27 августа 1996 г. (далее - Соглашение о космическом сотрудничестве), учитывая актуальность фундаментальных исследований в области физики Солнца и солнечно-земных связей, а также имеющийся положительный опыт совместной работы в рамках научной программы «КОРОНАС», Федеральное космическое агентство (</a:t>
            </a:r>
            <a:r>
              <a:rPr lang="ru-RU" sz="1100" dirty="0" err="1" smtClean="0"/>
              <a:t>Роскосмос</a:t>
            </a:r>
            <a:r>
              <a:rPr lang="ru-RU" sz="1100" dirty="0" smtClean="0"/>
              <a:t>) и Национальное космическое агентство Украины (НКАУ) (далее - Стороны) приняли следующее</a:t>
            </a:r>
          </a:p>
          <a:p>
            <a:pPr>
              <a:buNone/>
            </a:pPr>
            <a:r>
              <a:rPr lang="ru-RU" sz="1100" dirty="0" smtClean="0"/>
              <a:t>РЕШЕНИЕ:</a:t>
            </a:r>
          </a:p>
          <a:p>
            <a:pPr>
              <a:buNone/>
            </a:pPr>
            <a:r>
              <a:rPr lang="ru-RU" sz="1100" dirty="0" smtClean="0"/>
              <a:t>1.	</a:t>
            </a:r>
            <a:r>
              <a:rPr lang="ru-RU" sz="1100" u="sng" dirty="0" smtClean="0"/>
              <a:t>Установить украинский прибор «СТЭП-Ф» на космический аппарат (КА) «</a:t>
            </a:r>
            <a:r>
              <a:rPr lang="ru-RU" sz="1100" u="sng" dirty="0" err="1" smtClean="0"/>
              <a:t>Коронас-Фотон</a:t>
            </a:r>
            <a:r>
              <a:rPr lang="ru-RU" sz="1100" u="sng" dirty="0" smtClean="0"/>
              <a:t>» и включить его в состав научной аппаратуры для осуществления совместного космического эксперимента.</a:t>
            </a:r>
          </a:p>
          <a:p>
            <a:pPr>
              <a:buNone/>
            </a:pPr>
            <a:r>
              <a:rPr lang="ru-RU" sz="1100" dirty="0" smtClean="0"/>
              <a:t>2.	</a:t>
            </a:r>
            <a:r>
              <a:rPr lang="ru-RU" sz="1100" u="sng" dirty="0" smtClean="0"/>
              <a:t>Назначить организации, ответственные за непосредственную реализацию сотрудничества в рамках настоящего Решения:</a:t>
            </a:r>
          </a:p>
          <a:p>
            <a:pPr>
              <a:buNone/>
            </a:pPr>
            <a:r>
              <a:rPr lang="ru-RU" sz="1100" u="sng" dirty="0" smtClean="0"/>
              <a:t>от </a:t>
            </a:r>
            <a:r>
              <a:rPr lang="ru-RU" sz="1100" u="sng" dirty="0" err="1" smtClean="0"/>
              <a:t>Роскосмоса</a:t>
            </a:r>
            <a:r>
              <a:rPr lang="ru-RU" sz="1100" u="sng" dirty="0" smtClean="0"/>
              <a:t>:</a:t>
            </a:r>
          </a:p>
          <a:p>
            <a:pPr>
              <a:buNone/>
            </a:pPr>
            <a:r>
              <a:rPr lang="en-US" sz="1100" dirty="0" smtClean="0"/>
              <a:t>	</a:t>
            </a:r>
            <a:r>
              <a:rPr lang="ru-RU" sz="1100" u="sng" dirty="0" smtClean="0"/>
              <a:t>Московский инженерно-физический институт (по согласованию) далее -МИФИ, являющийся головной организацией по созданию комплекса научной аппаратуры «Фотон» (далее - КНА);</a:t>
            </a:r>
          </a:p>
          <a:p>
            <a:pPr>
              <a:buNone/>
            </a:pPr>
            <a:r>
              <a:rPr lang="en-US" sz="1100" dirty="0" smtClean="0"/>
              <a:t>	</a:t>
            </a:r>
            <a:r>
              <a:rPr lang="ru-RU" sz="1100" u="sng" dirty="0" smtClean="0"/>
              <a:t>Научно-исследовательский институт электромеханики (далее -НИИЭМ), являющийся головной организацией по созданию космического комплекса «</a:t>
            </a:r>
            <a:r>
              <a:rPr lang="ru-RU" sz="1100" u="sng" dirty="0" err="1" smtClean="0"/>
              <a:t>Коронас-Фотон</a:t>
            </a:r>
            <a:r>
              <a:rPr lang="ru-RU" sz="1100" u="sng" dirty="0" smtClean="0"/>
              <a:t>»;</a:t>
            </a:r>
          </a:p>
          <a:p>
            <a:pPr>
              <a:buNone/>
            </a:pPr>
            <a:r>
              <a:rPr lang="ru-RU" sz="1100" u="sng" dirty="0" smtClean="0"/>
              <a:t>от НКАУ:</a:t>
            </a:r>
          </a:p>
          <a:p>
            <a:pPr>
              <a:buNone/>
            </a:pPr>
            <a:r>
              <a:rPr lang="en-US" sz="1100" dirty="0" smtClean="0"/>
              <a:t>	</a:t>
            </a:r>
            <a:r>
              <a:rPr lang="ru-RU" sz="1100" u="sng" dirty="0" smtClean="0"/>
              <a:t>Харьковский национальный университет им. В.Н. </a:t>
            </a:r>
            <a:r>
              <a:rPr lang="ru-RU" sz="1100" u="sng" dirty="0" err="1" smtClean="0"/>
              <a:t>Каразина</a:t>
            </a:r>
            <a:r>
              <a:rPr lang="ru-RU" sz="1100" u="sng" dirty="0" smtClean="0"/>
              <a:t> (по согласованию), являющийся головной организацией по разработке прибора «СТЭП-Ф».</a:t>
            </a:r>
          </a:p>
          <a:p>
            <a:pPr>
              <a:buNone/>
            </a:pPr>
            <a:r>
              <a:rPr lang="ru-RU" sz="1000" dirty="0" smtClean="0"/>
              <a:t>3. </a:t>
            </a:r>
            <a:r>
              <a:rPr lang="ru-RU" sz="1000" dirty="0" err="1" smtClean="0"/>
              <a:t>Роскосмосу</a:t>
            </a:r>
            <a:r>
              <a:rPr lang="ru-RU" sz="1000" dirty="0" smtClean="0"/>
              <a:t> обеспечить финансирование и выполнение соответствующими организациями следующих задач:</a:t>
            </a:r>
          </a:p>
          <a:p>
            <a:pPr>
              <a:buNone/>
            </a:pPr>
            <a:r>
              <a:rPr lang="ru-RU" sz="1000" dirty="0" smtClean="0"/>
              <a:t>разработка и передача в НКАУ технических требований, которые должны быть выполнены при создании прибора «СТЭП-Ф»;</a:t>
            </a:r>
          </a:p>
          <a:p>
            <a:pPr>
              <a:buNone/>
            </a:pPr>
            <a:r>
              <a:rPr lang="ru-RU" sz="1000" dirty="0" smtClean="0"/>
              <a:t>доработка конструкции КА «</a:t>
            </a:r>
            <a:r>
              <a:rPr lang="ru-RU" sz="1000" dirty="0" err="1" smtClean="0"/>
              <a:t>Коронас-Фотон</a:t>
            </a:r>
            <a:r>
              <a:rPr lang="ru-RU" sz="1000" dirty="0" smtClean="0"/>
              <a:t>» в части размещения прибора СТЭП-Ф в соответствии с выданными техническими требованиями;</a:t>
            </a:r>
          </a:p>
          <a:p>
            <a:pPr>
              <a:buNone/>
            </a:pPr>
            <a:r>
              <a:rPr lang="ru-RU" sz="1000" dirty="0" smtClean="0"/>
              <a:t>допуск на российские предприятия в установленном порядке украинских специалистов для наземной отработки прибора «СТЭП-Ф»;</a:t>
            </a:r>
          </a:p>
          <a:p>
            <a:pPr>
              <a:buNone/>
            </a:pPr>
            <a:r>
              <a:rPr lang="ru-RU" sz="1000" dirty="0" smtClean="0"/>
              <a:t>проведение совместно с украинскими специалистами наземной комплексной отработки прибора «СТЭП-Ф» в составе КНА «ФОТОН» и КК </a:t>
            </a:r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	</a:t>
            </a:r>
            <a:r>
              <a:rPr lang="ru-RU" sz="1000" dirty="0" smtClean="0"/>
              <a:t>«</a:t>
            </a:r>
            <a:r>
              <a:rPr lang="ru-RU" sz="1000" dirty="0" err="1" smtClean="0"/>
              <a:t>Коронас-Фотон</a:t>
            </a:r>
            <a:r>
              <a:rPr lang="ru-RU" sz="1000" dirty="0" smtClean="0"/>
              <a:t>»;</a:t>
            </a:r>
          </a:p>
          <a:p>
            <a:pPr>
              <a:buNone/>
            </a:pPr>
            <a:r>
              <a:rPr lang="ru-RU" sz="1000" dirty="0" smtClean="0"/>
              <a:t>выделение из общего потока информации, принимаемой со спутника, конкретной информации с прибора «СТЭП-Ф» и передача ее по каналам связи в назначенную НКАУ организацию;</a:t>
            </a:r>
          </a:p>
          <a:p>
            <a:pPr>
              <a:buNone/>
            </a:pPr>
            <a:r>
              <a:rPr lang="ru-RU" sz="1000" dirty="0" smtClean="0"/>
              <a:t>управление работой прибора «СТЭП-Ф» во время полета КА путем подачи согласованных команд управления;</a:t>
            </a:r>
          </a:p>
          <a:p>
            <a:pPr>
              <a:buNone/>
            </a:pPr>
            <a:r>
              <a:rPr lang="ru-RU" sz="1000" dirty="0" smtClean="0"/>
              <a:t>предоставление НКАУ доступа к орбитальным и иным данным о спутнике, необходимым для проведения </a:t>
            </a:r>
            <a:r>
              <a:rPr lang="ru-RU" sz="1000" dirty="0" err="1" smtClean="0"/>
              <a:t>экспресс-обработки</a:t>
            </a:r>
            <a:r>
              <a:rPr lang="ru-RU" sz="1000" dirty="0" smtClean="0"/>
              <a:t> и полной обработки поступающих данных.</a:t>
            </a:r>
            <a:endParaRPr lang="ru-RU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3700" dirty="0" smtClean="0"/>
              <a:t>«</a:t>
            </a:r>
            <a:r>
              <a:rPr lang="ru-RU" sz="3700" dirty="0" err="1" smtClean="0"/>
              <a:t>Коронас-Фотон</a:t>
            </a:r>
            <a:r>
              <a:rPr lang="ru-RU" sz="3700" dirty="0" smtClean="0"/>
              <a:t>»;</a:t>
            </a:r>
          </a:p>
          <a:p>
            <a:pPr>
              <a:buNone/>
            </a:pPr>
            <a:r>
              <a:rPr lang="ru-RU" sz="3700" dirty="0" smtClean="0"/>
              <a:t>выделение из общего потока информации, принимаемой со спутника, конкретной информации с прибора «СТЭП-Ф» и передача ее по каналам связи в назначенную НКАУ организацию;</a:t>
            </a:r>
          </a:p>
          <a:p>
            <a:pPr>
              <a:buNone/>
            </a:pPr>
            <a:r>
              <a:rPr lang="ru-RU" sz="3700" dirty="0" smtClean="0"/>
              <a:t>управление работой прибора «СТЭП-Ф» во время полета КА путем подачи согласованных команд управления;</a:t>
            </a:r>
          </a:p>
          <a:p>
            <a:pPr>
              <a:buNone/>
            </a:pPr>
            <a:r>
              <a:rPr lang="ru-RU" sz="3700" dirty="0" smtClean="0"/>
              <a:t>предоставление НКАУ доступа к орбитальным и иным данным о спутнике, необходимым для проведения </a:t>
            </a:r>
            <a:r>
              <a:rPr lang="ru-RU" sz="3700" dirty="0" err="1" smtClean="0"/>
              <a:t>экспресс-обработки</a:t>
            </a:r>
            <a:r>
              <a:rPr lang="ru-RU" sz="3700" dirty="0" smtClean="0"/>
              <a:t> и полной обработки поступающих данных.</a:t>
            </a:r>
          </a:p>
          <a:p>
            <a:pPr>
              <a:buNone/>
            </a:pPr>
            <a:r>
              <a:rPr lang="ru-RU" sz="3700" dirty="0" smtClean="0"/>
              <a:t>4.	НКАУ обеспечить финансирование и выполнение соответствующими</a:t>
            </a:r>
            <a:br>
              <a:rPr lang="ru-RU" sz="3700" dirty="0" smtClean="0"/>
            </a:br>
            <a:r>
              <a:rPr lang="ru-RU" sz="3700" dirty="0" smtClean="0"/>
              <a:t>организациями следующих задач:</a:t>
            </a:r>
          </a:p>
          <a:p>
            <a:pPr>
              <a:buNone/>
            </a:pPr>
            <a:r>
              <a:rPr lang="ru-RU" sz="3700" dirty="0" smtClean="0"/>
              <a:t>разработка и изготовление образцов прибора «СТЭП-Ф», контрольно-измерительной аппаратуры к ним и сопроводительной документации;</a:t>
            </a:r>
          </a:p>
          <a:p>
            <a:pPr>
              <a:buNone/>
            </a:pPr>
            <a:r>
              <a:rPr lang="ru-RU" sz="3700" dirty="0" smtClean="0"/>
              <a:t>проведение автономной отработки прибора «СТЭП-Ф»;</a:t>
            </a:r>
          </a:p>
          <a:p>
            <a:pPr>
              <a:buNone/>
            </a:pPr>
            <a:r>
              <a:rPr lang="ru-RU" sz="3700" dirty="0" smtClean="0"/>
              <a:t>поставка в МИФИ (или в НИИЭМ) образцов прибора «СТЭП-Ф», контрольно-измерительной аппаратуры к ним и соответствующей документации в согласованные сроки;</a:t>
            </a:r>
          </a:p>
          <a:p>
            <a:pPr>
              <a:buNone/>
            </a:pPr>
            <a:r>
              <a:rPr lang="ru-RU" sz="3700" dirty="0" smtClean="0"/>
              <a:t>участие украинских специалистов в наземной отработке прибора «СТЭП-Ф» в составе КНА «Фотон»;</a:t>
            </a:r>
          </a:p>
          <a:p>
            <a:pPr>
              <a:buNone/>
            </a:pPr>
            <a:r>
              <a:rPr lang="ru-RU" sz="3700" dirty="0" smtClean="0"/>
              <a:t>выдача предложений по обеспечению управления прибором «СТЭП-Ф» во время полета;</a:t>
            </a:r>
          </a:p>
          <a:p>
            <a:pPr>
              <a:buNone/>
            </a:pPr>
            <a:r>
              <a:rPr lang="ru-RU" sz="3700" dirty="0" smtClean="0"/>
              <a:t>доставка созданной материальной части, вспомогательных средств и документации к месту сборки КНА «ФОТОН» и (или) КК «КОРОНАС-ФОТОН» и возврат их в Украину на всех этапах отработки и использования научной аппаратуры, в том числе оплата работ украинских специалистов, связанных с проведением испытаний прибора «СТЭП-Ф» на всех этапах наземной отработки.</a:t>
            </a:r>
          </a:p>
          <a:p>
            <a:pPr lvl="0">
              <a:buNone/>
            </a:pPr>
            <a:r>
              <a:rPr lang="ru-RU" sz="3700" dirty="0" smtClean="0"/>
              <a:t>Результаты работы прибора СТЭП-Ф публикуются совместно российскими и украинскими специалистами по согласованию с научным руководителем проекта «</a:t>
            </a:r>
            <a:r>
              <a:rPr lang="ru-RU" sz="3700" dirty="0" err="1" smtClean="0"/>
              <a:t>Коронас-Фотон</a:t>
            </a:r>
            <a:r>
              <a:rPr lang="ru-RU" sz="3700" dirty="0" smtClean="0"/>
              <a:t>». Интерпретировать результаты участники проекта могут независимо.</a:t>
            </a:r>
          </a:p>
          <a:p>
            <a:pPr lvl="0">
              <a:buNone/>
            </a:pPr>
            <a:r>
              <a:rPr lang="ru-RU" sz="3700" dirty="0" smtClean="0"/>
              <a:t>Украинские специалисты имеют право использовать данные других приборов КНА «Фотон» на основании соответствующего обращения в </a:t>
            </a:r>
            <a:r>
              <a:rPr lang="ru-RU" sz="3700" dirty="0" err="1" smtClean="0"/>
              <a:t>Роскосмос</a:t>
            </a:r>
            <a:r>
              <a:rPr lang="ru-RU" sz="3700" dirty="0" smtClean="0"/>
              <a:t> (или другую организацию, уполномоченную </a:t>
            </a:r>
            <a:r>
              <a:rPr lang="ru-RU" sz="3700" dirty="0" err="1" smtClean="0"/>
              <a:t>Роскосмосом</a:t>
            </a:r>
            <a:r>
              <a:rPr lang="ru-RU" sz="3700" dirty="0" smtClean="0"/>
              <a:t>).</a:t>
            </a:r>
          </a:p>
          <a:p>
            <a:pPr lvl="0">
              <a:buNone/>
            </a:pPr>
            <a:r>
              <a:rPr lang="ru-RU" sz="3700" dirty="0" smtClean="0"/>
              <a:t>Таможенное оформление и перемещение через границу товаров, относящихся к выполнению данного Решения, осуществлять на основании «Соглашения между Правительством Российской Федерации и Кабинетом Министров Украины о перемещении товаров в рамках сотрудничества в освоении космического пространства и создании и эксплуатации ракетно-космической и ракетной техники (г. Днепропетровск, 11 февраля 2001г.)».</a:t>
            </a:r>
          </a:p>
          <a:p>
            <a:pPr>
              <a:buNone/>
            </a:pPr>
            <a:r>
              <a:rPr lang="ru-RU" sz="3700" dirty="0" smtClean="0"/>
              <a:t>8. Настоящее Решение вступает в силу с момента его подписания Сторонами и действует в течение 5 (пяти) лет, изменения возможны по взаимному письменному согласию Сторон.</a:t>
            </a:r>
          </a:p>
          <a:p>
            <a:pPr>
              <a:buNone/>
            </a:pPr>
            <a:r>
              <a:rPr lang="ru-RU" sz="3700" dirty="0" smtClean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5373216"/>
          <a:ext cx="784887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809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 smtClean="0"/>
                        <a:t>Руководитель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/>
                        <a:t>Федерального космического агентства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/>
                        <a:t>А.Н. </a:t>
                      </a:r>
                      <a:r>
                        <a:rPr lang="ru-RU" sz="1600" dirty="0" err="1" smtClean="0"/>
                        <a:t>Перминов</a:t>
                      </a:r>
                      <a:endParaRPr lang="ru-RU" sz="16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 smtClean="0"/>
                        <a:t>Генеральный директор Национального космического агентства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/>
                        <a:t>Украины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/>
                        <a:t>Ю.С. Алексеев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>
          <a:xfrm>
            <a:off x="3357554" y="142852"/>
            <a:ext cx="2286016" cy="654050"/>
          </a:xfrm>
        </p:spPr>
        <p:txBody>
          <a:bodyPr>
            <a:noAutofit/>
          </a:bodyPr>
          <a:lstStyle/>
          <a:p>
            <a:r>
              <a:rPr lang="ru-RU" dirty="0" smtClean="0"/>
              <a:t>СТЭП-Ф</a:t>
            </a:r>
          </a:p>
        </p:txBody>
      </p:sp>
      <p:sp>
        <p:nvSpPr>
          <p:cNvPr id="69635" name="Содержимое 2"/>
          <p:cNvSpPr>
            <a:spLocks noGrp="1"/>
          </p:cNvSpPr>
          <p:nvPr>
            <p:ph idx="1"/>
          </p:nvPr>
        </p:nvSpPr>
        <p:spPr>
          <a:xfrm>
            <a:off x="0" y="2786058"/>
            <a:ext cx="7872410" cy="114298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электроны в диапазоне энергий 0,</a:t>
            </a:r>
            <a:r>
              <a:rPr lang="uk-UA" sz="2400" dirty="0" smtClean="0"/>
              <a:t>2 </a:t>
            </a:r>
            <a:r>
              <a:rPr lang="ru-RU" sz="2400" dirty="0" smtClean="0"/>
              <a:t>– 1</a:t>
            </a:r>
            <a:r>
              <a:rPr lang="uk-UA" sz="2400" dirty="0" smtClean="0"/>
              <a:t>5</a:t>
            </a:r>
            <a:r>
              <a:rPr lang="ru-RU" sz="2400" dirty="0" smtClean="0"/>
              <a:t>,</a:t>
            </a:r>
            <a:r>
              <a:rPr lang="uk-UA" sz="2400" dirty="0" smtClean="0"/>
              <a:t>0</a:t>
            </a:r>
            <a:r>
              <a:rPr lang="ru-RU" sz="2400" dirty="0" smtClean="0"/>
              <a:t> МэВ;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2400" dirty="0" smtClean="0"/>
              <a:t>протоны в диапазоне энергий </a:t>
            </a:r>
            <a:r>
              <a:rPr lang="uk-UA" sz="2400" dirty="0" smtClean="0"/>
              <a:t>3</a:t>
            </a:r>
            <a:r>
              <a:rPr lang="ru-RU" sz="2400" dirty="0" smtClean="0"/>
              <a:t>,</a:t>
            </a:r>
            <a:r>
              <a:rPr lang="uk-UA" sz="2400" dirty="0" smtClean="0"/>
              <a:t>7 </a:t>
            </a:r>
            <a:r>
              <a:rPr lang="ru-RU" sz="2400" dirty="0" smtClean="0"/>
              <a:t>– 61,0 МэВ;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/>
              <a:t>альфа-частицы  в диапазоне энергий </a:t>
            </a:r>
            <a:r>
              <a:rPr lang="uk-UA" sz="2400" dirty="0" smtClean="0"/>
              <a:t>15</a:t>
            </a:r>
            <a:r>
              <a:rPr lang="ru-RU" sz="2400" dirty="0" smtClean="0"/>
              <a:t>,</a:t>
            </a:r>
            <a:r>
              <a:rPr lang="uk-UA" sz="2400" dirty="0" smtClean="0"/>
              <a:t>9 </a:t>
            </a:r>
            <a:r>
              <a:rPr lang="ru-RU" sz="2400" dirty="0" smtClean="0"/>
              <a:t>– 246,0 МэВ.</a:t>
            </a:r>
          </a:p>
          <a:p>
            <a:pPr indent="0">
              <a:spcBef>
                <a:spcPts val="0"/>
              </a:spcBef>
              <a:buFont typeface="Arial" pitchFamily="34" charset="0"/>
              <a:buNone/>
            </a:pPr>
            <a:endParaRPr lang="ru-RU" dirty="0" smtClean="0"/>
          </a:p>
        </p:txBody>
      </p:sp>
      <p:pic>
        <p:nvPicPr>
          <p:cNvPr id="69636" name="Рисунок 1" descr="뿷膒bbᡭ뿷㟏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402142"/>
            <a:ext cx="2747314" cy="245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7" name="Прямоугольник 4"/>
          <p:cNvSpPr>
            <a:spLocks noChangeArrowheads="1"/>
          </p:cNvSpPr>
          <p:nvPr/>
        </p:nvSpPr>
        <p:spPr bwMode="auto">
          <a:xfrm>
            <a:off x="142844" y="5143512"/>
            <a:ext cx="485775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Эффективные площади каждого из полупроводниковых детекторов – </a:t>
            </a:r>
            <a:r>
              <a:rPr lang="uk-UA" dirty="0"/>
              <a:t>18,1</a:t>
            </a:r>
            <a:r>
              <a:rPr lang="ru-RU" dirty="0"/>
              <a:t> см</a:t>
            </a:r>
            <a:r>
              <a:rPr lang="ru-RU" baseline="30000" dirty="0"/>
              <a:t>2</a:t>
            </a:r>
            <a:r>
              <a:rPr lang="ru-RU" dirty="0"/>
              <a:t>, сцинтилляционных кристаллических детекторов – </a:t>
            </a:r>
            <a:r>
              <a:rPr lang="uk-UA" dirty="0"/>
              <a:t>21,7</a:t>
            </a:r>
            <a:r>
              <a:rPr lang="ru-RU" dirty="0"/>
              <a:t> и </a:t>
            </a:r>
            <a:r>
              <a:rPr lang="uk-UA" dirty="0"/>
              <a:t>38,5</a:t>
            </a:r>
            <a:r>
              <a:rPr lang="ru-RU" dirty="0"/>
              <a:t> см</a:t>
            </a:r>
            <a:r>
              <a:rPr lang="ru-RU" baseline="30000" dirty="0"/>
              <a:t>2</a:t>
            </a:r>
            <a:r>
              <a:rPr lang="ru-RU" dirty="0"/>
              <a:t>. Геометрический фактор прибора составляет 20 см</a:t>
            </a:r>
            <a:r>
              <a:rPr lang="ru-RU" baseline="30000" dirty="0"/>
              <a:t>2</a:t>
            </a:r>
            <a:r>
              <a:rPr lang="ru-RU" dirty="0"/>
              <a:t>·стер.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2143116"/>
            <a:ext cx="18097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000108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zh-CN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Харьковский национальный университет им. В. Н. </a:t>
            </a:r>
            <a:r>
              <a:rPr kumimoji="0" lang="ru-RU" altLang="zh-CN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Каразина</a:t>
            </a:r>
            <a:r>
              <a:rPr kumimoji="0" lang="ru-RU" altLang="zh-CN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Харьков, Украина</a:t>
            </a:r>
            <a:endParaRPr kumimoji="0" lang="en-US" altLang="zh-CN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zh-CN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ОАО «АО НИИ радиотехнических измерений», Харьков, Украина</a:t>
            </a:r>
          </a:p>
        </p:txBody>
      </p:sp>
      <p:pic>
        <p:nvPicPr>
          <p:cNvPr id="8" name="Picture 124" descr="рис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725" y="26319163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Комплексные испытания КНА в МИФИ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IMG_03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908720"/>
            <a:ext cx="7644341" cy="57332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2"/>
          <p:cNvSpPr>
            <a:spLocks noChangeArrowheads="1"/>
          </p:cNvSpPr>
          <p:nvPr/>
        </p:nvSpPr>
        <p:spPr bwMode="auto">
          <a:xfrm>
            <a:off x="1619250" y="115888"/>
            <a:ext cx="62658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</a:rPr>
              <a:t>Харьковский национальный университет имени В. Н. </a:t>
            </a:r>
            <a:r>
              <a:rPr lang="ru-RU" sz="1400" i="1" dirty="0" err="1">
                <a:solidFill>
                  <a:schemeClr val="accent3">
                    <a:lumMod val="50000"/>
                  </a:schemeClr>
                </a:solidFill>
              </a:rPr>
              <a:t>Каразина</a:t>
            </a:r>
            <a:endParaRPr lang="ru-RU" sz="14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6038"/>
            <a:ext cx="72231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Прямоугольник 4"/>
          <p:cNvSpPr>
            <a:spLocks noChangeArrowheads="1"/>
          </p:cNvSpPr>
          <p:nvPr/>
        </p:nvSpPr>
        <p:spPr bwMode="auto">
          <a:xfrm>
            <a:off x="431800" y="692150"/>
            <a:ext cx="8712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Спутниковый телескоп электронов и протонов СТЭП-Ф</a:t>
            </a:r>
          </a:p>
        </p:txBody>
      </p:sp>
      <p:pic>
        <p:nvPicPr>
          <p:cNvPr id="2053" name="Рисунок 5" descr="Fig2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268413"/>
            <a:ext cx="6840538" cy="531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5111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Arial Black" pitchFamily="34" charset="0"/>
              </a:rPr>
              <a:t>Наземный комплекс приема, обработки и распространения</a:t>
            </a:r>
            <a:endParaRPr lang="ru-RU" sz="2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1267" name="Рисунок 6" descr="СхемаВзаимодействия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777875"/>
            <a:ext cx="8605838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>
            <a:spLocks noChangeArrowheads="1"/>
          </p:cNvSpPr>
          <p:nvPr/>
        </p:nvSpPr>
        <p:spPr bwMode="auto">
          <a:xfrm>
            <a:off x="1619250" y="115888"/>
            <a:ext cx="5832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/>
              <a:t>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</a:rPr>
              <a:t>Харьковский национальный университет имени В. Н. </a:t>
            </a:r>
            <a:r>
              <a:rPr lang="ru-RU" sz="1400" i="1" dirty="0" err="1">
                <a:solidFill>
                  <a:schemeClr val="accent3">
                    <a:lumMod val="50000"/>
                  </a:schemeClr>
                </a:solidFill>
              </a:rPr>
              <a:t>Каразина</a:t>
            </a:r>
            <a:endParaRPr lang="ru-RU" sz="14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6038"/>
            <a:ext cx="72231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3" descr="Ris1_STEP-F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6113"/>
            <a:ext cx="4392613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950" y="765175"/>
            <a:ext cx="8856663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 вид распределения заряженной радиации на высоте 550 км. </a:t>
            </a:r>
          </a:p>
          <a:p>
            <a:pPr>
              <a:defRPr/>
            </a:pPr>
            <a:endParaRPr lang="ru-RU" sz="1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6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Временной ход спектральной плотности  потока электронов с энергиями 0,18-0,51 МэВ и протонов с энергиями 3,5-3,7 МэВ в период с 1 по 31 мая 2009г. на одном и том же, 1-ом с начала суток, витке орбиты КА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157788"/>
            <a:ext cx="9144000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80975" indent="-180975">
              <a:lnSpc>
                <a:spcPts val="1500"/>
              </a:lnSpc>
              <a:buFontTx/>
              <a:buAutoNum type="arabicPeriod"/>
              <a:tabLst>
                <a:tab pos="361950" algn="l"/>
              </a:tabLst>
              <a:defRPr/>
            </a:pPr>
            <a:r>
              <a:rPr lang="ru-RU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Потоки электронов низких энергий, отличные от нулевых, существуют на всех широтах и долготах,  а не только под радиационными поясами и в области Бразильской магнитной аномалии,  и носят  преимущественно анизотропный характер.</a:t>
            </a:r>
          </a:p>
          <a:p>
            <a:pPr marL="180975" indent="-180975">
              <a:lnSpc>
                <a:spcPts val="1500"/>
              </a:lnSpc>
              <a:buFontTx/>
              <a:buAutoNum type="arabicPeriod"/>
              <a:tabLst>
                <a:tab pos="361950" algn="l"/>
              </a:tabLst>
              <a:defRPr/>
            </a:pPr>
            <a:endParaRPr lang="ru-RU" sz="1500" dirty="0">
              <a:solidFill>
                <a:srgbClr val="492303"/>
              </a:solidFill>
              <a:latin typeface="+mn-lt"/>
              <a:cs typeface="Times New Roman" pitchFamily="18" charset="0"/>
            </a:endParaRPr>
          </a:p>
          <a:p>
            <a:pPr marL="180975" indent="-180975">
              <a:lnSpc>
                <a:spcPts val="1500"/>
              </a:lnSpc>
              <a:buFontTx/>
              <a:buAutoNum type="arabicPeriod" startAt="2"/>
              <a:tabLst>
                <a:tab pos="361950" algn="l"/>
              </a:tabLst>
              <a:defRPr/>
            </a:pPr>
            <a:r>
              <a:rPr lang="ru-RU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Значительные потоки электронов во внешнем поясе на высоте 550 км наблюдаются как во время  геомагнитных бурь и </a:t>
            </a:r>
            <a:r>
              <a:rPr lang="ru-RU" sz="1500" dirty="0" err="1">
                <a:solidFill>
                  <a:srgbClr val="492303"/>
                </a:solidFill>
                <a:latin typeface="+mn-lt"/>
                <a:cs typeface="Times New Roman" pitchFamily="18" charset="0"/>
              </a:rPr>
              <a:t>суббурь</a:t>
            </a:r>
            <a:r>
              <a:rPr lang="ru-RU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, так и в геомагнитно спокойные периоды, в то время, как  потоки </a:t>
            </a:r>
          </a:p>
          <a:p>
            <a:pPr marL="180975" indent="-180975">
              <a:lnSpc>
                <a:spcPts val="1500"/>
              </a:lnSpc>
              <a:tabLst>
                <a:tab pos="361950" algn="l"/>
              </a:tabLst>
              <a:defRPr/>
            </a:pPr>
            <a:r>
              <a:rPr lang="ru-RU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     электронов внутреннего пояса вне области Бразильской аномалии наблюдаются, как правило, во время бурь  и </a:t>
            </a:r>
            <a:r>
              <a:rPr lang="ru-RU" sz="1500" dirty="0" err="1">
                <a:solidFill>
                  <a:srgbClr val="492303"/>
                </a:solidFill>
                <a:latin typeface="+mn-lt"/>
                <a:cs typeface="Times New Roman" pitchFamily="18" charset="0"/>
              </a:rPr>
              <a:t>суббурь</a:t>
            </a:r>
            <a:endParaRPr lang="ru-RU" sz="1500" dirty="0">
              <a:solidFill>
                <a:srgbClr val="492303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3079" name="Рисунок 7" descr="Ris1_STEP-F6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100" y="1773238"/>
            <a:ext cx="4787900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7950" y="765175"/>
            <a:ext cx="8856663" cy="116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 вид распределения заряженной радиации на высоте 550 км. </a:t>
            </a:r>
          </a:p>
          <a:p>
            <a:pPr>
              <a:defRPr/>
            </a:pPr>
            <a:endParaRPr lang="ru-RU" sz="1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6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Временной ход спектральной плотности  потока электронов с энергиями 0,18-0,51 МэВ и протонов с энергиями 3,5-3,7 МэВ в период с 1 по 31 мая 2009г. на одном и том же, 1-ом с начала суток, витке орбиты 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6038"/>
            <a:ext cx="72231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619250" y="115888"/>
            <a:ext cx="5832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/>
              <a:t>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</a:rPr>
              <a:t>Харьковский национальный университет имени В. Н. </a:t>
            </a:r>
            <a:r>
              <a:rPr lang="ru-RU" sz="1400" i="1" dirty="0" err="1">
                <a:solidFill>
                  <a:schemeClr val="accent3">
                    <a:lumMod val="50000"/>
                  </a:schemeClr>
                </a:solidFill>
              </a:rPr>
              <a:t>Каразина</a:t>
            </a:r>
            <a:endParaRPr lang="ru-RU" sz="14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6013" y="765175"/>
            <a:ext cx="7848600" cy="758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Третий электронный радиационный  пояс в магнитосфере Земли. </a:t>
            </a:r>
          </a:p>
          <a:p>
            <a:pPr>
              <a:defRPr/>
            </a:pPr>
            <a:endParaRPr lang="ru-RU" sz="1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600"/>
              </a:lnSpc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Рисунок 5" descr="Ris4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196975"/>
            <a:ext cx="4392612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859338" y="1700213"/>
            <a:ext cx="3960812" cy="20224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ru-RU" sz="1600" dirty="0">
                <a:latin typeface="+mn-lt"/>
              </a:rPr>
              <a:t>Ход интенсивности частиц на 4-44 минутах от начал восходящих узлов орбиты космического аппарата на протяжении 5-8 мая 2009г. в канале регистрации электронов с энергиями </a:t>
            </a:r>
            <a:r>
              <a:rPr lang="ru-RU" sz="1600" dirty="0" err="1">
                <a:latin typeface="+mn-lt"/>
              </a:rPr>
              <a:t>ΔЕ</a:t>
            </a:r>
            <a:r>
              <a:rPr lang="ru-RU" sz="1600" baseline="-25000" dirty="0" err="1">
                <a:latin typeface="+mn-lt"/>
              </a:rPr>
              <a:t>е</a:t>
            </a:r>
            <a:r>
              <a:rPr lang="ru-RU" sz="1600" dirty="0">
                <a:latin typeface="+mn-lt"/>
              </a:rPr>
              <a:t>=0,18-0,51 МэВ и протонов с энергиями </a:t>
            </a:r>
            <a:r>
              <a:rPr lang="ru-RU" sz="1600" dirty="0" err="1">
                <a:latin typeface="+mn-lt"/>
              </a:rPr>
              <a:t>ΔЕ</a:t>
            </a:r>
            <a:r>
              <a:rPr lang="ru-RU" sz="1600" baseline="-25000" dirty="0" err="1">
                <a:latin typeface="+mn-lt"/>
              </a:rPr>
              <a:t>р</a:t>
            </a:r>
            <a:r>
              <a:rPr lang="ru-RU" sz="1600" dirty="0">
                <a:latin typeface="+mn-lt"/>
              </a:rPr>
              <a:t>=3,5-3,7 МэВ (а), и в канале регистрации электронов с энергиями </a:t>
            </a:r>
            <a:r>
              <a:rPr lang="ru-RU" sz="1600" dirty="0" err="1">
                <a:latin typeface="+mn-lt"/>
              </a:rPr>
              <a:t>ΔЕ</a:t>
            </a:r>
            <a:r>
              <a:rPr lang="ru-RU" sz="1600" baseline="-25000" dirty="0" err="1">
                <a:latin typeface="+mn-lt"/>
              </a:rPr>
              <a:t>е</a:t>
            </a:r>
            <a:r>
              <a:rPr lang="ru-RU" sz="1600" dirty="0">
                <a:latin typeface="+mn-lt"/>
              </a:rPr>
              <a:t>=0,35-0,95 МэВ (б). Данные обработаны для 9-х ежесуточных витков орбиты спутника.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3438" y="4149725"/>
            <a:ext cx="4356100" cy="2014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80975" indent="-180975">
              <a:lnSpc>
                <a:spcPts val="1500"/>
              </a:lnSpc>
              <a:buFontTx/>
              <a:buAutoNum type="arabicPeriod"/>
              <a:tabLst>
                <a:tab pos="361950" algn="l"/>
              </a:tabLst>
              <a:defRPr/>
            </a:pPr>
            <a:r>
              <a:rPr lang="ru-RU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Третий электронный пояс наблюдается на малых </a:t>
            </a:r>
            <a:r>
              <a:rPr lang="en-US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L-</a:t>
            </a:r>
            <a:r>
              <a:rPr lang="ru-RU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оболочках как в области Бразильской магнитной аномалии, так и вне ее.  В отсутствии магнитной возмущенности 3-й пояс практически не наблюдается. </a:t>
            </a:r>
          </a:p>
          <a:p>
            <a:pPr marL="180975" indent="-180975">
              <a:lnSpc>
                <a:spcPts val="1500"/>
              </a:lnSpc>
              <a:buFontTx/>
              <a:buAutoNum type="arabicPeriod"/>
              <a:tabLst>
                <a:tab pos="361950" algn="l"/>
              </a:tabLst>
              <a:defRPr/>
            </a:pPr>
            <a:endParaRPr lang="ru-RU" sz="1500" dirty="0">
              <a:solidFill>
                <a:srgbClr val="492303"/>
              </a:solidFill>
              <a:latin typeface="+mn-lt"/>
              <a:cs typeface="Times New Roman" pitchFamily="18" charset="0"/>
            </a:endParaRPr>
          </a:p>
          <a:p>
            <a:pPr marL="180975" indent="-180975">
              <a:lnSpc>
                <a:spcPts val="1500"/>
              </a:lnSpc>
              <a:buFontTx/>
              <a:buAutoNum type="arabicPeriod" startAt="2"/>
              <a:tabLst>
                <a:tab pos="361950" algn="l"/>
              </a:tabLst>
              <a:defRPr/>
            </a:pPr>
            <a:r>
              <a:rPr lang="ru-RU" sz="1500" dirty="0">
                <a:solidFill>
                  <a:srgbClr val="492303"/>
                </a:solidFill>
                <a:latin typeface="+mn-lt"/>
                <a:cs typeface="Times New Roman" pitchFamily="18" charset="0"/>
              </a:rPr>
              <a:t> Энергетический спектр электронов третьего пояса носит более мягкий характер, чем спектр «основного» внутреннего электронного радиационного пояса.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Заголовок 1"/>
          <p:cNvSpPr>
            <a:spLocks noGrp="1"/>
          </p:cNvSpPr>
          <p:nvPr>
            <p:ph type="title" sz="quarter"/>
          </p:nvPr>
        </p:nvSpPr>
        <p:spPr>
          <a:xfrm>
            <a:off x="642938" y="142875"/>
            <a:ext cx="82296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 smtClean="0">
                <a:solidFill>
                  <a:srgbClr val="FFFF00"/>
                </a:solidFill>
              </a:rPr>
              <a:t>0</a:t>
            </a:r>
            <a:r>
              <a:rPr lang="ru-RU" altLang="zh-CN" sz="3200" dirty="0" smtClean="0">
                <a:solidFill>
                  <a:srgbClr val="FFFF00"/>
                </a:solidFill>
              </a:rPr>
              <a:t>9 августа 2009</a:t>
            </a:r>
            <a:r>
              <a:rPr lang="en-US" sz="3200" dirty="0" smtClean="0">
                <a:solidFill>
                  <a:srgbClr val="FFFF00"/>
                </a:solidFill>
              </a:rPr>
              <a:t>     </a:t>
            </a:r>
            <a:r>
              <a:rPr lang="ru-RU" sz="3200" dirty="0" smtClean="0">
                <a:solidFill>
                  <a:srgbClr val="FFFF00"/>
                </a:solidFill>
              </a:rPr>
              <a:t>Инициированное высыпание</a:t>
            </a:r>
            <a:endParaRPr lang="ru-RU" altLang="zh-CN" sz="3200" dirty="0" smtClean="0">
              <a:solidFill>
                <a:srgbClr val="FFFF00"/>
              </a:solidFill>
            </a:endParaRPr>
          </a:p>
        </p:txBody>
      </p:sp>
      <p:pic>
        <p:nvPicPr>
          <p:cNvPr id="123907" name="Содержимое 10" descr="09Aug_Fig1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188" y="857250"/>
            <a:ext cx="8494712" cy="5929313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E8F8-F10C-4851-B50A-8FDBE96D5ED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107504" y="908720"/>
          <a:ext cx="8850312" cy="5829300"/>
        </p:xfrm>
        <a:graphic>
          <a:graphicData uri="http://schemas.openxmlformats.org/presentationml/2006/ole">
            <p:oleObj spid="_x0000_s1027" name="Document" r:id="rId4" imgW="9576143" imgH="6290933" progId="Word.Document.8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5576" y="332656"/>
            <a:ext cx="81842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 научной аппаратуры  «Солнечный монитор» </a:t>
            </a:r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6038"/>
            <a:ext cx="722313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619250" y="115888"/>
            <a:ext cx="5832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/>
              <a:t>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</a:rPr>
              <a:t>Харьковский национальный университет имени В. Н. </a:t>
            </a:r>
            <a:r>
              <a:rPr lang="ru-RU" sz="1400" i="1" dirty="0" err="1">
                <a:solidFill>
                  <a:schemeClr val="accent3">
                    <a:lumMod val="50000"/>
                  </a:schemeClr>
                </a:solidFill>
              </a:rPr>
              <a:t>Каразина</a:t>
            </a:r>
            <a:endParaRPr lang="ru-RU" sz="14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172" name="Рисунок 3" descr="SIDRA-23Dec08_2+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1125538"/>
            <a:ext cx="61499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16013" y="692150"/>
            <a:ext cx="7848600" cy="760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Спутниковый прибор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SIDRA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измерения радиационной обстановки</a:t>
            </a:r>
          </a:p>
          <a:p>
            <a:pPr>
              <a:defRPr/>
            </a:pPr>
            <a:endParaRPr lang="ru-RU" sz="1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600"/>
              </a:lnSpc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0338" y="3716338"/>
            <a:ext cx="6443662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itchFamily="34" charset="0"/>
              </a:rPr>
              <a:t>Общий вид лабораторного макета прибора с 1-й детекторной головкой </a:t>
            </a:r>
          </a:p>
        </p:txBody>
      </p:sp>
      <p:pic>
        <p:nvPicPr>
          <p:cNvPr id="7175" name="Рисунок 6" descr="Detect_Head-1+5+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700213"/>
            <a:ext cx="2305050" cy="436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Рисунок 7" descr="DigBox+PenderBoard-1+2+3+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413" y="4221163"/>
            <a:ext cx="367347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300788" y="5013325"/>
            <a:ext cx="26638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itchFamily="34" charset="0"/>
              </a:rPr>
              <a:t>Узлы, детали и модули лабораторного макета прибора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848</Words>
  <Application>Microsoft Office PowerPoint</Application>
  <PresentationFormat>Экран (4:3)</PresentationFormat>
  <Paragraphs>148</Paragraphs>
  <Slides>19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Document</vt:lpstr>
      <vt:lpstr> Исследование солнечной активности  в проекте Коронас-Фотон  и перспективы дальнейших совместных космических исследований  Ю.Д.Котов*, В.Н.Юров*, А.С.Гляненко*, А.В.Кочемасов*, В.Г.Тышкевич*, А.В.Дудник^, Е.М.Круглов**, Г.А.Матвеев**, А.Р.Рао***, И.В.Чулков^^, В.В.Дмитренко*  </vt:lpstr>
      <vt:lpstr>Программа КОРОНАС</vt:lpstr>
      <vt:lpstr>Слайд 3</vt:lpstr>
      <vt:lpstr>Слайд 4</vt:lpstr>
      <vt:lpstr>Комплекс научной аппаратуры</vt:lpstr>
      <vt:lpstr>Слайд 6</vt:lpstr>
      <vt:lpstr>КА «КОРОНАС-ФОТОН»</vt:lpstr>
      <vt:lpstr>РЕШЕНИЕ Федерального космического агентства и Национального космического агентства Украины по вопросу сотрудничества в области фундаментальных космических исследований</vt:lpstr>
      <vt:lpstr>Слайд 9</vt:lpstr>
      <vt:lpstr>СТЭП-Ф</vt:lpstr>
      <vt:lpstr>Комплексные испытания КНА в МИФИ</vt:lpstr>
      <vt:lpstr>Слайд 12</vt:lpstr>
      <vt:lpstr>Наземный комплекс приема, обработки и распространения</vt:lpstr>
      <vt:lpstr>Слайд 14</vt:lpstr>
      <vt:lpstr>Слайд 15</vt:lpstr>
      <vt:lpstr>09 августа 2009     Инициированное высыпание</vt:lpstr>
      <vt:lpstr>Слайд 17</vt:lpstr>
      <vt:lpstr>Слайд 18</vt:lpstr>
      <vt:lpstr>Слайд 19</vt:lpstr>
    </vt:vector>
  </TitlesOfParts>
  <Company>IAF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Kotov</dc:creator>
  <cp:lastModifiedBy>Юрий Д. Котов</cp:lastModifiedBy>
  <cp:revision>25</cp:revision>
  <dcterms:created xsi:type="dcterms:W3CDTF">2011-09-30T08:01:40Z</dcterms:created>
  <dcterms:modified xsi:type="dcterms:W3CDTF">2011-10-03T13:37:46Z</dcterms:modified>
</cp:coreProperties>
</file>