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76" r:id="rId3"/>
    <p:sldId id="278" r:id="rId4"/>
    <p:sldId id="275" r:id="rId5"/>
    <p:sldId id="279" r:id="rId6"/>
    <p:sldId id="258" r:id="rId7"/>
    <p:sldId id="260" r:id="rId8"/>
    <p:sldId id="261" r:id="rId9"/>
    <p:sldId id="272" r:id="rId10"/>
    <p:sldId id="271" r:id="rId11"/>
    <p:sldId id="262" r:id="rId12"/>
    <p:sldId id="263" r:id="rId13"/>
    <p:sldId id="266" r:id="rId14"/>
    <p:sldId id="257" r:id="rId15"/>
    <p:sldId id="268" r:id="rId16"/>
    <p:sldId id="259" r:id="rId17"/>
    <p:sldId id="269" r:id="rId18"/>
    <p:sldId id="270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1FBDA-CFC3-4DD7-8D23-A6B0AF3BD8BC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EC9D7-4050-4C51-BD9F-865F578342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88AE4A-680D-40F9-BAAF-F27219124D38}" type="slidenum">
              <a:rPr lang="ru-RU"/>
              <a:pPr/>
              <a:t>9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3840" cy="1140600"/>
          </a:xfrm>
        </p:spPr>
        <p:txBody>
          <a:bodyPr lIns="82945" tIns="41473" rIns="82945" bIns="41473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0" y="6247376"/>
            <a:ext cx="2125440" cy="468050"/>
          </a:xfrm>
        </p:spPr>
        <p:txBody>
          <a:bodyPr lIns="82945" tIns="41473" rIns="82945" bIns="41473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4400" cy="468050"/>
          </a:xfrm>
        </p:spPr>
        <p:txBody>
          <a:bodyPr lIns="82945" tIns="41473" rIns="82945" bIns="41473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0" y="6247376"/>
            <a:ext cx="2125440" cy="468050"/>
          </a:xfrm>
        </p:spPr>
        <p:txBody>
          <a:bodyPr lIns="82945" tIns="41473" rIns="82945" bIns="41473"/>
          <a:lstStyle>
            <a:lvl1pPr>
              <a:defRPr/>
            </a:lvl1pPr>
          </a:lstStyle>
          <a:p>
            <a:fld id="{2F9E7F30-62DA-4628-80BC-EC74601F35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88F3C17-B0E4-4148-B36C-B45583CFDEC4}" type="datetimeFigureOut">
              <a:rPr lang="ru-RU" smtClean="0"/>
              <a:pPr/>
              <a:t>04.10.2011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8932552-B630-413E-99DD-28657C52B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Реализация Российско-Украинского сотрудничества в рамках проектов ФКИ </a:t>
            </a:r>
            <a:r>
              <a:rPr lang="ru-RU" dirty="0" err="1"/>
              <a:t>Радиоастрон</a:t>
            </a:r>
            <a:r>
              <a:rPr lang="ru-RU" dirty="0"/>
              <a:t> и Фобос-Грунт.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005064"/>
            <a:ext cx="4953000" cy="2664296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/>
              <a:t>Хайлов</a:t>
            </a:r>
            <a:r>
              <a:rPr lang="ru-RU" dirty="0"/>
              <a:t> </a:t>
            </a:r>
            <a:r>
              <a:rPr lang="ru-RU" dirty="0" smtClean="0"/>
              <a:t>М.Н.</a:t>
            </a:r>
            <a:r>
              <a:rPr lang="en-US" b="1" baseline="30000" dirty="0" smtClean="0"/>
              <a:t>1</a:t>
            </a:r>
            <a:r>
              <a:rPr lang="ru-RU" dirty="0" smtClean="0"/>
              <a:t>, Ворон В.В.</a:t>
            </a:r>
            <a:r>
              <a:rPr lang="en-US" b="1" baseline="30000" dirty="0" smtClean="0"/>
              <a:t> 1</a:t>
            </a:r>
            <a:r>
              <a:rPr lang="ru-RU" dirty="0" smtClean="0"/>
              <a:t>, Кириллов </a:t>
            </a:r>
            <a:r>
              <a:rPr lang="ru-RU" dirty="0"/>
              <a:t>М.Е</a:t>
            </a:r>
            <a:r>
              <a:rPr lang="ru-RU" dirty="0" smtClean="0"/>
              <a:t>.</a:t>
            </a:r>
            <a:r>
              <a:rPr lang="en-US" b="1" baseline="30000" dirty="0" smtClean="0"/>
              <a:t> 1</a:t>
            </a:r>
            <a:r>
              <a:rPr lang="ru-RU" dirty="0" smtClean="0"/>
              <a:t>, </a:t>
            </a:r>
            <a:r>
              <a:rPr lang="ru-RU" dirty="0" err="1"/>
              <a:t>Елшанский</a:t>
            </a:r>
            <a:r>
              <a:rPr lang="ru-RU" dirty="0"/>
              <a:t> Л.Б</a:t>
            </a:r>
            <a:r>
              <a:rPr lang="ru-RU" dirty="0" smtClean="0"/>
              <a:t>.</a:t>
            </a:r>
            <a:r>
              <a:rPr lang="en-US" b="1" baseline="30000" dirty="0" smtClean="0"/>
              <a:t> 1</a:t>
            </a:r>
            <a:r>
              <a:rPr lang="ru-RU" dirty="0" smtClean="0"/>
              <a:t>, </a:t>
            </a:r>
            <a:r>
              <a:rPr lang="ru-RU" dirty="0"/>
              <a:t>Саенко О.В</a:t>
            </a:r>
            <a:r>
              <a:rPr lang="ru-RU" dirty="0" smtClean="0"/>
              <a:t>.</a:t>
            </a:r>
            <a:r>
              <a:rPr lang="en-US" b="1" baseline="30000" dirty="0" smtClean="0"/>
              <a:t> 1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Богатырёв</a:t>
            </a:r>
            <a:r>
              <a:rPr lang="ru-RU" dirty="0" smtClean="0"/>
              <a:t> </a:t>
            </a:r>
            <a:r>
              <a:rPr lang="ru-RU" dirty="0"/>
              <a:t>Г.И</a:t>
            </a:r>
            <a:r>
              <a:rPr lang="ru-RU" dirty="0" smtClean="0"/>
              <a:t>.</a:t>
            </a:r>
            <a:r>
              <a:rPr lang="en-US" b="1" baseline="30000" dirty="0" smtClean="0"/>
              <a:t> 2</a:t>
            </a:r>
            <a:r>
              <a:rPr lang="ru-RU" dirty="0" smtClean="0"/>
              <a:t>, </a:t>
            </a:r>
            <a:r>
              <a:rPr lang="ru-RU" dirty="0"/>
              <a:t>Кулагин Е.И</a:t>
            </a:r>
            <a:r>
              <a:rPr lang="ru-RU" dirty="0" smtClean="0"/>
              <a:t>.</a:t>
            </a:r>
            <a:r>
              <a:rPr lang="en-US" b="1" baseline="30000" dirty="0" smtClean="0"/>
              <a:t> 2</a:t>
            </a:r>
            <a:r>
              <a:rPr lang="ru-RU" dirty="0" smtClean="0"/>
              <a:t>, </a:t>
            </a:r>
            <a:r>
              <a:rPr lang="ru-RU" dirty="0"/>
              <a:t>Суханов К.Г</a:t>
            </a:r>
            <a:r>
              <a:rPr lang="ru-RU" dirty="0" smtClean="0"/>
              <a:t>.</a:t>
            </a:r>
            <a:r>
              <a:rPr lang="en-US" b="1" baseline="30000" dirty="0" smtClean="0"/>
              <a:t> 2</a:t>
            </a:r>
            <a:r>
              <a:rPr lang="ru-RU" dirty="0" smtClean="0"/>
              <a:t>, </a:t>
            </a:r>
            <a:r>
              <a:rPr lang="ru-RU" dirty="0"/>
              <a:t>Молотов </a:t>
            </a:r>
            <a:r>
              <a:rPr lang="ru-RU" dirty="0" smtClean="0"/>
              <a:t>Е.П.</a:t>
            </a:r>
            <a:r>
              <a:rPr lang="en-US" b="1" baseline="30000" dirty="0" smtClean="0"/>
              <a:t>3</a:t>
            </a:r>
            <a:r>
              <a:rPr lang="ru-RU" dirty="0" smtClean="0"/>
              <a:t>,Хрущев А.В.</a:t>
            </a:r>
            <a:r>
              <a:rPr lang="en-US" b="1" baseline="30000" dirty="0" smtClean="0"/>
              <a:t>3</a:t>
            </a:r>
            <a:r>
              <a:rPr lang="ru-RU" dirty="0" smtClean="0"/>
              <a:t>,Ромашов </a:t>
            </a:r>
            <a:r>
              <a:rPr lang="ru-RU" dirty="0"/>
              <a:t>Р.В</a:t>
            </a:r>
            <a:r>
              <a:rPr lang="ru-RU" dirty="0" smtClean="0"/>
              <a:t>.</a:t>
            </a:r>
            <a:r>
              <a:rPr lang="en-US" b="1" baseline="30000" dirty="0" smtClean="0"/>
              <a:t> 3</a:t>
            </a:r>
            <a:r>
              <a:rPr lang="ru-RU" dirty="0" smtClean="0"/>
              <a:t>,</a:t>
            </a:r>
          </a:p>
          <a:p>
            <a:r>
              <a:rPr lang="ru-RU" dirty="0" smtClean="0"/>
              <a:t>Назаров </a:t>
            </a:r>
            <a:r>
              <a:rPr lang="ru-RU" dirty="0"/>
              <a:t>В.Н</a:t>
            </a:r>
            <a:r>
              <a:rPr lang="ru-RU" dirty="0" smtClean="0"/>
              <a:t>.</a:t>
            </a:r>
            <a:r>
              <a:rPr lang="en-US" b="1" baseline="30000" dirty="0" smtClean="0"/>
              <a:t> 4</a:t>
            </a:r>
            <a:r>
              <a:rPr lang="ru-RU" dirty="0" smtClean="0"/>
              <a:t>, </a:t>
            </a:r>
            <a:r>
              <a:rPr lang="ru-RU" dirty="0" err="1" smtClean="0"/>
              <a:t>Скальский</a:t>
            </a:r>
            <a:r>
              <a:rPr lang="ru-RU" dirty="0" smtClean="0"/>
              <a:t> А.А.</a:t>
            </a:r>
            <a:r>
              <a:rPr lang="en-US" b="1" baseline="30000" dirty="0" smtClean="0"/>
              <a:t> 4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Аким Э.Л.</a:t>
            </a:r>
            <a:r>
              <a:rPr lang="en-US" b="1" baseline="30000" dirty="0" smtClean="0"/>
              <a:t> 5</a:t>
            </a:r>
            <a:r>
              <a:rPr lang="ru-RU" dirty="0" smtClean="0"/>
              <a:t>, </a:t>
            </a:r>
            <a:r>
              <a:rPr lang="ru-RU" dirty="0" err="1" smtClean="0"/>
              <a:t>Степаньянц</a:t>
            </a:r>
            <a:r>
              <a:rPr lang="ru-RU" dirty="0" smtClean="0"/>
              <a:t> В.А.</a:t>
            </a:r>
            <a:r>
              <a:rPr lang="en-US" b="1" baseline="30000" dirty="0" smtClean="0"/>
              <a:t> 5</a:t>
            </a:r>
            <a:r>
              <a:rPr lang="ru-RU" dirty="0" smtClean="0"/>
              <a:t>, Воропаев В.А.</a:t>
            </a:r>
            <a:r>
              <a:rPr lang="en-US" b="1" baseline="30000" dirty="0" smtClean="0"/>
              <a:t> 5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Молотов </a:t>
            </a:r>
            <a:r>
              <a:rPr lang="ru-RU" dirty="0"/>
              <a:t>И.Е</a:t>
            </a:r>
            <a:r>
              <a:rPr lang="ru-RU" dirty="0" smtClean="0"/>
              <a:t>.</a:t>
            </a:r>
            <a:r>
              <a:rPr lang="en-US" b="1" baseline="30000" dirty="0" smtClean="0"/>
              <a:t> 5</a:t>
            </a:r>
            <a:r>
              <a:rPr lang="ru-RU" dirty="0" smtClean="0"/>
              <a:t>,</a:t>
            </a:r>
          </a:p>
          <a:p>
            <a:r>
              <a:rPr lang="ru-RU" dirty="0" smtClean="0"/>
              <a:t>Губайдуллин </a:t>
            </a:r>
            <a:r>
              <a:rPr lang="ru-RU" dirty="0"/>
              <a:t>В.Ш</a:t>
            </a:r>
            <a:r>
              <a:rPr lang="ru-RU" dirty="0" smtClean="0"/>
              <a:t>.</a:t>
            </a:r>
            <a:r>
              <a:rPr lang="en-US" b="1" baseline="30000" dirty="0" smtClean="0"/>
              <a:t> 6</a:t>
            </a:r>
            <a:r>
              <a:rPr lang="ru-RU" dirty="0" smtClean="0"/>
              <a:t>, </a:t>
            </a:r>
            <a:r>
              <a:rPr lang="ru-RU" dirty="0" err="1"/>
              <a:t>Малашенкова</a:t>
            </a:r>
            <a:r>
              <a:rPr lang="ru-RU" dirty="0"/>
              <a:t> Е.В</a:t>
            </a:r>
            <a:r>
              <a:rPr lang="ru-RU" dirty="0" smtClean="0"/>
              <a:t>.</a:t>
            </a:r>
            <a:r>
              <a:rPr lang="en-US" b="1" baseline="30000" dirty="0" smtClean="0"/>
              <a:t> 6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Ларионов М.Г</a:t>
            </a:r>
            <a:r>
              <a:rPr lang="ru-RU" dirty="0" smtClean="0"/>
              <a:t>.</a:t>
            </a:r>
            <a:r>
              <a:rPr lang="en-US" b="1" baseline="30000" dirty="0" smtClean="0"/>
              <a:t> 7 </a:t>
            </a:r>
            <a:r>
              <a:rPr lang="ru-RU" dirty="0"/>
              <a:t> </a:t>
            </a:r>
            <a:endParaRPr lang="ru-RU" dirty="0" smtClean="0"/>
          </a:p>
          <a:p>
            <a:endParaRPr lang="en-US" dirty="0" smtClean="0"/>
          </a:p>
          <a:p>
            <a:r>
              <a:rPr lang="ru-RU" b="1" baseline="30000" dirty="0" smtClean="0"/>
              <a:t>1</a:t>
            </a:r>
            <a:r>
              <a:rPr lang="en-US" b="1" baseline="30000" dirty="0" smtClean="0"/>
              <a:t> </a:t>
            </a:r>
            <a:r>
              <a:rPr lang="en-US" dirty="0" smtClean="0"/>
              <a:t>–</a:t>
            </a:r>
            <a:r>
              <a:rPr lang="ru-RU" dirty="0" err="1" smtClean="0"/>
              <a:t>Роскосмос</a:t>
            </a:r>
            <a:r>
              <a:rPr lang="ru-RU" dirty="0" smtClean="0"/>
              <a:t>, </a:t>
            </a:r>
            <a:r>
              <a:rPr lang="ru-RU" b="1" baseline="30000" dirty="0" smtClean="0"/>
              <a:t>2</a:t>
            </a:r>
            <a:r>
              <a:rPr lang="en-US" dirty="0" smtClean="0"/>
              <a:t> </a:t>
            </a:r>
            <a:r>
              <a:rPr lang="ru-RU" dirty="0" smtClean="0"/>
              <a:t>- НПО </a:t>
            </a:r>
            <a:r>
              <a:rPr lang="ru-RU" dirty="0" err="1" smtClean="0"/>
              <a:t>им.С.А.Лавочкина</a:t>
            </a:r>
            <a:r>
              <a:rPr lang="ru-RU" dirty="0" smtClean="0"/>
              <a:t>, </a:t>
            </a:r>
          </a:p>
          <a:p>
            <a:r>
              <a:rPr lang="ru-RU" b="1" baseline="30000" dirty="0" smtClean="0"/>
              <a:t>3</a:t>
            </a:r>
            <a:r>
              <a:rPr lang="en-US" b="1" baseline="30000" dirty="0" smtClean="0"/>
              <a:t> </a:t>
            </a:r>
            <a:r>
              <a:rPr lang="ru-RU" dirty="0" smtClean="0"/>
              <a:t>– Российские космические системы, </a:t>
            </a:r>
            <a:r>
              <a:rPr lang="ru-RU" b="1" baseline="30000" dirty="0" smtClean="0"/>
              <a:t>4</a:t>
            </a:r>
            <a:r>
              <a:rPr lang="en-US" b="1" baseline="30000" dirty="0" smtClean="0"/>
              <a:t> </a:t>
            </a:r>
            <a:r>
              <a:rPr lang="ru-RU" dirty="0" smtClean="0"/>
              <a:t>- ИКИ РАН,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b="1" baseline="30000" dirty="0"/>
              <a:t>5</a:t>
            </a:r>
            <a:r>
              <a:rPr lang="en-US" b="1" baseline="30000" dirty="0" smtClean="0"/>
              <a:t> </a:t>
            </a:r>
            <a:r>
              <a:rPr lang="ru-RU" dirty="0" smtClean="0"/>
              <a:t>– ИПМ РАН, </a:t>
            </a:r>
            <a:r>
              <a:rPr lang="ru-RU" b="1" baseline="30000" dirty="0"/>
              <a:t>6</a:t>
            </a:r>
            <a:r>
              <a:rPr lang="en-US" b="1" baseline="30000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ЦНИИМаш</a:t>
            </a:r>
            <a:r>
              <a:rPr lang="ru-RU" dirty="0" smtClean="0"/>
              <a:t>, </a:t>
            </a:r>
            <a:r>
              <a:rPr lang="ru-RU" b="1" baseline="30000" dirty="0"/>
              <a:t>7</a:t>
            </a:r>
            <a:r>
              <a:rPr lang="en-US" b="1" baseline="30000" dirty="0" smtClean="0"/>
              <a:t> </a:t>
            </a:r>
            <a:r>
              <a:rPr lang="ru-RU" dirty="0" smtClean="0"/>
              <a:t>– АКЦ ФИАН</a:t>
            </a:r>
            <a:endParaRPr lang="ru-RU" dirty="0"/>
          </a:p>
        </p:txBody>
      </p:sp>
      <p:pic>
        <p:nvPicPr>
          <p:cNvPr id="4" name="Рисунок 3" descr="180520117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72133" y="4365104"/>
            <a:ext cx="2976331" cy="22322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8883" y="4913175"/>
            <a:ext cx="1008112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</a:t>
            </a:r>
            <a:r>
              <a:rPr lang="ru-RU" dirty="0" err="1" smtClean="0"/>
              <a:t>Радиастрон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Основные научные задачи:</a:t>
            </a:r>
          </a:p>
          <a:p>
            <a:pPr lvl="1"/>
            <a:r>
              <a:rPr lang="ru-RU" dirty="0" smtClean="0"/>
              <a:t>Изучение галактик и квазаров в радиодиапазоне;</a:t>
            </a:r>
          </a:p>
          <a:p>
            <a:pPr lvl="1"/>
            <a:r>
              <a:rPr lang="ru-RU" dirty="0" smtClean="0"/>
              <a:t>Изучение структуры и динамики районов, непосредственно прилегающих к массивным черным дырам;</a:t>
            </a:r>
          </a:p>
          <a:p>
            <a:pPr lvl="1"/>
            <a:r>
              <a:rPr lang="ru-RU" dirty="0" smtClean="0"/>
              <a:t>Изучение черных дыр и нейтронных звезд в нашей Галактике;</a:t>
            </a:r>
          </a:p>
          <a:p>
            <a:pPr lvl="1"/>
            <a:r>
              <a:rPr lang="ru-RU" dirty="0" smtClean="0"/>
              <a:t>Изучение расстояний и скоростей пульсаров и других галактических источников;</a:t>
            </a:r>
          </a:p>
          <a:p>
            <a:pPr lvl="1"/>
            <a:r>
              <a:rPr lang="ru-RU" dirty="0" smtClean="0"/>
              <a:t>Изучение структуры межзвездной плазмы;</a:t>
            </a:r>
          </a:p>
          <a:p>
            <a:pPr lvl="1"/>
            <a:r>
              <a:rPr lang="ru-RU" dirty="0" smtClean="0"/>
              <a:t>Определение фундаментальных космологических параметров;</a:t>
            </a:r>
          </a:p>
          <a:p>
            <a:pPr lvl="1"/>
            <a:r>
              <a:rPr lang="ru-RU" dirty="0" smtClean="0"/>
              <a:t>Построение высокоточной астрономической координатной системы;</a:t>
            </a:r>
          </a:p>
          <a:p>
            <a:pPr lvl="1"/>
            <a:r>
              <a:rPr lang="ru-RU" dirty="0" smtClean="0"/>
              <a:t>Построение высокоточной модели гравитационного поля Земли.</a:t>
            </a:r>
          </a:p>
          <a:p>
            <a:pPr lvl="0">
              <a:buClr>
                <a:srgbClr val="A04DA3"/>
              </a:buClr>
            </a:pPr>
            <a:r>
              <a:rPr lang="ru-RU" sz="2900" dirty="0" smtClean="0">
                <a:solidFill>
                  <a:prstClr val="black"/>
                </a:solidFill>
              </a:rPr>
              <a:t>Дополнительные научные задачи (эксперимент Плазма-Ф):</a:t>
            </a:r>
          </a:p>
          <a:p>
            <a:pPr lvl="1">
              <a:buClr>
                <a:srgbClr val="438086"/>
              </a:buClr>
            </a:pPr>
            <a:r>
              <a:rPr lang="ru-RU" dirty="0" smtClean="0">
                <a:solidFill>
                  <a:srgbClr val="438086"/>
                </a:solidFill>
              </a:rPr>
              <a:t>Измерение потоков плазмы солнечного ветра.</a:t>
            </a:r>
          </a:p>
          <a:p>
            <a:pPr lvl="1">
              <a:buClr>
                <a:srgbClr val="438086"/>
              </a:buClr>
            </a:pPr>
            <a:r>
              <a:rPr lang="ru-RU" dirty="0" smtClean="0"/>
              <a:t>Измерение потоков энергичных частиц от Солнца</a:t>
            </a:r>
            <a:endParaRPr lang="ru-RU" dirty="0" smtClean="0">
              <a:solidFill>
                <a:srgbClr val="438086"/>
              </a:solidFill>
            </a:endParaRPr>
          </a:p>
          <a:p>
            <a:pPr lvl="0">
              <a:buClr>
                <a:srgbClr val="A04DA3"/>
              </a:buClr>
            </a:pPr>
            <a:endParaRPr lang="ru-RU" sz="2900" dirty="0" smtClean="0">
              <a:solidFill>
                <a:prstClr val="black"/>
              </a:solidFill>
            </a:endParaRPr>
          </a:p>
          <a:p>
            <a:pPr lvl="1">
              <a:buClr>
                <a:srgbClr val="A04DA3"/>
              </a:buClr>
              <a:buNone/>
            </a:pPr>
            <a:endParaRPr lang="ru-RU" sz="2900" dirty="0" smtClean="0">
              <a:solidFill>
                <a:prstClr val="black"/>
              </a:solidFill>
            </a:endParaRPr>
          </a:p>
          <a:p>
            <a:pPr lvl="1"/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полета проекта </a:t>
            </a:r>
            <a:r>
              <a:rPr lang="ru-RU" dirty="0" err="1" smtClean="0"/>
              <a:t>Радиоастрон</a:t>
            </a:r>
            <a:endParaRPr lang="ru-RU" dirty="0"/>
          </a:p>
        </p:txBody>
      </p:sp>
      <p:pic>
        <p:nvPicPr>
          <p:cNvPr id="4" name="Picture 7" descr="Картинка 147 из 3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276872"/>
            <a:ext cx="5005387" cy="36766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2249424"/>
            <a:ext cx="3250704" cy="43251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ru-RU" sz="2000" b="1" u="sng" dirty="0" smtClean="0">
                <a:latin typeface="Times New Roman" pitchFamily="18" charset="0"/>
              </a:rPr>
              <a:t>Апогей</a:t>
            </a:r>
            <a:r>
              <a:rPr lang="en-US" sz="2000" b="1" u="sng" dirty="0" smtClean="0">
                <a:latin typeface="Times New Roman" pitchFamily="18" charset="0"/>
              </a:rPr>
              <a:t> 3</a:t>
            </a:r>
            <a:r>
              <a:rPr lang="ru-RU" sz="2000" b="1" u="sng" dirty="0" smtClean="0">
                <a:latin typeface="Times New Roman" pitchFamily="18" charset="0"/>
              </a:rPr>
              <a:t>3</a:t>
            </a:r>
            <a:r>
              <a:rPr lang="en-US" sz="2000" b="1" u="sng" dirty="0" smtClean="0">
                <a:latin typeface="Times New Roman" pitchFamily="18" charset="0"/>
              </a:rPr>
              <a:t>0000 </a:t>
            </a:r>
            <a:r>
              <a:rPr lang="ru-RU" sz="2000" b="1" u="sng" dirty="0" smtClean="0">
                <a:latin typeface="Times New Roman" pitchFamily="18" charset="0"/>
              </a:rPr>
              <a:t>км, </a:t>
            </a:r>
          </a:p>
          <a:p>
            <a:pPr>
              <a:buNone/>
            </a:pPr>
            <a:endParaRPr lang="ru-RU" sz="2000" b="1" u="sng" dirty="0" smtClean="0">
              <a:latin typeface="Times New Roman" pitchFamily="18" charset="0"/>
            </a:endParaRPr>
          </a:p>
          <a:p>
            <a:pPr>
              <a:buNone/>
            </a:pPr>
            <a:r>
              <a:rPr lang="ru-RU" sz="2000" b="1" u="sng" dirty="0" smtClean="0">
                <a:latin typeface="Times New Roman" pitchFamily="18" charset="0"/>
              </a:rPr>
              <a:t>Перигей </a:t>
            </a:r>
            <a:r>
              <a:rPr lang="en-US" sz="2000" b="1" u="sng" dirty="0" smtClean="0">
                <a:latin typeface="Times New Roman" pitchFamily="18" charset="0"/>
              </a:rPr>
              <a:t>5</a:t>
            </a:r>
            <a:r>
              <a:rPr lang="ru-RU" sz="2000" b="1" u="sng" dirty="0" smtClean="0">
                <a:latin typeface="Times New Roman" pitchFamily="18" charset="0"/>
              </a:rPr>
              <a:t>76</a:t>
            </a:r>
            <a:r>
              <a:rPr lang="en-US" sz="2000" b="1" u="sng" dirty="0" smtClean="0">
                <a:latin typeface="Times New Roman" pitchFamily="18" charset="0"/>
              </a:rPr>
              <a:t> </a:t>
            </a:r>
            <a:r>
              <a:rPr lang="ru-RU" sz="2000" b="1" u="sng" dirty="0" smtClean="0">
                <a:latin typeface="Times New Roman" pitchFamily="18" charset="0"/>
              </a:rPr>
              <a:t>км</a:t>
            </a:r>
            <a:r>
              <a:rPr lang="en-US" sz="2000" b="1" dirty="0" smtClean="0">
                <a:latin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</a:endParaRPr>
          </a:p>
          <a:p>
            <a:pPr>
              <a:buNone/>
            </a:pPr>
            <a:endParaRPr lang="ru-RU" sz="2000" b="1" u="sng" dirty="0" smtClean="0">
              <a:latin typeface="Times New Roman" pitchFamily="18" charset="0"/>
            </a:endParaRPr>
          </a:p>
          <a:p>
            <a:pPr>
              <a:buNone/>
            </a:pPr>
            <a:r>
              <a:rPr lang="ru-RU" sz="2000" b="1" u="sng" dirty="0" smtClean="0">
                <a:latin typeface="Times New Roman" pitchFamily="18" charset="0"/>
              </a:rPr>
              <a:t>Период </a:t>
            </a:r>
            <a:r>
              <a:rPr lang="ru-RU" sz="2000" b="1" dirty="0" smtClean="0">
                <a:latin typeface="Times New Roman" pitchFamily="18" charset="0"/>
              </a:rPr>
              <a:t>обращения по начальной рабочей орбите </a:t>
            </a:r>
            <a:r>
              <a:rPr lang="en-US" sz="2000" b="1" dirty="0" smtClean="0">
                <a:latin typeface="Times New Roman" pitchFamily="18" charset="0"/>
              </a:rPr>
              <a:t>~</a:t>
            </a:r>
            <a:r>
              <a:rPr lang="ru-RU" sz="2000" b="1" dirty="0" smtClean="0">
                <a:latin typeface="Times New Roman" pitchFamily="18" charset="0"/>
              </a:rPr>
              <a:t> 8,5 суток</a:t>
            </a:r>
          </a:p>
          <a:p>
            <a:pPr>
              <a:buNone/>
            </a:pPr>
            <a:endParaRPr lang="ru-RU" sz="2000" b="1" u="sng" dirty="0" smtClean="0">
              <a:latin typeface="Times New Roman" pitchFamily="18" charset="0"/>
            </a:endParaRPr>
          </a:p>
          <a:p>
            <a:pPr>
              <a:buNone/>
            </a:pPr>
            <a:r>
              <a:rPr lang="ru-RU" sz="2000" b="1" u="sng" dirty="0" smtClean="0">
                <a:latin typeface="Times New Roman" pitchFamily="18" charset="0"/>
              </a:rPr>
              <a:t>Наклонение </a:t>
            </a:r>
            <a:r>
              <a:rPr lang="ru-RU" sz="2000" b="1" dirty="0" smtClean="0">
                <a:latin typeface="Times New Roman" pitchFamily="18" charset="0"/>
              </a:rPr>
              <a:t>плоскости орбиты  51,4 град.</a:t>
            </a:r>
          </a:p>
          <a:p>
            <a:endParaRPr lang="ru-RU" sz="2000" b="1" dirty="0" smtClean="0">
              <a:latin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</a:endParaRPr>
          </a:p>
          <a:p>
            <a:endParaRPr lang="ru-RU" sz="2800" b="1" i="1" dirty="0" smtClean="0">
              <a:latin typeface="Times New Roman" pitchFamily="18" charset="0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2483768" y="5949280"/>
            <a:ext cx="626469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itchFamily="18" charset="0"/>
              </a:rPr>
              <a:t>Минимальное расстояние  </a:t>
            </a:r>
            <a:r>
              <a:rPr lang="ru-RU" i="1" dirty="0" smtClean="0">
                <a:latin typeface="Times New Roman" pitchFamily="18" charset="0"/>
              </a:rPr>
              <a:t>между Землей </a:t>
            </a:r>
            <a:r>
              <a:rPr lang="ru-RU" i="1" dirty="0">
                <a:latin typeface="Times New Roman" pitchFamily="18" charset="0"/>
              </a:rPr>
              <a:t>и Луной </a:t>
            </a:r>
            <a:r>
              <a:rPr lang="ru-RU" i="1" dirty="0" smtClean="0">
                <a:latin typeface="Times New Roman" pitchFamily="18" charset="0"/>
              </a:rPr>
              <a:t> 360 </a:t>
            </a:r>
            <a:r>
              <a:rPr lang="ru-RU" i="1" dirty="0">
                <a:latin typeface="Times New Roman" pitchFamily="18" charset="0"/>
              </a:rPr>
              <a:t>000 км</a:t>
            </a:r>
          </a:p>
          <a:p>
            <a:pPr>
              <a:spcBef>
                <a:spcPct val="50000"/>
              </a:spcBef>
            </a:pP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Фобос-Грунт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100" dirty="0" smtClean="0"/>
              <a:t>Цели проекта:</a:t>
            </a:r>
          </a:p>
          <a:p>
            <a:pPr lvl="1"/>
            <a:r>
              <a:rPr lang="ru-RU" sz="3000" dirty="0" smtClean="0"/>
              <a:t>обеспечение забора и доставки на Землю образцов грунта со спутника Марса – Фобоса;</a:t>
            </a:r>
          </a:p>
          <a:p>
            <a:pPr lvl="1"/>
            <a:r>
              <a:rPr lang="ru-RU" sz="3000" dirty="0" smtClean="0"/>
              <a:t>проведение комплексных научных исследований Фобоса и Марса дистанционными и контактными методами</a:t>
            </a:r>
          </a:p>
          <a:p>
            <a:r>
              <a:rPr lang="ru-RU" sz="3100" dirty="0" smtClean="0"/>
              <a:t>Основные научные задачи:</a:t>
            </a:r>
          </a:p>
          <a:p>
            <a:pPr lvl="1"/>
            <a:r>
              <a:rPr lang="ru-RU" sz="3000" dirty="0" smtClean="0"/>
              <a:t>Исследования Фобоса (анализ грунта в лаборатории, дистанционные и </a:t>
            </a:r>
            <a:r>
              <a:rPr lang="ru-RU" sz="3000" dirty="0" err="1" smtClean="0"/>
              <a:t>in</a:t>
            </a:r>
            <a:r>
              <a:rPr lang="ru-RU" sz="3000" dirty="0" smtClean="0"/>
              <a:t> </a:t>
            </a:r>
            <a:r>
              <a:rPr lang="ru-RU" sz="3000" dirty="0" err="1" smtClean="0"/>
              <a:t>situ</a:t>
            </a:r>
            <a:r>
              <a:rPr lang="ru-RU" sz="3000" dirty="0" smtClean="0"/>
              <a:t> исследования этого спутника Марса)</a:t>
            </a:r>
          </a:p>
          <a:p>
            <a:pPr lvl="1"/>
            <a:r>
              <a:rPr lang="ru-RU" sz="3000" dirty="0" smtClean="0"/>
              <a:t>Исследования условий вблизи Марса (плазменная и пылевая компоненты, радиационная обстановка)</a:t>
            </a:r>
          </a:p>
          <a:p>
            <a:pPr lvl="1"/>
            <a:r>
              <a:rPr lang="ru-RU" sz="3000" dirty="0" smtClean="0"/>
              <a:t>Мониторинг Марса (глобальные характеристики динамики атмосферы, пылевых бурь)</a:t>
            </a:r>
          </a:p>
          <a:p>
            <a:pPr lvl="1"/>
            <a:r>
              <a:rPr lang="ru-RU" sz="3000" dirty="0" smtClean="0"/>
              <a:t>Исследования в интересах небесной механики</a:t>
            </a:r>
          </a:p>
          <a:p>
            <a:pPr lvl="1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Схема полета проекта Фобос-Грунт</a:t>
            </a:r>
            <a:endParaRPr lang="ru-RU" dirty="0"/>
          </a:p>
        </p:txBody>
      </p:sp>
      <p:pic>
        <p:nvPicPr>
          <p:cNvPr id="4" name="Picture 2" descr="Fobos-Grunt MP  03_20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886" y="2249488"/>
            <a:ext cx="6988227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документы.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Соглашение между Правительством Украины и Правительством Российской Федерации о сотрудничестве в области исследования и использования космического пространства в мирных целях от 27 августа 1996г.</a:t>
            </a:r>
          </a:p>
          <a:p>
            <a:r>
              <a:rPr lang="ru-RU" dirty="0" smtClean="0"/>
              <a:t>Программа российско-украинского сотрудничества в области исследования и использования космического пространства на 2007-2011 годы от 31 мая 2006г.</a:t>
            </a:r>
          </a:p>
          <a:p>
            <a:r>
              <a:rPr lang="ru-RU" dirty="0" smtClean="0"/>
              <a:t>Решение Национального космического агентства Украины и Федерального космического агентства Российской Федерации о сотрудничестве в реализации проекта Фобос-Грунт от 20 декабря 2008г.</a:t>
            </a:r>
          </a:p>
          <a:p>
            <a:r>
              <a:rPr lang="ru-RU" dirty="0" smtClean="0"/>
              <a:t>Положение о порядке </a:t>
            </a:r>
            <a:r>
              <a:rPr lang="ru-RU" dirty="0" err="1" smtClean="0"/>
              <a:t>задействования</a:t>
            </a:r>
            <a:r>
              <a:rPr lang="ru-RU" dirty="0" smtClean="0"/>
              <a:t> РТ-70 (г.</a:t>
            </a:r>
            <a:r>
              <a:rPr lang="uk-UA" dirty="0" smtClean="0"/>
              <a:t> </a:t>
            </a:r>
            <a:r>
              <a:rPr lang="ru-RU" dirty="0" smtClean="0"/>
              <a:t>Евпатория) для выполнения совместных космических программ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Модель взаимодействия между организациями различных ведомств.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68888" y="4581128"/>
            <a:ext cx="2287488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Промышленные предприятия космической отрасли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88368" y="4581128"/>
            <a:ext cx="2287488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Институты Академии наук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7864" y="2420888"/>
            <a:ext cx="2287488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Федеральное космическое агентство</a:t>
            </a:r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539552" y="3356992"/>
            <a:ext cx="1800200" cy="864096"/>
          </a:xfrm>
          <a:prstGeom prst="wedgeRoundRectCallout">
            <a:avLst>
              <a:gd name="adj1" fmla="val 48275"/>
              <a:gd name="adj2" fmla="val 89495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Основные задачи</a:t>
            </a:r>
            <a:endParaRPr lang="ru-RU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6516216" y="3356992"/>
            <a:ext cx="1800200" cy="864096"/>
          </a:xfrm>
          <a:prstGeom prst="wedgeRoundRectCallout">
            <a:avLst>
              <a:gd name="adj1" fmla="val -45539"/>
              <a:gd name="adj2" fmla="val 9273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Технические возможности реализации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2843808" y="3645024"/>
            <a:ext cx="936104" cy="936104"/>
          </a:xfrm>
          <a:prstGeom prst="line">
            <a:avLst/>
          </a:prstGeom>
          <a:ln w="7620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7" idx="1"/>
          </p:cNvCxnSpPr>
          <p:nvPr/>
        </p:nvCxnSpPr>
        <p:spPr>
          <a:xfrm>
            <a:off x="3275856" y="5157192"/>
            <a:ext cx="2393032" cy="36004"/>
          </a:xfrm>
          <a:prstGeom prst="line">
            <a:avLst/>
          </a:prstGeom>
          <a:ln w="7620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5292080" y="3645025"/>
            <a:ext cx="936104" cy="936104"/>
          </a:xfrm>
          <a:prstGeom prst="line">
            <a:avLst/>
          </a:prstGeom>
          <a:ln w="7620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ая прямоугольная выноска 18"/>
          <p:cNvSpPr/>
          <p:nvPr/>
        </p:nvSpPr>
        <p:spPr>
          <a:xfrm>
            <a:off x="3347864" y="4077072"/>
            <a:ext cx="2096616" cy="864096"/>
          </a:xfrm>
          <a:prstGeom prst="wedgeRoundRectCallout">
            <a:avLst>
              <a:gd name="adj1" fmla="val 86"/>
              <a:gd name="adj2" fmla="val -9947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Координация,</a:t>
            </a:r>
          </a:p>
          <a:p>
            <a:pPr algn="ctr"/>
            <a:r>
              <a:rPr lang="ru-RU" dirty="0" err="1" smtClean="0"/>
              <a:t>оркестирование</a:t>
            </a:r>
            <a:r>
              <a:rPr lang="ru-RU" dirty="0" smtClean="0"/>
              <a:t>, гармонизация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Организации участвующие в работе российско-украинской рабочей группы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 Российской Федерации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От Украины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Федеральное космическое агентство</a:t>
            </a:r>
          </a:p>
          <a:p>
            <a:pPr lvl="1"/>
            <a:r>
              <a:rPr lang="ru-RU" dirty="0" smtClean="0"/>
              <a:t>ФГУП «НПО им. С.А.Лавочкина»</a:t>
            </a:r>
          </a:p>
          <a:p>
            <a:pPr lvl="1"/>
            <a:r>
              <a:rPr lang="ru-RU" dirty="0" smtClean="0"/>
              <a:t>ОАО «Российские космические системы»</a:t>
            </a:r>
          </a:p>
          <a:p>
            <a:pPr lvl="1"/>
            <a:r>
              <a:rPr lang="ru-RU" dirty="0" err="1" smtClean="0"/>
              <a:t>ЦНИИМаш</a:t>
            </a:r>
            <a:endParaRPr lang="ru-RU" dirty="0" smtClean="0"/>
          </a:p>
          <a:p>
            <a:pPr lvl="1"/>
            <a:r>
              <a:rPr lang="ru-RU" dirty="0" smtClean="0"/>
              <a:t>ИКИ РАН</a:t>
            </a:r>
          </a:p>
          <a:p>
            <a:pPr lvl="1"/>
            <a:r>
              <a:rPr lang="ru-RU" dirty="0" smtClean="0"/>
              <a:t>ИПМ РАН</a:t>
            </a:r>
          </a:p>
          <a:p>
            <a:pPr lvl="1"/>
            <a:r>
              <a:rPr lang="ru-RU" dirty="0" smtClean="0"/>
              <a:t>АКЦ ФИАН</a:t>
            </a:r>
          </a:p>
          <a:p>
            <a:pPr lvl="1"/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Государственное космическое агентство Украины</a:t>
            </a:r>
          </a:p>
          <a:p>
            <a:pPr lvl="1"/>
            <a:r>
              <a:rPr lang="ru-RU" dirty="0" smtClean="0"/>
              <a:t>НЦУИКС</a:t>
            </a:r>
          </a:p>
          <a:p>
            <a:pPr lvl="1"/>
            <a:r>
              <a:rPr lang="ru-RU" dirty="0" smtClean="0"/>
              <a:t>АО НИИРИ</a:t>
            </a:r>
          </a:p>
          <a:p>
            <a:pPr lvl="1"/>
            <a:r>
              <a:rPr lang="ru-RU" dirty="0" smtClean="0"/>
              <a:t>НПП «Сатурн»</a:t>
            </a:r>
          </a:p>
          <a:p>
            <a:pPr lvl="1"/>
            <a:r>
              <a:rPr lang="ru-RU" dirty="0" smtClean="0"/>
              <a:t>Радиоастрономический институт НАНУ</a:t>
            </a:r>
          </a:p>
          <a:p>
            <a:pPr lvl="1"/>
            <a:r>
              <a:rPr lang="ru-RU" dirty="0" smtClean="0"/>
              <a:t>ИКИ НАНУ-НКАУ</a:t>
            </a:r>
          </a:p>
          <a:p>
            <a:pPr lvl="1"/>
            <a:endParaRPr lang="ru-RU" dirty="0" smtClean="0"/>
          </a:p>
          <a:p>
            <a:pPr lvl="1"/>
            <a:endParaRPr lang="ru-RU" dirty="0" smtClean="0"/>
          </a:p>
          <a:p>
            <a:pPr lvl="1"/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22721" y="1666256"/>
            <a:ext cx="8228160" cy="81656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22532" rIns="0" bIns="0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sz="2500" b="1" i="1" dirty="0">
              <a:solidFill>
                <a:srgbClr val="800000"/>
              </a:solidFill>
              <a:ea typeface="Microsoft YaHei" charset="0"/>
              <a:cs typeface="Microsoft YaHei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4721" y="2132856"/>
            <a:ext cx="4082400" cy="277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53760" y="1772816"/>
            <a:ext cx="3755520" cy="33843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14368" rIns="0" bIns="0" anchor="ctr"/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b="1" i="1" dirty="0">
                <a:solidFill>
                  <a:srgbClr val="000080"/>
                </a:solidFill>
                <a:ea typeface="Microsoft YaHei" charset="0"/>
                <a:cs typeface="Microsoft YaHei" charset="0"/>
              </a:rPr>
              <a:t>В рамках модернизации средство оснащено высокочувствительной астрометрической камерой FLI </a:t>
            </a:r>
            <a:r>
              <a:rPr lang="ru-RU" b="1" i="1" dirty="0" err="1">
                <a:solidFill>
                  <a:srgbClr val="000080"/>
                </a:solidFill>
                <a:ea typeface="Microsoft YaHei" charset="0"/>
                <a:cs typeface="Microsoft YaHei" charset="0"/>
              </a:rPr>
              <a:t>Proline</a:t>
            </a:r>
            <a:r>
              <a:rPr lang="ru-RU" b="1" i="1" dirty="0">
                <a:solidFill>
                  <a:srgbClr val="000080"/>
                </a:solidFill>
                <a:ea typeface="Microsoft YaHei" charset="0"/>
                <a:cs typeface="Microsoft YaHei" charset="0"/>
              </a:rPr>
              <a:t>, системой обеспечения точного времени на основе GPS-приёмника </a:t>
            </a:r>
            <a:r>
              <a:rPr lang="ru-RU" b="1" i="1" dirty="0" err="1">
                <a:solidFill>
                  <a:srgbClr val="000080"/>
                </a:solidFill>
                <a:ea typeface="Microsoft YaHei" charset="0"/>
                <a:cs typeface="Microsoft YaHei" charset="0"/>
              </a:rPr>
              <a:t>Trimble</a:t>
            </a:r>
            <a:r>
              <a:rPr lang="ru-RU" b="1" i="1" dirty="0">
                <a:solidFill>
                  <a:srgbClr val="000080"/>
                </a:solidFill>
                <a:ea typeface="Microsoft YaHei" charset="0"/>
                <a:cs typeface="Microsoft YaHei" charset="0"/>
              </a:rPr>
              <a:t> </a:t>
            </a:r>
            <a:r>
              <a:rPr lang="ru-RU" b="1" i="1" dirty="0" err="1">
                <a:solidFill>
                  <a:srgbClr val="000080"/>
                </a:solidFill>
                <a:ea typeface="Microsoft YaHei" charset="0"/>
                <a:cs typeface="Microsoft YaHei" charset="0"/>
              </a:rPr>
              <a:t>Resolution-T</a:t>
            </a:r>
            <a:r>
              <a:rPr lang="ru-RU" b="1" i="1" dirty="0">
                <a:solidFill>
                  <a:srgbClr val="000080"/>
                </a:solidFill>
                <a:ea typeface="Microsoft YaHei" charset="0"/>
                <a:cs typeface="Microsoft YaHei" charset="0"/>
              </a:rPr>
              <a:t> и программным комплексом обработки изображений </a:t>
            </a:r>
            <a:r>
              <a:rPr lang="ru-RU" b="1" i="1" dirty="0" err="1">
                <a:solidFill>
                  <a:srgbClr val="000080"/>
                </a:solidFill>
                <a:ea typeface="Microsoft YaHei" charset="0"/>
                <a:cs typeface="Microsoft YaHei" charset="0"/>
              </a:rPr>
              <a:t>Apex</a:t>
            </a:r>
            <a:r>
              <a:rPr lang="ru-RU" b="1" i="1" dirty="0">
                <a:solidFill>
                  <a:srgbClr val="000080"/>
                </a:solidFill>
                <a:ea typeface="Microsoft YaHei" charset="0"/>
                <a:cs typeface="Microsoft YaHei" charset="0"/>
              </a:rPr>
              <a:t> II (разработка ГАО РАН / НСОИ АФН)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89600" y="5551783"/>
            <a:ext cx="8490240" cy="9793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14368" rIns="0" bIns="0" anchor="ctr"/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b="1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В сентябре 2011 г. на АЗТ-8 проведены пробные сеансы астрометрических наблюдений КА «</a:t>
            </a:r>
            <a:r>
              <a:rPr lang="ru-RU" b="1" i="1" dirty="0" err="1">
                <a:solidFill>
                  <a:srgbClr val="000000"/>
                </a:solidFill>
                <a:ea typeface="Microsoft YaHei" charset="0"/>
                <a:cs typeface="Microsoft YaHei" charset="0"/>
              </a:rPr>
              <a:t>Спектр-Р</a:t>
            </a:r>
            <a:r>
              <a:rPr lang="ru-RU" b="1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». Оценка точности выполненных измерений соответствует требованиям </a:t>
            </a:r>
            <a:r>
              <a:rPr lang="ru-RU" b="1" i="1" dirty="0" err="1">
                <a:solidFill>
                  <a:srgbClr val="000000"/>
                </a:solidFill>
                <a:ea typeface="Microsoft YaHei" charset="0"/>
                <a:cs typeface="Microsoft YaHei" charset="0"/>
              </a:rPr>
              <a:t>Роскосмоса</a:t>
            </a:r>
            <a:r>
              <a:rPr lang="ru-RU" b="1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(баллистических центров ФГУП </a:t>
            </a:r>
            <a:r>
              <a:rPr lang="ru-RU" b="1" i="1" dirty="0" err="1">
                <a:solidFill>
                  <a:srgbClr val="000000"/>
                </a:solidFill>
                <a:ea typeface="Microsoft YaHei" charset="0"/>
                <a:cs typeface="Microsoft YaHei" charset="0"/>
              </a:rPr>
              <a:t>ЦНИИмаш</a:t>
            </a:r>
            <a:r>
              <a:rPr lang="ru-RU" b="1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и ФГУП НПО им. С.А.Лавочкина)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6480" y="560208"/>
            <a:ext cx="8223840" cy="114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Телескоп АЗТ-8 (D=700 мм, f=2400 мм) на 1-й площадке НЦУИКС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333375"/>
            <a:ext cx="7772400" cy="793750"/>
          </a:xfrm>
        </p:spPr>
        <p:txBody>
          <a:bodyPr>
            <a:normAutofit fontScale="90000"/>
          </a:bodyPr>
          <a:lstStyle/>
          <a:p>
            <a:r>
              <a:rPr lang="ru-RU" sz="2800"/>
              <a:t>Уточнение параметров движения Земли, Марса, КА и Фобоса</a:t>
            </a:r>
          </a:p>
        </p:txBody>
      </p:sp>
      <p:pic>
        <p:nvPicPr>
          <p:cNvPr id="2052" name="Picture 4" descr="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22388"/>
            <a:ext cx="9144000" cy="5059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" name="Object 17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924941"/>
          <a:ext cx="4038600" cy="3175055"/>
        </p:xfrm>
        <a:graphic>
          <a:graphicData uri="http://schemas.openxmlformats.org/presentationml/2006/ole">
            <p:oleObj spid="_x0000_s1030" name="Visio" r:id="rId3" imgW="13223465" imgH="10399877" progId="">
              <p:embed/>
            </p:oleObj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Работы по модернизации планетного радиолокатора локатора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79512" y="2276872"/>
          <a:ext cx="432048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664296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Организация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Содержание работы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«Российские космические системы»</a:t>
                      </a:r>
                    </a:p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(Головной исполнитель)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- Разработка приемо-передающей</a:t>
                      </a:r>
                    </a:p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аппаратуры (ППА) ПРЛ.</a:t>
                      </a:r>
                    </a:p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- Разработка СПМО ППА ПРЛ и центрального вычислительного комплекса ПРЛ.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ФГУП «НПП «Торий»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- Проведение работ по восстановлению технического ресурса клистронов.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ИПМ РАН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ИРЭ РАН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Подготовка исходных данных для проведения сеансов радиолокации, первичная и вторичная обработка измерительной информации по радиолокационным измерениям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средств НЦУИКС в Научных наземных комплексах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sz="2400" b="1" u="sng" dirty="0" smtClean="0">
                <a:solidFill>
                  <a:srgbClr val="FF0000"/>
                </a:solidFill>
              </a:rPr>
              <a:t>Цели</a:t>
            </a:r>
          </a:p>
          <a:p>
            <a:pPr lvl="1">
              <a:spcAft>
                <a:spcPts val="1200"/>
              </a:spcAft>
            </a:pPr>
            <a:r>
              <a:rPr lang="ru-RU" dirty="0" smtClean="0"/>
              <a:t>Увеличение надежности наземного сегмента управления в целом.</a:t>
            </a:r>
          </a:p>
          <a:p>
            <a:pPr lvl="1">
              <a:spcAft>
                <a:spcPts val="1200"/>
              </a:spcAft>
            </a:pPr>
            <a:r>
              <a:rPr lang="ru-RU" dirty="0" smtClean="0"/>
              <a:t>Повышение оперативности обработки информации целевой научной аппаратуры</a:t>
            </a:r>
          </a:p>
          <a:p>
            <a:pPr lvl="1">
              <a:spcAft>
                <a:spcPts val="1200"/>
              </a:spcAft>
            </a:pPr>
            <a:r>
              <a:rPr lang="ru-RU" dirty="0" smtClean="0"/>
              <a:t>Возможность реализации дополнительного класса исследований (например, </a:t>
            </a:r>
            <a:r>
              <a:rPr lang="ru-RU" dirty="0" err="1" smtClean="0"/>
              <a:t>радиопросвечивания</a:t>
            </a:r>
            <a:r>
              <a:rPr lang="ru-RU" dirty="0" smtClean="0"/>
              <a:t> атмосфер планет)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290075"/>
            <a:ext cx="4038600" cy="244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Совместное использование РТ-70 в проекте </a:t>
            </a:r>
            <a:r>
              <a:rPr lang="ru-RU" dirty="0" err="1" smtClean="0"/>
              <a:t>Радиоастрон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1544070"/>
          </a:xfrm>
        </p:spPr>
        <p:txBody>
          <a:bodyPr/>
          <a:lstStyle/>
          <a:p>
            <a:r>
              <a:rPr lang="ru-RU" dirty="0" smtClean="0"/>
              <a:t>Первые интерферометрические сеансы по программе «</a:t>
            </a:r>
            <a:r>
              <a:rPr lang="ru-RU" dirty="0" err="1" smtClean="0"/>
              <a:t>Радиоастрон</a:t>
            </a:r>
            <a:r>
              <a:rPr lang="ru-RU" dirty="0" smtClean="0"/>
              <a:t>» выполнены с участием РТ-70 (Евпатория)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1400" b="0" dirty="0" smtClean="0"/>
              <a:t>Установка приемника 1,35 см на подзеркальную систему РТ-70 (Евпатория)</a:t>
            </a:r>
            <a:endParaRPr lang="ru-RU" sz="1400" b="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>
          <a:xfrm>
            <a:off x="381000" y="3789039"/>
            <a:ext cx="4041648" cy="280567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период с 19 по 29 сентября было завершено создание комплекса интерферометрической аппаратуры, подготовлены и проведены первые (с участием РТ-70) интерферометрические сеансы по программе «</a:t>
            </a:r>
            <a:r>
              <a:rPr lang="ru-RU" dirty="0" err="1" smtClean="0"/>
              <a:t>Радиоастрон</a:t>
            </a:r>
            <a:r>
              <a:rPr lang="ru-RU" dirty="0" smtClean="0"/>
              <a:t>»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" name="Picture 2" descr="C:\Documents and Settings\Volvach\Рабочий стол\PB25022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1612" y="2708275"/>
            <a:ext cx="29146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Возможности использования РТ-70 после завершения его модернизации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 составе средств радиоастрономических исследований по проектам «</a:t>
            </a:r>
            <a:r>
              <a:rPr lang="ru-RU" dirty="0" err="1" smtClean="0"/>
              <a:t>Радиоастрон</a:t>
            </a:r>
            <a:r>
              <a:rPr lang="ru-RU" dirty="0" smtClean="0"/>
              <a:t>» и «Интерферометр»;</a:t>
            </a:r>
          </a:p>
          <a:p>
            <a:pPr lvl="0"/>
            <a:r>
              <a:rPr lang="ru-RU" dirty="0" smtClean="0"/>
              <a:t>В качестве наземной станции управления КА;</a:t>
            </a:r>
          </a:p>
          <a:p>
            <a:pPr lvl="0"/>
            <a:r>
              <a:rPr lang="ru-RU" dirty="0" smtClean="0"/>
              <a:t>В качестве </a:t>
            </a:r>
            <a:r>
              <a:rPr lang="ru-RU" dirty="0" smtClean="0"/>
              <a:t>планетного радиолокатора; </a:t>
            </a:r>
          </a:p>
          <a:p>
            <a:pPr lvl="0"/>
            <a:r>
              <a:rPr lang="ru-RU" dirty="0" smtClean="0"/>
              <a:t>В виде приемной станции навигационного интерферометра;</a:t>
            </a:r>
          </a:p>
          <a:p>
            <a:pPr lvl="0"/>
            <a:r>
              <a:rPr lang="ru-RU" dirty="0" smtClean="0"/>
              <a:t>Как радиолокатора для проведения исследований малоразмерной фракции космического мусора в интересах международных научных проектов и задач МККМ ООН, а также исследования астероидов, сближающихся с Землей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342900">
              <a:buNone/>
            </a:pPr>
            <a:r>
              <a:rPr lang="ru-RU" dirty="0" smtClean="0"/>
              <a:t>Необходимо завершить поиск взаимовыгодных организационно-правовых форм </a:t>
            </a:r>
            <a:r>
              <a:rPr lang="ru-RU" dirty="0"/>
              <a:t>организации, которой будут переданы полномочия по использованию оборудования, поставляемого российской </a:t>
            </a:r>
            <a:r>
              <a:rPr lang="ru-RU" dirty="0" smtClean="0"/>
              <a:t>стороной.</a:t>
            </a:r>
          </a:p>
          <a:p>
            <a:pPr indent="342900">
              <a:buNone/>
            </a:pPr>
            <a:r>
              <a:rPr lang="ru-RU" i="1" dirty="0" smtClean="0"/>
              <a:t>На текущий момент наиболее подходящим решением представляется создание </a:t>
            </a:r>
            <a:r>
              <a:rPr lang="ru-RU" i="1" dirty="0"/>
              <a:t>международной межправительственной организации – Международного центра космических исследований (МЦКИ).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Дополнение </a:t>
            </a:r>
            <a:br>
              <a:rPr lang="ru-RU" dirty="0" smtClean="0"/>
            </a:br>
            <a:r>
              <a:rPr lang="ru-RU" sz="2700" i="1" dirty="0" smtClean="0"/>
              <a:t>(Базовая информационная модель научного космического проекта)</a:t>
            </a:r>
            <a:endParaRPr lang="ru-RU" sz="2700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>
            <a:spLocks noChangeAspect="1"/>
          </p:cNvSpPr>
          <p:nvPr/>
        </p:nvSpPr>
        <p:spPr bwMode="auto">
          <a:xfrm>
            <a:off x="1727200" y="2980928"/>
            <a:ext cx="1089025" cy="1600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</a:rPr>
              <a:t>On-board Data Handling</a:t>
            </a:r>
            <a:endParaRPr lang="ru-RU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ru-RU" sz="1100" b="1">
                <a:solidFill>
                  <a:schemeClr val="tx1"/>
                </a:solidFill>
                <a:latin typeface="Calibri" pitchFamily="34" charset="0"/>
              </a:rPr>
              <a:t>Бортовой компьютер</a:t>
            </a:r>
          </a:p>
          <a:p>
            <a:pPr algn="ctr"/>
            <a:endParaRPr lang="ru-RU" sz="1100" b="1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>
            <a:spLocks noChangeAspect="1"/>
          </p:cNvSpPr>
          <p:nvPr/>
        </p:nvSpPr>
        <p:spPr bwMode="auto">
          <a:xfrm>
            <a:off x="3176588" y="2980928"/>
            <a:ext cx="1089025" cy="1600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</a:rPr>
              <a:t>On-board Data Transport</a:t>
            </a:r>
            <a:endParaRPr lang="ru-RU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ru-RU" sz="1100" b="1">
                <a:solidFill>
                  <a:schemeClr val="tx1"/>
                </a:solidFill>
                <a:latin typeface="Calibri" pitchFamily="34" charset="0"/>
              </a:rPr>
              <a:t>Бортовая телеметрическая система</a:t>
            </a:r>
          </a:p>
        </p:txBody>
      </p:sp>
      <p:sp>
        <p:nvSpPr>
          <p:cNvPr id="7" name="Прямоугольник 6"/>
          <p:cNvSpPr>
            <a:spLocks noChangeAspect="1"/>
          </p:cNvSpPr>
          <p:nvPr/>
        </p:nvSpPr>
        <p:spPr bwMode="auto">
          <a:xfrm>
            <a:off x="4625975" y="2980928"/>
            <a:ext cx="1089025" cy="1600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</a:rPr>
              <a:t>Ground Data Transport</a:t>
            </a:r>
            <a:endParaRPr lang="ru-RU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ru-RU" sz="1100" b="1">
                <a:solidFill>
                  <a:schemeClr val="tx1"/>
                </a:solidFill>
                <a:latin typeface="Calibri" pitchFamily="34" charset="0"/>
              </a:rPr>
              <a:t>Наземный радиотехнический комплекс</a:t>
            </a:r>
          </a:p>
        </p:txBody>
      </p:sp>
      <p:sp>
        <p:nvSpPr>
          <p:cNvPr id="8" name="Прямоугольник 7"/>
          <p:cNvSpPr>
            <a:spLocks noChangeAspect="1"/>
          </p:cNvSpPr>
          <p:nvPr/>
        </p:nvSpPr>
        <p:spPr bwMode="auto">
          <a:xfrm>
            <a:off x="6075363" y="2980928"/>
            <a:ext cx="1089025" cy="1600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</a:rPr>
              <a:t>Ground Data Handling/Network</a:t>
            </a:r>
            <a:endParaRPr lang="ru-RU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ru-RU" sz="1100" b="1">
                <a:solidFill>
                  <a:schemeClr val="tx1"/>
                </a:solidFill>
                <a:latin typeface="Calibri" pitchFamily="34" charset="0"/>
              </a:rPr>
              <a:t>Наземные средства обработки и передачи данных</a:t>
            </a:r>
          </a:p>
        </p:txBody>
      </p:sp>
      <p:sp>
        <p:nvSpPr>
          <p:cNvPr id="9" name="Прямоугольник 8"/>
          <p:cNvSpPr>
            <a:spLocks noChangeAspect="1"/>
          </p:cNvSpPr>
          <p:nvPr/>
        </p:nvSpPr>
        <p:spPr bwMode="auto">
          <a:xfrm>
            <a:off x="7524750" y="2979340"/>
            <a:ext cx="1089025" cy="16017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</a:rPr>
              <a:t>Ground  End Users</a:t>
            </a:r>
            <a:endParaRPr lang="ru-RU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ru-RU" sz="1100" b="1">
                <a:solidFill>
                  <a:schemeClr val="tx1"/>
                </a:solidFill>
                <a:latin typeface="Calibri" pitchFamily="34" charset="0"/>
              </a:rPr>
              <a:t>Оконечные наземные пользователи</a:t>
            </a:r>
          </a:p>
        </p:txBody>
      </p:sp>
      <p:sp>
        <p:nvSpPr>
          <p:cNvPr id="10" name="Прямоугольник 9"/>
          <p:cNvSpPr>
            <a:spLocks noChangeAspect="1"/>
          </p:cNvSpPr>
          <p:nvPr/>
        </p:nvSpPr>
        <p:spPr bwMode="auto">
          <a:xfrm>
            <a:off x="250825" y="2980928"/>
            <a:ext cx="1116013" cy="1600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b="1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</a:rPr>
              <a:t>On-board End Users </a:t>
            </a:r>
            <a:r>
              <a:rPr lang="ru-RU" sz="1100" b="1">
                <a:solidFill>
                  <a:schemeClr val="tx1"/>
                </a:solidFill>
                <a:latin typeface="Calibri" pitchFamily="34" charset="0"/>
              </a:rPr>
              <a:t>Оконечные бортовые устройства</a:t>
            </a: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1360488" y="3717528"/>
            <a:ext cx="358775" cy="144462"/>
          </a:xfrm>
          <a:prstGeom prst="leftRightArrow">
            <a:avLst>
              <a:gd name="adj1" fmla="val 50000"/>
              <a:gd name="adj2" fmla="val 49671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17"/>
          <p:cNvSpPr>
            <a:spLocks noChangeArrowheads="1"/>
          </p:cNvSpPr>
          <p:nvPr/>
        </p:nvSpPr>
        <p:spPr bwMode="auto">
          <a:xfrm>
            <a:off x="2811463" y="3717528"/>
            <a:ext cx="358775" cy="144462"/>
          </a:xfrm>
          <a:prstGeom prst="leftRightArrow">
            <a:avLst>
              <a:gd name="adj1" fmla="val 50000"/>
              <a:gd name="adj2" fmla="val 49671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4262438" y="3717528"/>
            <a:ext cx="358775" cy="144462"/>
          </a:xfrm>
          <a:prstGeom prst="leftRightArrow">
            <a:avLst>
              <a:gd name="adj1" fmla="val 50000"/>
              <a:gd name="adj2" fmla="val 49671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5713413" y="3717528"/>
            <a:ext cx="358775" cy="144462"/>
          </a:xfrm>
          <a:prstGeom prst="leftRightArrow">
            <a:avLst>
              <a:gd name="adj1" fmla="val 50000"/>
              <a:gd name="adj2" fmla="val 49671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7164388" y="3717528"/>
            <a:ext cx="358775" cy="144462"/>
          </a:xfrm>
          <a:prstGeom prst="leftRightArrow">
            <a:avLst>
              <a:gd name="adj1" fmla="val 50000"/>
              <a:gd name="adj2" fmla="val 49671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>
                <a:solidFill>
                  <a:schemeClr val="tx1"/>
                </a:solidFill>
              </a:rPr>
              <a:t>ФПМС: Научные задачи</a:t>
            </a:r>
            <a:br>
              <a:rPr lang="ru-RU" b="1">
                <a:solidFill>
                  <a:schemeClr val="tx1"/>
                </a:solidFill>
              </a:rPr>
            </a:b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203575" y="1693832"/>
            <a:ext cx="5761038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Tx/>
              <a:buChar char="•"/>
            </a:pPr>
            <a:r>
              <a:rPr lang="ru-RU" sz="1400" b="1" dirty="0"/>
              <a:t>эрозия марсианской атмосферы в следствие взаимодействия с солнечным ветром,  исследование массового состава потока ионов в магнитном хвосте Марса и его плазменном слое;</a:t>
            </a:r>
            <a:endParaRPr lang="en-US" sz="1400" b="1" dirty="0"/>
          </a:p>
          <a:p>
            <a:pPr algn="just">
              <a:buFontTx/>
              <a:buChar char="•"/>
            </a:pPr>
            <a:endParaRPr lang="ru-RU" sz="1400" b="1" dirty="0"/>
          </a:p>
          <a:p>
            <a:pPr algn="just">
              <a:buFontTx/>
              <a:buChar char="•"/>
            </a:pPr>
            <a:r>
              <a:rPr lang="ru-RU" sz="1400" b="1" dirty="0" smtClean="0"/>
              <a:t>взаимодействие </a:t>
            </a:r>
            <a:r>
              <a:rPr lang="ru-RU" sz="1400" b="1" dirty="0"/>
              <a:t>кислородной/водородной/гелиевой короны планеты с потоком  солнечного ветра; </a:t>
            </a:r>
          </a:p>
          <a:p>
            <a:pPr algn="just">
              <a:buFontTx/>
              <a:buChar char="•"/>
            </a:pPr>
            <a:r>
              <a:rPr lang="ru-RU" sz="1400" b="1" dirty="0"/>
              <a:t>процессы ускорения ионов в магнитном хвосте Марса;</a:t>
            </a:r>
            <a:endParaRPr lang="en-US" sz="1400" b="1" dirty="0"/>
          </a:p>
          <a:p>
            <a:pPr algn="just"/>
            <a:r>
              <a:rPr lang="ru-RU" sz="1400" b="1" dirty="0"/>
              <a:t> </a:t>
            </a:r>
          </a:p>
          <a:p>
            <a:pPr algn="just">
              <a:buFontTx/>
              <a:buChar char="•"/>
            </a:pPr>
            <a:r>
              <a:rPr lang="ru-RU" sz="1400" b="1" dirty="0"/>
              <a:t>кинетические процессы на </a:t>
            </a:r>
            <a:r>
              <a:rPr lang="ru-RU" sz="1400" b="1" dirty="0" err="1"/>
              <a:t>околомарсианской</a:t>
            </a:r>
            <a:r>
              <a:rPr lang="ru-RU" sz="1400" b="1" dirty="0"/>
              <a:t> ударной волне и  </a:t>
            </a:r>
            <a:r>
              <a:rPr lang="ru-RU" sz="1400" b="1" dirty="0" err="1"/>
              <a:t>планетопаузе</a:t>
            </a:r>
            <a:r>
              <a:rPr lang="ru-RU" sz="1400" b="1" dirty="0"/>
              <a:t>;</a:t>
            </a:r>
            <a:endParaRPr lang="en-US" sz="1400" b="1" dirty="0"/>
          </a:p>
          <a:p>
            <a:pPr algn="just"/>
            <a:r>
              <a:rPr lang="ru-RU" sz="1400" b="1" dirty="0"/>
              <a:t> </a:t>
            </a:r>
          </a:p>
          <a:p>
            <a:pPr algn="just">
              <a:buFontTx/>
              <a:buChar char="•"/>
            </a:pPr>
            <a:r>
              <a:rPr lang="ru-RU" sz="1400" b="1" dirty="0"/>
              <a:t>физические явления, связанные с магнитными аномалиями на поверхности Марса;</a:t>
            </a:r>
            <a:endParaRPr lang="en-US" sz="1400" b="1" dirty="0"/>
          </a:p>
          <a:p>
            <a:pPr algn="just"/>
            <a:r>
              <a:rPr lang="ru-RU" sz="1400" b="1" dirty="0"/>
              <a:t> </a:t>
            </a:r>
          </a:p>
          <a:p>
            <a:pPr algn="just">
              <a:buFontTx/>
              <a:buChar char="•"/>
            </a:pPr>
            <a:r>
              <a:rPr lang="ru-RU" sz="1400" b="1" dirty="0"/>
              <a:t>взаимодействия солнечного ветра и магнитосферной плазмы с поверхностью Фобоса;</a:t>
            </a:r>
            <a:endParaRPr lang="en-US" sz="1400" b="1" dirty="0"/>
          </a:p>
          <a:p>
            <a:pPr algn="just">
              <a:buFontTx/>
              <a:buChar char="•"/>
            </a:pPr>
            <a:endParaRPr lang="ru-RU" sz="1400" b="1" dirty="0"/>
          </a:p>
          <a:p>
            <a:pPr algn="just">
              <a:buFontTx/>
              <a:buChar char="•"/>
            </a:pPr>
            <a:r>
              <a:rPr lang="ru-RU" sz="1400" b="1" dirty="0"/>
              <a:t>состав реголита Фобоса (массовый анализ ионов, выбитых с поверхности Фобоса солнечным ветром) </a:t>
            </a:r>
            <a:endParaRPr lang="en-US" sz="1400" b="1" dirty="0"/>
          </a:p>
          <a:p>
            <a:pPr algn="just">
              <a:buFontTx/>
              <a:buChar char="•"/>
            </a:pPr>
            <a:endParaRPr lang="en-US" sz="1400" b="1" dirty="0"/>
          </a:p>
          <a:p>
            <a:pPr algn="just">
              <a:buFontTx/>
              <a:buChar char="•"/>
            </a:pPr>
            <a:r>
              <a:rPr lang="ru-RU" sz="1400" b="1" dirty="0" smtClean="0"/>
              <a:t>измерения </a:t>
            </a:r>
            <a:r>
              <a:rPr lang="ru-RU" sz="1400" b="1" dirty="0"/>
              <a:t>параметров межпланетной среды (ММП, солнечный ветер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pic>
        <p:nvPicPr>
          <p:cNvPr id="3081" name="Picture 9" descr="mag_Ma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213100"/>
            <a:ext cx="2808288" cy="2730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8680"/>
            <a:ext cx="8229600" cy="1070992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</a:rPr>
              <a:t>ФПМС: кооперация Россия и Украина –измерения магнитных полей 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1556792"/>
            <a:ext cx="2952328" cy="936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0" name="Picture 10" descr="Russi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4647" y="1773238"/>
            <a:ext cx="1152525" cy="706437"/>
          </a:xfrm>
          <a:prstGeom prst="rect">
            <a:avLst/>
          </a:prstGeom>
          <a:noFill/>
        </p:spPr>
      </p:pic>
      <p:pic>
        <p:nvPicPr>
          <p:cNvPr id="5133" name="Picture 13" descr="flagua_ukra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222" y="1773238"/>
            <a:ext cx="1225550" cy="709612"/>
          </a:xfrm>
          <a:prstGeom prst="rect">
            <a:avLst/>
          </a:prstGeom>
          <a:noFill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4" cstate="print">
            <a:lum contrast="2000"/>
          </a:blip>
          <a:srcRect/>
          <a:stretch>
            <a:fillRect/>
          </a:stretch>
        </p:blipFill>
        <p:spPr bwMode="auto">
          <a:xfrm>
            <a:off x="13892213" y="22844125"/>
            <a:ext cx="62642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15" descr="DSC036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2492375"/>
            <a:ext cx="2700337" cy="1244600"/>
          </a:xfrm>
          <a:prstGeom prst="rect">
            <a:avLst/>
          </a:prstGeom>
          <a:noFill/>
        </p:spPr>
      </p:pic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1023938" y="4097338"/>
            <a:ext cx="3529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   </a:t>
            </a:r>
            <a:endParaRPr lang="ru-RU"/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5632450" y="4745038"/>
            <a:ext cx="2968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  </a:t>
            </a:r>
            <a:endParaRPr lang="ru-RU"/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323850" y="3644900"/>
            <a:ext cx="42481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b="1"/>
              <a:t>Магнитные  датчики: индукционный  (КВД) и феррозондовые (ДФМ)  </a:t>
            </a:r>
          </a:p>
          <a:p>
            <a:pPr algn="just"/>
            <a:endParaRPr lang="en-US" b="1"/>
          </a:p>
          <a:p>
            <a:pPr algn="just"/>
            <a:r>
              <a:rPr lang="ru-RU" b="1"/>
              <a:t>Измерения квазипостоянного магнитного поля в диапазоне </a:t>
            </a:r>
            <a:r>
              <a:rPr lang="ru-RU" b="1" u="sng"/>
              <a:t>+</a:t>
            </a:r>
            <a:r>
              <a:rPr lang="ru-RU" b="1"/>
              <a:t>300нТ (чувствительность -0.1нТ) и флуктуаций  магнитного поля в диапазоне до </a:t>
            </a:r>
            <a:r>
              <a:rPr lang="en-US" b="1"/>
              <a:t>30</a:t>
            </a:r>
            <a:r>
              <a:rPr lang="ru-RU" b="1"/>
              <a:t>кГц.  </a:t>
            </a:r>
          </a:p>
          <a:p>
            <a:endParaRPr lang="ru-RU" b="1"/>
          </a:p>
        </p:txBody>
      </p:sp>
      <p:pic>
        <p:nvPicPr>
          <p:cNvPr id="5149" name="Picture 29" descr="!cid_C853ED2F-342B-44D4-92B2-C2A9A347BE12@loca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463" y="2133600"/>
            <a:ext cx="3959225" cy="2970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365</TotalTime>
  <Words>1000</Words>
  <Application>Microsoft Office PowerPoint</Application>
  <PresentationFormat>Экран (4:3)</PresentationFormat>
  <Paragraphs>152</Paragraphs>
  <Slides>19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Городская</vt:lpstr>
      <vt:lpstr>Visio</vt:lpstr>
      <vt:lpstr>Реализация Российско-Украинского сотрудничества в рамках проектов ФКИ Радиоастрон и Фобос-Грунт.  </vt:lpstr>
      <vt:lpstr>Проект Радиастрон</vt:lpstr>
      <vt:lpstr>Схема полета проекта Радиоастрон</vt:lpstr>
      <vt:lpstr>Проект Фобос-Грунт</vt:lpstr>
      <vt:lpstr>Схема полета проекта Фобос-Грунт</vt:lpstr>
      <vt:lpstr>Основные документы.</vt:lpstr>
      <vt:lpstr>Модель взаимодействия между организациями различных ведомств.</vt:lpstr>
      <vt:lpstr>Организации участвующие в работе российско-украинской рабочей группы</vt:lpstr>
      <vt:lpstr>Телескоп АЗТ-8 (D=700 мм, f=2400 мм) на 1-й площадке НЦУИКС</vt:lpstr>
      <vt:lpstr>Уточнение параметров движения Земли, Марса, КА и Фобоса</vt:lpstr>
      <vt:lpstr>Работы по модернизации планетного радиолокатора локатора</vt:lpstr>
      <vt:lpstr>Использование средств НЦУИКС в Научных наземных комплексах</vt:lpstr>
      <vt:lpstr>Совместное использование РТ-70 в проекте Радиоастрон</vt:lpstr>
      <vt:lpstr>Возможности использования РТ-70 после завершения его модернизации</vt:lpstr>
      <vt:lpstr>Заключение</vt:lpstr>
      <vt:lpstr>Дополнение  (Базовая информационная модель научного космического проекта)</vt:lpstr>
      <vt:lpstr>ФПМС: Научные задачи </vt:lpstr>
      <vt:lpstr>ФПМС: кооперация Россия и Украина –измерения магнитных полей 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Российско-Украинского сотрудничества в рамках проектов ФКИ Радиоастрон и Фобос-Грунт.  </dc:title>
  <dc:creator>Your User Name</dc:creator>
  <cp:lastModifiedBy> </cp:lastModifiedBy>
  <cp:revision>14</cp:revision>
  <dcterms:created xsi:type="dcterms:W3CDTF">2011-09-30T03:09:29Z</dcterms:created>
  <dcterms:modified xsi:type="dcterms:W3CDTF">2011-10-04T07:31:54Z</dcterms:modified>
</cp:coreProperties>
</file>