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8" r:id="rId3"/>
    <p:sldId id="279" r:id="rId4"/>
    <p:sldId id="280" r:id="rId5"/>
    <p:sldId id="281" r:id="rId6"/>
    <p:sldId id="282" r:id="rId7"/>
    <p:sldId id="283" r:id="rId8"/>
    <p:sldId id="268" r:id="rId9"/>
    <p:sldId id="276" r:id="rId10"/>
    <p:sldId id="275" r:id="rId11"/>
    <p:sldId id="277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681" autoAdjust="0"/>
  </p:normalViewPr>
  <p:slideViewPr>
    <p:cSldViewPr>
      <p:cViewPr>
        <p:scale>
          <a:sx n="66" d="100"/>
          <a:sy n="66" d="100"/>
        </p:scale>
        <p:origin x="-948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D09F69-88C2-4B27-B92E-ECD740F1A0D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5EC2C46-2E07-4ADC-B8A2-EE4250E205E1}">
      <dgm:prSet phldrT="[Текст]"/>
      <dgm:spPr/>
      <dgm:t>
        <a:bodyPr/>
        <a:lstStyle/>
        <a:p>
          <a:r>
            <a:rPr lang="en-US" dirty="0" smtClean="0"/>
            <a:t>SPICE</a:t>
          </a:r>
          <a:endParaRPr lang="ru-RU" dirty="0"/>
        </a:p>
      </dgm:t>
    </dgm:pt>
    <dgm:pt modelId="{3F727440-028D-4FE8-BC6A-0E904746316D}" type="parTrans" cxnId="{1C5D8932-0E68-4DAD-BBA1-E994F32C204F}">
      <dgm:prSet/>
      <dgm:spPr/>
      <dgm:t>
        <a:bodyPr/>
        <a:lstStyle/>
        <a:p>
          <a:endParaRPr lang="ru-RU"/>
        </a:p>
      </dgm:t>
    </dgm:pt>
    <dgm:pt modelId="{73D226E4-1470-4365-91E7-FE9E4B436236}" type="sibTrans" cxnId="{1C5D8932-0E68-4DAD-BBA1-E994F32C204F}">
      <dgm:prSet/>
      <dgm:spPr/>
      <dgm:t>
        <a:bodyPr/>
        <a:lstStyle/>
        <a:p>
          <a:endParaRPr lang="ru-RU"/>
        </a:p>
      </dgm:t>
    </dgm:pt>
    <dgm:pt modelId="{5135050A-F844-4AE0-8F8C-7CE702E48361}">
      <dgm:prSet phldrT="[Текст]" custT="1"/>
      <dgm:spPr/>
      <dgm:t>
        <a:bodyPr/>
        <a:lstStyle/>
        <a:p>
          <a:r>
            <a:rPr lang="ru-RU" sz="2000" b="1" dirty="0" smtClean="0"/>
            <a:t>Вспомогательные данные</a:t>
          </a:r>
          <a:endParaRPr lang="ru-RU" sz="2000" b="1" dirty="0"/>
        </a:p>
      </dgm:t>
    </dgm:pt>
    <dgm:pt modelId="{3B8D4CCA-8A6F-4D0F-9CC8-2719A632624B}" type="parTrans" cxnId="{DC537EAA-4282-4A7F-B4ED-DCA841CFBA0B}">
      <dgm:prSet/>
      <dgm:spPr/>
      <dgm:t>
        <a:bodyPr/>
        <a:lstStyle/>
        <a:p>
          <a:endParaRPr lang="ru-RU"/>
        </a:p>
      </dgm:t>
    </dgm:pt>
    <dgm:pt modelId="{37F65BC7-DC31-4830-85BB-E485C8BF7489}" type="sibTrans" cxnId="{DC537EAA-4282-4A7F-B4ED-DCA841CFBA0B}">
      <dgm:prSet/>
      <dgm:spPr/>
      <dgm:t>
        <a:bodyPr/>
        <a:lstStyle/>
        <a:p>
          <a:endParaRPr lang="ru-RU"/>
        </a:p>
      </dgm:t>
    </dgm:pt>
    <dgm:pt modelId="{C419DF15-100B-4E89-9374-B701535DD939}">
      <dgm:prSet phldrT="[Текст]"/>
      <dgm:spPr/>
      <dgm:t>
        <a:bodyPr/>
        <a:lstStyle/>
        <a:p>
          <a:r>
            <a:rPr lang="ru-RU" dirty="0" smtClean="0"/>
            <a:t>ПО</a:t>
          </a:r>
          <a:endParaRPr lang="ru-RU" dirty="0"/>
        </a:p>
      </dgm:t>
    </dgm:pt>
    <dgm:pt modelId="{D950BC9A-8C9E-47CA-BE7D-89120217601B}" type="parTrans" cxnId="{90B2F7FE-7DB1-4D1F-BD98-81D95DEA3EEB}">
      <dgm:prSet/>
      <dgm:spPr/>
      <dgm:t>
        <a:bodyPr/>
        <a:lstStyle/>
        <a:p>
          <a:endParaRPr lang="ru-RU"/>
        </a:p>
      </dgm:t>
    </dgm:pt>
    <dgm:pt modelId="{45AC4C46-96F9-49E8-A49B-CAD4883D8DD7}" type="sibTrans" cxnId="{90B2F7FE-7DB1-4D1F-BD98-81D95DEA3EEB}">
      <dgm:prSet/>
      <dgm:spPr/>
      <dgm:t>
        <a:bodyPr/>
        <a:lstStyle/>
        <a:p>
          <a:endParaRPr lang="ru-RU"/>
        </a:p>
      </dgm:t>
    </dgm:pt>
    <dgm:pt modelId="{FA986692-B01C-4DD1-81AA-5F830F490309}" type="pres">
      <dgm:prSet presAssocID="{12D09F69-88C2-4B27-B92E-ECD740F1A0D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4988E5A-EAA9-41D6-92E7-029B58147E46}" type="pres">
      <dgm:prSet presAssocID="{55EC2C46-2E07-4ADC-B8A2-EE4250E205E1}" presName="hierRoot1" presStyleCnt="0">
        <dgm:presLayoutVars>
          <dgm:hierBranch val="init"/>
        </dgm:presLayoutVars>
      </dgm:prSet>
      <dgm:spPr/>
    </dgm:pt>
    <dgm:pt modelId="{7282F81F-1D73-42AB-BB7B-A2DB4FD145BC}" type="pres">
      <dgm:prSet presAssocID="{55EC2C46-2E07-4ADC-B8A2-EE4250E205E1}" presName="rootComposite1" presStyleCnt="0"/>
      <dgm:spPr/>
    </dgm:pt>
    <dgm:pt modelId="{04757500-1650-4CF3-A538-41CED2FBF196}" type="pres">
      <dgm:prSet presAssocID="{55EC2C46-2E07-4ADC-B8A2-EE4250E205E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FD785FC-93DE-4AC4-8D58-CEA5CEC3C735}" type="pres">
      <dgm:prSet presAssocID="{55EC2C46-2E07-4ADC-B8A2-EE4250E205E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3BB99A40-124E-45BE-8E0B-0A79217107A5}" type="pres">
      <dgm:prSet presAssocID="{55EC2C46-2E07-4ADC-B8A2-EE4250E205E1}" presName="hierChild2" presStyleCnt="0"/>
      <dgm:spPr/>
    </dgm:pt>
    <dgm:pt modelId="{3CBCA8BC-BD50-4FDD-A4DA-81B11AB67AB3}" type="pres">
      <dgm:prSet presAssocID="{3B8D4CCA-8A6F-4D0F-9CC8-2719A632624B}" presName="Name37" presStyleLbl="parChTrans1D2" presStyleIdx="0" presStyleCnt="2"/>
      <dgm:spPr/>
      <dgm:t>
        <a:bodyPr/>
        <a:lstStyle/>
        <a:p>
          <a:endParaRPr lang="ru-RU"/>
        </a:p>
      </dgm:t>
    </dgm:pt>
    <dgm:pt modelId="{F78A21CA-000F-4591-A184-9C54445661B9}" type="pres">
      <dgm:prSet presAssocID="{5135050A-F844-4AE0-8F8C-7CE702E48361}" presName="hierRoot2" presStyleCnt="0">
        <dgm:presLayoutVars>
          <dgm:hierBranch val="init"/>
        </dgm:presLayoutVars>
      </dgm:prSet>
      <dgm:spPr/>
    </dgm:pt>
    <dgm:pt modelId="{23338940-F61B-44E2-BFAA-BB8BED89FA39}" type="pres">
      <dgm:prSet presAssocID="{5135050A-F844-4AE0-8F8C-7CE702E48361}" presName="rootComposite" presStyleCnt="0"/>
      <dgm:spPr/>
    </dgm:pt>
    <dgm:pt modelId="{55BA5735-E4E7-4675-9017-67EA4869F85C}" type="pres">
      <dgm:prSet presAssocID="{5135050A-F844-4AE0-8F8C-7CE702E48361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73F1FB-1F3F-4C7B-AEE0-1A776F61CF69}" type="pres">
      <dgm:prSet presAssocID="{5135050A-F844-4AE0-8F8C-7CE702E48361}" presName="rootConnector" presStyleLbl="node2" presStyleIdx="0" presStyleCnt="2"/>
      <dgm:spPr/>
      <dgm:t>
        <a:bodyPr/>
        <a:lstStyle/>
        <a:p>
          <a:endParaRPr lang="ru-RU"/>
        </a:p>
      </dgm:t>
    </dgm:pt>
    <dgm:pt modelId="{BEA327F8-BEBE-4F97-807C-E238AA59A562}" type="pres">
      <dgm:prSet presAssocID="{5135050A-F844-4AE0-8F8C-7CE702E48361}" presName="hierChild4" presStyleCnt="0"/>
      <dgm:spPr/>
    </dgm:pt>
    <dgm:pt modelId="{948C1E5A-99CE-46D2-A389-87B34AF9F87D}" type="pres">
      <dgm:prSet presAssocID="{5135050A-F844-4AE0-8F8C-7CE702E48361}" presName="hierChild5" presStyleCnt="0"/>
      <dgm:spPr/>
    </dgm:pt>
    <dgm:pt modelId="{DA08C6E7-57D4-4729-9603-8B4D9F16BFA1}" type="pres">
      <dgm:prSet presAssocID="{D950BC9A-8C9E-47CA-BE7D-89120217601B}" presName="Name37" presStyleLbl="parChTrans1D2" presStyleIdx="1" presStyleCnt="2"/>
      <dgm:spPr/>
      <dgm:t>
        <a:bodyPr/>
        <a:lstStyle/>
        <a:p>
          <a:endParaRPr lang="ru-RU"/>
        </a:p>
      </dgm:t>
    </dgm:pt>
    <dgm:pt modelId="{9D2072B3-0289-4CC0-B251-CFAD073DD94B}" type="pres">
      <dgm:prSet presAssocID="{C419DF15-100B-4E89-9374-B701535DD939}" presName="hierRoot2" presStyleCnt="0">
        <dgm:presLayoutVars>
          <dgm:hierBranch val="init"/>
        </dgm:presLayoutVars>
      </dgm:prSet>
      <dgm:spPr/>
    </dgm:pt>
    <dgm:pt modelId="{0B217616-CE62-465A-8DEF-9388F4DAA845}" type="pres">
      <dgm:prSet presAssocID="{C419DF15-100B-4E89-9374-B701535DD939}" presName="rootComposite" presStyleCnt="0"/>
      <dgm:spPr/>
    </dgm:pt>
    <dgm:pt modelId="{65C64101-EDA9-4D2A-B167-E9D63FBB8F9D}" type="pres">
      <dgm:prSet presAssocID="{C419DF15-100B-4E89-9374-B701535DD939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0445506-1747-4125-B231-827675E48275}" type="pres">
      <dgm:prSet presAssocID="{C419DF15-100B-4E89-9374-B701535DD939}" presName="rootConnector" presStyleLbl="node2" presStyleIdx="1" presStyleCnt="2"/>
      <dgm:spPr/>
      <dgm:t>
        <a:bodyPr/>
        <a:lstStyle/>
        <a:p>
          <a:endParaRPr lang="ru-RU"/>
        </a:p>
      </dgm:t>
    </dgm:pt>
    <dgm:pt modelId="{D88B80D6-A5F4-43A4-9EA7-8243A84D9ED8}" type="pres">
      <dgm:prSet presAssocID="{C419DF15-100B-4E89-9374-B701535DD939}" presName="hierChild4" presStyleCnt="0"/>
      <dgm:spPr/>
    </dgm:pt>
    <dgm:pt modelId="{8C5D8689-DAC6-4FE8-BEBC-2E0267679C39}" type="pres">
      <dgm:prSet presAssocID="{C419DF15-100B-4E89-9374-B701535DD939}" presName="hierChild5" presStyleCnt="0"/>
      <dgm:spPr/>
    </dgm:pt>
    <dgm:pt modelId="{9E6B0682-9D49-4207-B8CB-A411500A26B7}" type="pres">
      <dgm:prSet presAssocID="{55EC2C46-2E07-4ADC-B8A2-EE4250E205E1}" presName="hierChild3" presStyleCnt="0"/>
      <dgm:spPr/>
    </dgm:pt>
  </dgm:ptLst>
  <dgm:cxnLst>
    <dgm:cxn modelId="{6877F9E0-E5ED-41D4-8029-71A571A002EA}" type="presOf" srcId="{D950BC9A-8C9E-47CA-BE7D-89120217601B}" destId="{DA08C6E7-57D4-4729-9603-8B4D9F16BFA1}" srcOrd="0" destOrd="0" presId="urn:microsoft.com/office/officeart/2005/8/layout/orgChart1"/>
    <dgm:cxn modelId="{464367D8-CFDC-432D-9D1E-CD0FAFE36ABE}" type="presOf" srcId="{5135050A-F844-4AE0-8F8C-7CE702E48361}" destId="{E873F1FB-1F3F-4C7B-AEE0-1A776F61CF69}" srcOrd="1" destOrd="0" presId="urn:microsoft.com/office/officeart/2005/8/layout/orgChart1"/>
    <dgm:cxn modelId="{DC537EAA-4282-4A7F-B4ED-DCA841CFBA0B}" srcId="{55EC2C46-2E07-4ADC-B8A2-EE4250E205E1}" destId="{5135050A-F844-4AE0-8F8C-7CE702E48361}" srcOrd="0" destOrd="0" parTransId="{3B8D4CCA-8A6F-4D0F-9CC8-2719A632624B}" sibTransId="{37F65BC7-DC31-4830-85BB-E485C8BF7489}"/>
    <dgm:cxn modelId="{D06B84F5-4F24-482F-9B58-A637375AA1F4}" type="presOf" srcId="{55EC2C46-2E07-4ADC-B8A2-EE4250E205E1}" destId="{04757500-1650-4CF3-A538-41CED2FBF196}" srcOrd="0" destOrd="0" presId="urn:microsoft.com/office/officeart/2005/8/layout/orgChart1"/>
    <dgm:cxn modelId="{1C5D8932-0E68-4DAD-BBA1-E994F32C204F}" srcId="{12D09F69-88C2-4B27-B92E-ECD740F1A0D2}" destId="{55EC2C46-2E07-4ADC-B8A2-EE4250E205E1}" srcOrd="0" destOrd="0" parTransId="{3F727440-028D-4FE8-BC6A-0E904746316D}" sibTransId="{73D226E4-1470-4365-91E7-FE9E4B436236}"/>
    <dgm:cxn modelId="{613EBACE-22A3-4F59-B4E5-2AD90F45B88C}" type="presOf" srcId="{5135050A-F844-4AE0-8F8C-7CE702E48361}" destId="{55BA5735-E4E7-4675-9017-67EA4869F85C}" srcOrd="0" destOrd="0" presId="urn:microsoft.com/office/officeart/2005/8/layout/orgChart1"/>
    <dgm:cxn modelId="{BD4600CE-12C3-4A95-B837-DD3FBCBE8857}" type="presOf" srcId="{55EC2C46-2E07-4ADC-B8A2-EE4250E205E1}" destId="{1FD785FC-93DE-4AC4-8D58-CEA5CEC3C735}" srcOrd="1" destOrd="0" presId="urn:microsoft.com/office/officeart/2005/8/layout/orgChart1"/>
    <dgm:cxn modelId="{893A836D-13FE-4008-8952-052168A888BE}" type="presOf" srcId="{C419DF15-100B-4E89-9374-B701535DD939}" destId="{B0445506-1747-4125-B231-827675E48275}" srcOrd="1" destOrd="0" presId="urn:microsoft.com/office/officeart/2005/8/layout/orgChart1"/>
    <dgm:cxn modelId="{C4BED8A9-3C74-434B-81BE-1FD9F50AAC53}" type="presOf" srcId="{12D09F69-88C2-4B27-B92E-ECD740F1A0D2}" destId="{FA986692-B01C-4DD1-81AA-5F830F490309}" srcOrd="0" destOrd="0" presId="urn:microsoft.com/office/officeart/2005/8/layout/orgChart1"/>
    <dgm:cxn modelId="{90B2F7FE-7DB1-4D1F-BD98-81D95DEA3EEB}" srcId="{55EC2C46-2E07-4ADC-B8A2-EE4250E205E1}" destId="{C419DF15-100B-4E89-9374-B701535DD939}" srcOrd="1" destOrd="0" parTransId="{D950BC9A-8C9E-47CA-BE7D-89120217601B}" sibTransId="{45AC4C46-96F9-49E8-A49B-CAD4883D8DD7}"/>
    <dgm:cxn modelId="{885656CE-3ECC-4DCC-B1B3-D3F83B2401AD}" type="presOf" srcId="{C419DF15-100B-4E89-9374-B701535DD939}" destId="{65C64101-EDA9-4D2A-B167-E9D63FBB8F9D}" srcOrd="0" destOrd="0" presId="urn:microsoft.com/office/officeart/2005/8/layout/orgChart1"/>
    <dgm:cxn modelId="{1B9B9AC5-9B8F-4BC4-AA3E-AB96AAC7C37B}" type="presOf" srcId="{3B8D4CCA-8A6F-4D0F-9CC8-2719A632624B}" destId="{3CBCA8BC-BD50-4FDD-A4DA-81B11AB67AB3}" srcOrd="0" destOrd="0" presId="urn:microsoft.com/office/officeart/2005/8/layout/orgChart1"/>
    <dgm:cxn modelId="{5DF0CAA1-BEE6-4757-AE40-F62E97FAB0EF}" type="presParOf" srcId="{FA986692-B01C-4DD1-81AA-5F830F490309}" destId="{14988E5A-EAA9-41D6-92E7-029B58147E46}" srcOrd="0" destOrd="0" presId="urn:microsoft.com/office/officeart/2005/8/layout/orgChart1"/>
    <dgm:cxn modelId="{EF835F44-CE5D-401E-92D0-324E2667268C}" type="presParOf" srcId="{14988E5A-EAA9-41D6-92E7-029B58147E46}" destId="{7282F81F-1D73-42AB-BB7B-A2DB4FD145BC}" srcOrd="0" destOrd="0" presId="urn:microsoft.com/office/officeart/2005/8/layout/orgChart1"/>
    <dgm:cxn modelId="{1CC8114E-C0CC-4395-82BC-0F0AE2F0C9B5}" type="presParOf" srcId="{7282F81F-1D73-42AB-BB7B-A2DB4FD145BC}" destId="{04757500-1650-4CF3-A538-41CED2FBF196}" srcOrd="0" destOrd="0" presId="urn:microsoft.com/office/officeart/2005/8/layout/orgChart1"/>
    <dgm:cxn modelId="{223B34DA-638F-4F18-A8E6-E0377D0E545E}" type="presParOf" srcId="{7282F81F-1D73-42AB-BB7B-A2DB4FD145BC}" destId="{1FD785FC-93DE-4AC4-8D58-CEA5CEC3C735}" srcOrd="1" destOrd="0" presId="urn:microsoft.com/office/officeart/2005/8/layout/orgChart1"/>
    <dgm:cxn modelId="{F348EB67-0039-4982-8C3D-DE11FEBED7B6}" type="presParOf" srcId="{14988E5A-EAA9-41D6-92E7-029B58147E46}" destId="{3BB99A40-124E-45BE-8E0B-0A79217107A5}" srcOrd="1" destOrd="0" presId="urn:microsoft.com/office/officeart/2005/8/layout/orgChart1"/>
    <dgm:cxn modelId="{5371595A-71BC-4EA7-B3BA-710DDA7C4269}" type="presParOf" srcId="{3BB99A40-124E-45BE-8E0B-0A79217107A5}" destId="{3CBCA8BC-BD50-4FDD-A4DA-81B11AB67AB3}" srcOrd="0" destOrd="0" presId="urn:microsoft.com/office/officeart/2005/8/layout/orgChart1"/>
    <dgm:cxn modelId="{80A04959-BE06-4DA1-AC93-7EE071EF7950}" type="presParOf" srcId="{3BB99A40-124E-45BE-8E0B-0A79217107A5}" destId="{F78A21CA-000F-4591-A184-9C54445661B9}" srcOrd="1" destOrd="0" presId="urn:microsoft.com/office/officeart/2005/8/layout/orgChart1"/>
    <dgm:cxn modelId="{2583234F-F886-4942-A8CC-F634F28EA7AC}" type="presParOf" srcId="{F78A21CA-000F-4591-A184-9C54445661B9}" destId="{23338940-F61B-44E2-BFAA-BB8BED89FA39}" srcOrd="0" destOrd="0" presId="urn:microsoft.com/office/officeart/2005/8/layout/orgChart1"/>
    <dgm:cxn modelId="{1E41D8FB-6CE5-4845-9250-A2D0C61C3BB1}" type="presParOf" srcId="{23338940-F61B-44E2-BFAA-BB8BED89FA39}" destId="{55BA5735-E4E7-4675-9017-67EA4869F85C}" srcOrd="0" destOrd="0" presId="urn:microsoft.com/office/officeart/2005/8/layout/orgChart1"/>
    <dgm:cxn modelId="{4C2A1AFC-7447-48C6-AA45-F03D7487FA0F}" type="presParOf" srcId="{23338940-F61B-44E2-BFAA-BB8BED89FA39}" destId="{E873F1FB-1F3F-4C7B-AEE0-1A776F61CF69}" srcOrd="1" destOrd="0" presId="urn:microsoft.com/office/officeart/2005/8/layout/orgChart1"/>
    <dgm:cxn modelId="{91B509F6-405E-4A2A-BE2B-0B4CCC771BFE}" type="presParOf" srcId="{F78A21CA-000F-4591-A184-9C54445661B9}" destId="{BEA327F8-BEBE-4F97-807C-E238AA59A562}" srcOrd="1" destOrd="0" presId="urn:microsoft.com/office/officeart/2005/8/layout/orgChart1"/>
    <dgm:cxn modelId="{CEB905B2-7B76-48C4-A29C-4EBCCD1E5AAA}" type="presParOf" srcId="{F78A21CA-000F-4591-A184-9C54445661B9}" destId="{948C1E5A-99CE-46D2-A389-87B34AF9F87D}" srcOrd="2" destOrd="0" presId="urn:microsoft.com/office/officeart/2005/8/layout/orgChart1"/>
    <dgm:cxn modelId="{1390275A-99A0-49E6-9117-FF6616BC603C}" type="presParOf" srcId="{3BB99A40-124E-45BE-8E0B-0A79217107A5}" destId="{DA08C6E7-57D4-4729-9603-8B4D9F16BFA1}" srcOrd="2" destOrd="0" presId="urn:microsoft.com/office/officeart/2005/8/layout/orgChart1"/>
    <dgm:cxn modelId="{CE9A97EF-C73E-4257-8968-EE6310F5E5AB}" type="presParOf" srcId="{3BB99A40-124E-45BE-8E0B-0A79217107A5}" destId="{9D2072B3-0289-4CC0-B251-CFAD073DD94B}" srcOrd="3" destOrd="0" presId="urn:microsoft.com/office/officeart/2005/8/layout/orgChart1"/>
    <dgm:cxn modelId="{3F333F86-226D-43F9-A950-5709D829D470}" type="presParOf" srcId="{9D2072B3-0289-4CC0-B251-CFAD073DD94B}" destId="{0B217616-CE62-465A-8DEF-9388F4DAA845}" srcOrd="0" destOrd="0" presId="urn:microsoft.com/office/officeart/2005/8/layout/orgChart1"/>
    <dgm:cxn modelId="{75F4C660-7298-461A-88FC-924F01FEE2EE}" type="presParOf" srcId="{0B217616-CE62-465A-8DEF-9388F4DAA845}" destId="{65C64101-EDA9-4D2A-B167-E9D63FBB8F9D}" srcOrd="0" destOrd="0" presId="urn:microsoft.com/office/officeart/2005/8/layout/orgChart1"/>
    <dgm:cxn modelId="{C13E2751-D5A1-47CF-AA59-56269BE128F4}" type="presParOf" srcId="{0B217616-CE62-465A-8DEF-9388F4DAA845}" destId="{B0445506-1747-4125-B231-827675E48275}" srcOrd="1" destOrd="0" presId="urn:microsoft.com/office/officeart/2005/8/layout/orgChart1"/>
    <dgm:cxn modelId="{EF9C9CF0-B032-4297-B616-2FAC99F5C7DB}" type="presParOf" srcId="{9D2072B3-0289-4CC0-B251-CFAD073DD94B}" destId="{D88B80D6-A5F4-43A4-9EA7-8243A84D9ED8}" srcOrd="1" destOrd="0" presId="urn:microsoft.com/office/officeart/2005/8/layout/orgChart1"/>
    <dgm:cxn modelId="{225CDE59-C220-4A48-971A-9415E1D94C24}" type="presParOf" srcId="{9D2072B3-0289-4CC0-B251-CFAD073DD94B}" destId="{8C5D8689-DAC6-4FE8-BEBC-2E0267679C39}" srcOrd="2" destOrd="0" presId="urn:microsoft.com/office/officeart/2005/8/layout/orgChart1"/>
    <dgm:cxn modelId="{8C812A47-E74C-48FA-AF78-73743C8567A2}" type="presParOf" srcId="{14988E5A-EAA9-41D6-92E7-029B58147E46}" destId="{9E6B0682-9D49-4207-B8CB-A411500A26B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A54075-740C-435A-B3F3-BA067D8D17B5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A9BCED3-B472-4A24-9FD6-DF1B179D1DEB}">
      <dgm:prSet phldrT="[Текст]"/>
      <dgm:spPr/>
      <dgm:t>
        <a:bodyPr/>
        <a:lstStyle/>
        <a:p>
          <a:r>
            <a:rPr lang="ru-RU" dirty="0" smtClean="0"/>
            <a:t>Описание проекта</a:t>
          </a:r>
          <a:endParaRPr lang="ru-RU" dirty="0"/>
        </a:p>
      </dgm:t>
    </dgm:pt>
    <dgm:pt modelId="{6D870893-CFFF-4C09-B083-68094F761B18}" type="parTrans" cxnId="{4852A72E-3C55-47E5-B334-1390D5684775}">
      <dgm:prSet/>
      <dgm:spPr/>
      <dgm:t>
        <a:bodyPr/>
        <a:lstStyle/>
        <a:p>
          <a:endParaRPr lang="ru-RU"/>
        </a:p>
      </dgm:t>
    </dgm:pt>
    <dgm:pt modelId="{C4008A55-4BA7-4FAC-B1DD-8838EBF4D1DC}" type="sibTrans" cxnId="{4852A72E-3C55-47E5-B334-1390D5684775}">
      <dgm:prSet/>
      <dgm:spPr/>
      <dgm:t>
        <a:bodyPr/>
        <a:lstStyle/>
        <a:p>
          <a:endParaRPr lang="ru-RU"/>
        </a:p>
      </dgm:t>
    </dgm:pt>
    <dgm:pt modelId="{CE9F9114-B748-4996-AED1-7DD0761A87F5}">
      <dgm:prSet phldrT="[Текст]"/>
      <dgm:spPr/>
      <dgm:t>
        <a:bodyPr/>
        <a:lstStyle/>
        <a:p>
          <a:r>
            <a:rPr lang="ru-RU" dirty="0" smtClean="0"/>
            <a:t>Служебная информация для </a:t>
          </a:r>
          <a:r>
            <a:rPr lang="en-US" dirty="0" smtClean="0"/>
            <a:t>SPICE</a:t>
          </a:r>
          <a:endParaRPr lang="ru-RU" dirty="0"/>
        </a:p>
      </dgm:t>
    </dgm:pt>
    <dgm:pt modelId="{9C8142DC-1082-4969-9407-BDD35D9F549C}" type="parTrans" cxnId="{381ADE5B-7473-4BA4-9900-399A9490894C}">
      <dgm:prSet/>
      <dgm:spPr/>
      <dgm:t>
        <a:bodyPr/>
        <a:lstStyle/>
        <a:p>
          <a:endParaRPr lang="ru-RU"/>
        </a:p>
      </dgm:t>
    </dgm:pt>
    <dgm:pt modelId="{395EBD78-207C-4FBC-8D6F-A1CAAB0818BB}" type="sibTrans" cxnId="{381ADE5B-7473-4BA4-9900-399A9490894C}">
      <dgm:prSet/>
      <dgm:spPr/>
      <dgm:t>
        <a:bodyPr/>
        <a:lstStyle/>
        <a:p>
          <a:endParaRPr lang="ru-RU"/>
        </a:p>
      </dgm:t>
    </dgm:pt>
    <dgm:pt modelId="{57E5E09E-6C32-4BD7-B304-6C6B21F085D5}">
      <dgm:prSet phldrT="[Текст]"/>
      <dgm:spPr/>
      <dgm:t>
        <a:bodyPr/>
        <a:lstStyle/>
        <a:p>
          <a:r>
            <a:rPr lang="ru-RU" dirty="0" smtClean="0"/>
            <a:t>Масштаб координат</a:t>
          </a:r>
          <a:endParaRPr lang="ru-RU" dirty="0"/>
        </a:p>
      </dgm:t>
    </dgm:pt>
    <dgm:pt modelId="{7477CA00-F581-4DE5-AE31-C5AF15BAB4E2}" type="parTrans" cxnId="{566FF587-366F-4E17-8662-42CBF5F27A3A}">
      <dgm:prSet/>
      <dgm:spPr/>
      <dgm:t>
        <a:bodyPr/>
        <a:lstStyle/>
        <a:p>
          <a:endParaRPr lang="ru-RU"/>
        </a:p>
      </dgm:t>
    </dgm:pt>
    <dgm:pt modelId="{CEF771D2-AFBD-4D93-A4E9-E1F6CA35B986}" type="sibTrans" cxnId="{566FF587-366F-4E17-8662-42CBF5F27A3A}">
      <dgm:prSet/>
      <dgm:spPr/>
      <dgm:t>
        <a:bodyPr/>
        <a:lstStyle/>
        <a:p>
          <a:endParaRPr lang="ru-RU"/>
        </a:p>
      </dgm:t>
    </dgm:pt>
    <dgm:pt modelId="{56510BDB-B18C-4286-AAE8-CDF7DDA5D304}">
      <dgm:prSet phldrT="[Текст]"/>
      <dgm:spPr/>
      <dgm:t>
        <a:bodyPr/>
        <a:lstStyle/>
        <a:p>
          <a:r>
            <a:rPr lang="ru-RU" dirty="0" smtClean="0"/>
            <a:t>Размеры объектов</a:t>
          </a:r>
          <a:endParaRPr lang="ru-RU" dirty="0"/>
        </a:p>
      </dgm:t>
    </dgm:pt>
    <dgm:pt modelId="{EB2EF5E8-1836-4E32-9476-317A99C19891}" type="parTrans" cxnId="{5450ED24-CA44-4BF8-B069-2ACCDA04838F}">
      <dgm:prSet/>
      <dgm:spPr/>
      <dgm:t>
        <a:bodyPr/>
        <a:lstStyle/>
        <a:p>
          <a:endParaRPr lang="ru-RU"/>
        </a:p>
      </dgm:t>
    </dgm:pt>
    <dgm:pt modelId="{E3BD970F-9ED5-4F53-B3E8-573FB9F2A0F8}" type="sibTrans" cxnId="{5450ED24-CA44-4BF8-B069-2ACCDA04838F}">
      <dgm:prSet/>
      <dgm:spPr/>
      <dgm:t>
        <a:bodyPr/>
        <a:lstStyle/>
        <a:p>
          <a:endParaRPr lang="ru-RU"/>
        </a:p>
      </dgm:t>
    </dgm:pt>
    <dgm:pt modelId="{CEAF5685-2B29-4639-A011-61135967AEF8}">
      <dgm:prSet phldrT="[Текст]"/>
      <dgm:spPr/>
      <dgm:t>
        <a:bodyPr/>
        <a:lstStyle/>
        <a:p>
          <a:r>
            <a:rPr lang="ru-RU" dirty="0" smtClean="0"/>
            <a:t>Настройки камеры просмотра</a:t>
          </a:r>
          <a:endParaRPr lang="ru-RU" dirty="0"/>
        </a:p>
      </dgm:t>
    </dgm:pt>
    <dgm:pt modelId="{FAE2288E-5E78-46CA-8DDC-57C22FF867CD}" type="parTrans" cxnId="{1A1FF0D1-4809-4B0D-9935-125AF8449586}">
      <dgm:prSet/>
      <dgm:spPr/>
      <dgm:t>
        <a:bodyPr/>
        <a:lstStyle/>
        <a:p>
          <a:endParaRPr lang="ru-RU"/>
        </a:p>
      </dgm:t>
    </dgm:pt>
    <dgm:pt modelId="{D0AB2630-0764-4105-9139-12AA3ADEC3DD}" type="sibTrans" cxnId="{1A1FF0D1-4809-4B0D-9935-125AF8449586}">
      <dgm:prSet/>
      <dgm:spPr/>
      <dgm:t>
        <a:bodyPr/>
        <a:lstStyle/>
        <a:p>
          <a:endParaRPr lang="ru-RU"/>
        </a:p>
      </dgm:t>
    </dgm:pt>
    <dgm:pt modelId="{747049FF-B5FD-4B2E-A036-F2E5C15EE7D2}" type="pres">
      <dgm:prSet presAssocID="{B6A54075-740C-435A-B3F3-BA067D8D17B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2DD1F9-BD24-413E-8523-AD26057B1C1D}" type="pres">
      <dgm:prSet presAssocID="{DA9BCED3-B472-4A24-9FD6-DF1B179D1DEB}" presName="centerShape" presStyleLbl="node0" presStyleIdx="0" presStyleCnt="1"/>
      <dgm:spPr/>
      <dgm:t>
        <a:bodyPr/>
        <a:lstStyle/>
        <a:p>
          <a:endParaRPr lang="ru-RU"/>
        </a:p>
      </dgm:t>
    </dgm:pt>
    <dgm:pt modelId="{7F09B5F5-A833-475D-99B9-073578159341}" type="pres">
      <dgm:prSet presAssocID="{CE9F9114-B748-4996-AED1-7DD0761A87F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38A4A0-3F20-470E-9B08-576DF4C58BD0}" type="pres">
      <dgm:prSet presAssocID="{CE9F9114-B748-4996-AED1-7DD0761A87F5}" presName="dummy" presStyleCnt="0"/>
      <dgm:spPr/>
    </dgm:pt>
    <dgm:pt modelId="{DA6A8F54-861D-4C42-B6D4-ED3ACD5F7724}" type="pres">
      <dgm:prSet presAssocID="{395EBD78-207C-4FBC-8D6F-A1CAAB0818BB}" presName="sibTrans" presStyleLbl="sibTrans2D1" presStyleIdx="0" presStyleCnt="4"/>
      <dgm:spPr/>
      <dgm:t>
        <a:bodyPr/>
        <a:lstStyle/>
        <a:p>
          <a:endParaRPr lang="ru-RU"/>
        </a:p>
      </dgm:t>
    </dgm:pt>
    <dgm:pt modelId="{416CAFA2-34C2-4C6A-B6E3-56C58B88034B}" type="pres">
      <dgm:prSet presAssocID="{57E5E09E-6C32-4BD7-B304-6C6B21F085D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799BD3-3A8C-4DB4-89BD-21682C17B1D2}" type="pres">
      <dgm:prSet presAssocID="{57E5E09E-6C32-4BD7-B304-6C6B21F085D5}" presName="dummy" presStyleCnt="0"/>
      <dgm:spPr/>
    </dgm:pt>
    <dgm:pt modelId="{25B2FD9B-7C32-487C-A56C-3756816090BA}" type="pres">
      <dgm:prSet presAssocID="{CEF771D2-AFBD-4D93-A4E9-E1F6CA35B986}" presName="sibTrans" presStyleLbl="sibTrans2D1" presStyleIdx="1" presStyleCnt="4"/>
      <dgm:spPr/>
      <dgm:t>
        <a:bodyPr/>
        <a:lstStyle/>
        <a:p>
          <a:endParaRPr lang="ru-RU"/>
        </a:p>
      </dgm:t>
    </dgm:pt>
    <dgm:pt modelId="{FDECE774-D0D7-4A16-90E9-9F9AF1C6A6B5}" type="pres">
      <dgm:prSet presAssocID="{56510BDB-B18C-4286-AAE8-CDF7DDA5D30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CA46B0-E2C7-4A68-B8AD-0F356657E8BC}" type="pres">
      <dgm:prSet presAssocID="{56510BDB-B18C-4286-AAE8-CDF7DDA5D304}" presName="dummy" presStyleCnt="0"/>
      <dgm:spPr/>
    </dgm:pt>
    <dgm:pt modelId="{F8AA476C-123A-438C-9699-FB9DD6A607A8}" type="pres">
      <dgm:prSet presAssocID="{E3BD970F-9ED5-4F53-B3E8-573FB9F2A0F8}" presName="sibTrans" presStyleLbl="sibTrans2D1" presStyleIdx="2" presStyleCnt="4"/>
      <dgm:spPr/>
      <dgm:t>
        <a:bodyPr/>
        <a:lstStyle/>
        <a:p>
          <a:endParaRPr lang="ru-RU"/>
        </a:p>
      </dgm:t>
    </dgm:pt>
    <dgm:pt modelId="{E2E3C58D-F4AB-4F09-9FE5-02E613B6BEEE}" type="pres">
      <dgm:prSet presAssocID="{CEAF5685-2B29-4639-A011-61135967AEF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183199-2314-46A5-9F15-CB4FB2745F5E}" type="pres">
      <dgm:prSet presAssocID="{CEAF5685-2B29-4639-A011-61135967AEF8}" presName="dummy" presStyleCnt="0"/>
      <dgm:spPr/>
    </dgm:pt>
    <dgm:pt modelId="{61073455-AFCE-45FC-A6FD-B85533549E0E}" type="pres">
      <dgm:prSet presAssocID="{D0AB2630-0764-4105-9139-12AA3ADEC3DD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96CF85FC-CD30-4F23-BF7A-CC7F5C572B50}" type="presOf" srcId="{D0AB2630-0764-4105-9139-12AA3ADEC3DD}" destId="{61073455-AFCE-45FC-A6FD-B85533549E0E}" srcOrd="0" destOrd="0" presId="urn:microsoft.com/office/officeart/2005/8/layout/radial6"/>
    <dgm:cxn modelId="{E8E1BEB3-64B0-485F-8A0D-DB654446F3C8}" type="presOf" srcId="{DA9BCED3-B472-4A24-9FD6-DF1B179D1DEB}" destId="{FC2DD1F9-BD24-413E-8523-AD26057B1C1D}" srcOrd="0" destOrd="0" presId="urn:microsoft.com/office/officeart/2005/8/layout/radial6"/>
    <dgm:cxn modelId="{7F83B4D2-6782-411E-822B-C9B1646AE9DB}" type="presOf" srcId="{395EBD78-207C-4FBC-8D6F-A1CAAB0818BB}" destId="{DA6A8F54-861D-4C42-B6D4-ED3ACD5F7724}" srcOrd="0" destOrd="0" presId="urn:microsoft.com/office/officeart/2005/8/layout/radial6"/>
    <dgm:cxn modelId="{561A60EB-48E2-4A98-BF14-ECB9F60DBF88}" type="presOf" srcId="{E3BD970F-9ED5-4F53-B3E8-573FB9F2A0F8}" destId="{F8AA476C-123A-438C-9699-FB9DD6A607A8}" srcOrd="0" destOrd="0" presId="urn:microsoft.com/office/officeart/2005/8/layout/radial6"/>
    <dgm:cxn modelId="{A2E329DC-04B7-4B94-9EFC-86239A907555}" type="presOf" srcId="{B6A54075-740C-435A-B3F3-BA067D8D17B5}" destId="{747049FF-B5FD-4B2E-A036-F2E5C15EE7D2}" srcOrd="0" destOrd="0" presId="urn:microsoft.com/office/officeart/2005/8/layout/radial6"/>
    <dgm:cxn modelId="{566FF587-366F-4E17-8662-42CBF5F27A3A}" srcId="{DA9BCED3-B472-4A24-9FD6-DF1B179D1DEB}" destId="{57E5E09E-6C32-4BD7-B304-6C6B21F085D5}" srcOrd="1" destOrd="0" parTransId="{7477CA00-F581-4DE5-AE31-C5AF15BAB4E2}" sibTransId="{CEF771D2-AFBD-4D93-A4E9-E1F6CA35B986}"/>
    <dgm:cxn modelId="{1A1FF0D1-4809-4B0D-9935-125AF8449586}" srcId="{DA9BCED3-B472-4A24-9FD6-DF1B179D1DEB}" destId="{CEAF5685-2B29-4639-A011-61135967AEF8}" srcOrd="3" destOrd="0" parTransId="{FAE2288E-5E78-46CA-8DDC-57C22FF867CD}" sibTransId="{D0AB2630-0764-4105-9139-12AA3ADEC3DD}"/>
    <dgm:cxn modelId="{5002B83A-5889-41F4-80EA-21769FDBBE0C}" type="presOf" srcId="{57E5E09E-6C32-4BD7-B304-6C6B21F085D5}" destId="{416CAFA2-34C2-4C6A-B6E3-56C58B88034B}" srcOrd="0" destOrd="0" presId="urn:microsoft.com/office/officeart/2005/8/layout/radial6"/>
    <dgm:cxn modelId="{957854D7-705E-4EC3-B4AB-B05B0049F87A}" type="presOf" srcId="{CEAF5685-2B29-4639-A011-61135967AEF8}" destId="{E2E3C58D-F4AB-4F09-9FE5-02E613B6BEEE}" srcOrd="0" destOrd="0" presId="urn:microsoft.com/office/officeart/2005/8/layout/radial6"/>
    <dgm:cxn modelId="{5450ED24-CA44-4BF8-B069-2ACCDA04838F}" srcId="{DA9BCED3-B472-4A24-9FD6-DF1B179D1DEB}" destId="{56510BDB-B18C-4286-AAE8-CDF7DDA5D304}" srcOrd="2" destOrd="0" parTransId="{EB2EF5E8-1836-4E32-9476-317A99C19891}" sibTransId="{E3BD970F-9ED5-4F53-B3E8-573FB9F2A0F8}"/>
    <dgm:cxn modelId="{457FE29C-8BE5-4662-974D-FB378F15824F}" type="presOf" srcId="{CEF771D2-AFBD-4D93-A4E9-E1F6CA35B986}" destId="{25B2FD9B-7C32-487C-A56C-3756816090BA}" srcOrd="0" destOrd="0" presId="urn:microsoft.com/office/officeart/2005/8/layout/radial6"/>
    <dgm:cxn modelId="{381ADE5B-7473-4BA4-9900-399A9490894C}" srcId="{DA9BCED3-B472-4A24-9FD6-DF1B179D1DEB}" destId="{CE9F9114-B748-4996-AED1-7DD0761A87F5}" srcOrd="0" destOrd="0" parTransId="{9C8142DC-1082-4969-9407-BDD35D9F549C}" sibTransId="{395EBD78-207C-4FBC-8D6F-A1CAAB0818BB}"/>
    <dgm:cxn modelId="{B00767A2-9704-4F45-9C7F-16A2B9EC0118}" type="presOf" srcId="{56510BDB-B18C-4286-AAE8-CDF7DDA5D304}" destId="{FDECE774-D0D7-4A16-90E9-9F9AF1C6A6B5}" srcOrd="0" destOrd="0" presId="urn:microsoft.com/office/officeart/2005/8/layout/radial6"/>
    <dgm:cxn modelId="{A5A32B8F-8030-41D1-BF2A-1AC1EBCB8245}" type="presOf" srcId="{CE9F9114-B748-4996-AED1-7DD0761A87F5}" destId="{7F09B5F5-A833-475D-99B9-073578159341}" srcOrd="0" destOrd="0" presId="urn:microsoft.com/office/officeart/2005/8/layout/radial6"/>
    <dgm:cxn modelId="{4852A72E-3C55-47E5-B334-1390D5684775}" srcId="{B6A54075-740C-435A-B3F3-BA067D8D17B5}" destId="{DA9BCED3-B472-4A24-9FD6-DF1B179D1DEB}" srcOrd="0" destOrd="0" parTransId="{6D870893-CFFF-4C09-B083-68094F761B18}" sibTransId="{C4008A55-4BA7-4FAC-B1DD-8838EBF4D1DC}"/>
    <dgm:cxn modelId="{6092BAF0-4DDC-4984-8438-FC307A4671FA}" type="presParOf" srcId="{747049FF-B5FD-4B2E-A036-F2E5C15EE7D2}" destId="{FC2DD1F9-BD24-413E-8523-AD26057B1C1D}" srcOrd="0" destOrd="0" presId="urn:microsoft.com/office/officeart/2005/8/layout/radial6"/>
    <dgm:cxn modelId="{EFB331FA-BB1A-4B2E-8417-5FD6F38B11B7}" type="presParOf" srcId="{747049FF-B5FD-4B2E-A036-F2E5C15EE7D2}" destId="{7F09B5F5-A833-475D-99B9-073578159341}" srcOrd="1" destOrd="0" presId="urn:microsoft.com/office/officeart/2005/8/layout/radial6"/>
    <dgm:cxn modelId="{667798B5-A07E-4193-94F8-874221010FA0}" type="presParOf" srcId="{747049FF-B5FD-4B2E-A036-F2E5C15EE7D2}" destId="{8038A4A0-3F20-470E-9B08-576DF4C58BD0}" srcOrd="2" destOrd="0" presId="urn:microsoft.com/office/officeart/2005/8/layout/radial6"/>
    <dgm:cxn modelId="{C881146D-CC50-46FF-B3F4-DF409D616840}" type="presParOf" srcId="{747049FF-B5FD-4B2E-A036-F2E5C15EE7D2}" destId="{DA6A8F54-861D-4C42-B6D4-ED3ACD5F7724}" srcOrd="3" destOrd="0" presId="urn:microsoft.com/office/officeart/2005/8/layout/radial6"/>
    <dgm:cxn modelId="{E8B67983-4282-4799-A0E0-B05970F432E7}" type="presParOf" srcId="{747049FF-B5FD-4B2E-A036-F2E5C15EE7D2}" destId="{416CAFA2-34C2-4C6A-B6E3-56C58B88034B}" srcOrd="4" destOrd="0" presId="urn:microsoft.com/office/officeart/2005/8/layout/radial6"/>
    <dgm:cxn modelId="{27B6415C-004F-4A45-9B68-8DF3AB2C597C}" type="presParOf" srcId="{747049FF-B5FD-4B2E-A036-F2E5C15EE7D2}" destId="{4E799BD3-3A8C-4DB4-89BD-21682C17B1D2}" srcOrd="5" destOrd="0" presId="urn:microsoft.com/office/officeart/2005/8/layout/radial6"/>
    <dgm:cxn modelId="{3A8E3352-2FD3-4EEA-A938-D84806D260E3}" type="presParOf" srcId="{747049FF-B5FD-4B2E-A036-F2E5C15EE7D2}" destId="{25B2FD9B-7C32-487C-A56C-3756816090BA}" srcOrd="6" destOrd="0" presId="urn:microsoft.com/office/officeart/2005/8/layout/radial6"/>
    <dgm:cxn modelId="{BAFD0B76-0FD9-4798-9059-5F92F531281A}" type="presParOf" srcId="{747049FF-B5FD-4B2E-A036-F2E5C15EE7D2}" destId="{FDECE774-D0D7-4A16-90E9-9F9AF1C6A6B5}" srcOrd="7" destOrd="0" presId="urn:microsoft.com/office/officeart/2005/8/layout/radial6"/>
    <dgm:cxn modelId="{55C246E0-0934-4E50-8754-990F2442B8C8}" type="presParOf" srcId="{747049FF-B5FD-4B2E-A036-F2E5C15EE7D2}" destId="{CDCA46B0-E2C7-4A68-B8AD-0F356657E8BC}" srcOrd="8" destOrd="0" presId="urn:microsoft.com/office/officeart/2005/8/layout/radial6"/>
    <dgm:cxn modelId="{2A862E51-4129-457F-90FA-0CA6C48066BB}" type="presParOf" srcId="{747049FF-B5FD-4B2E-A036-F2E5C15EE7D2}" destId="{F8AA476C-123A-438C-9699-FB9DD6A607A8}" srcOrd="9" destOrd="0" presId="urn:microsoft.com/office/officeart/2005/8/layout/radial6"/>
    <dgm:cxn modelId="{86545661-6231-492D-99B5-3C95F9786D1F}" type="presParOf" srcId="{747049FF-B5FD-4B2E-A036-F2E5C15EE7D2}" destId="{E2E3C58D-F4AB-4F09-9FE5-02E613B6BEEE}" srcOrd="10" destOrd="0" presId="urn:microsoft.com/office/officeart/2005/8/layout/radial6"/>
    <dgm:cxn modelId="{D059AB88-C122-459C-870D-CDE35892FDA9}" type="presParOf" srcId="{747049FF-B5FD-4B2E-A036-F2E5C15EE7D2}" destId="{43183199-2314-46A5-9F15-CB4FB2745F5E}" srcOrd="11" destOrd="0" presId="urn:microsoft.com/office/officeart/2005/8/layout/radial6"/>
    <dgm:cxn modelId="{00E1C1BF-FEDD-43E6-90D6-5F932EE8A22D}" type="presParOf" srcId="{747049FF-B5FD-4B2E-A036-F2E5C15EE7D2}" destId="{61073455-AFCE-45FC-A6FD-B85533549E0E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08C6E7-57D4-4729-9603-8B4D9F16BFA1}">
      <dsp:nvSpPr>
        <dsp:cNvPr id="0" name=""/>
        <dsp:cNvSpPr/>
      </dsp:nvSpPr>
      <dsp:spPr>
        <a:xfrm>
          <a:off x="2430269" y="1127218"/>
          <a:ext cx="1329958" cy="4616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0819"/>
              </a:lnTo>
              <a:lnTo>
                <a:pt x="1329958" y="230819"/>
              </a:lnTo>
              <a:lnTo>
                <a:pt x="1329958" y="46163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BCA8BC-BD50-4FDD-A4DA-81B11AB67AB3}">
      <dsp:nvSpPr>
        <dsp:cNvPr id="0" name=""/>
        <dsp:cNvSpPr/>
      </dsp:nvSpPr>
      <dsp:spPr>
        <a:xfrm>
          <a:off x="1100311" y="1127218"/>
          <a:ext cx="1329958" cy="461638"/>
        </a:xfrm>
        <a:custGeom>
          <a:avLst/>
          <a:gdLst/>
          <a:ahLst/>
          <a:cxnLst/>
          <a:rect l="0" t="0" r="0" b="0"/>
          <a:pathLst>
            <a:path>
              <a:moveTo>
                <a:pt x="1329958" y="0"/>
              </a:moveTo>
              <a:lnTo>
                <a:pt x="1329958" y="230819"/>
              </a:lnTo>
              <a:lnTo>
                <a:pt x="0" y="230819"/>
              </a:lnTo>
              <a:lnTo>
                <a:pt x="0" y="46163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757500-1650-4CF3-A538-41CED2FBF196}">
      <dsp:nvSpPr>
        <dsp:cNvPr id="0" name=""/>
        <dsp:cNvSpPr/>
      </dsp:nvSpPr>
      <dsp:spPr>
        <a:xfrm>
          <a:off x="1331130" y="28079"/>
          <a:ext cx="2198278" cy="10991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SPICE</a:t>
          </a:r>
          <a:endParaRPr lang="ru-RU" sz="6500" kern="1200" dirty="0"/>
        </a:p>
      </dsp:txBody>
      <dsp:txXfrm>
        <a:off x="1331130" y="28079"/>
        <a:ext cx="2198278" cy="1099139"/>
      </dsp:txXfrm>
    </dsp:sp>
    <dsp:sp modelId="{55BA5735-E4E7-4675-9017-67EA4869F85C}">
      <dsp:nvSpPr>
        <dsp:cNvPr id="0" name=""/>
        <dsp:cNvSpPr/>
      </dsp:nvSpPr>
      <dsp:spPr>
        <a:xfrm>
          <a:off x="1171" y="1588857"/>
          <a:ext cx="2198278" cy="10991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Вспомогательные данные</a:t>
          </a:r>
          <a:endParaRPr lang="ru-RU" sz="2000" b="1" kern="1200" dirty="0"/>
        </a:p>
      </dsp:txBody>
      <dsp:txXfrm>
        <a:off x="1171" y="1588857"/>
        <a:ext cx="2198278" cy="1099139"/>
      </dsp:txXfrm>
    </dsp:sp>
    <dsp:sp modelId="{65C64101-EDA9-4D2A-B167-E9D63FBB8F9D}">
      <dsp:nvSpPr>
        <dsp:cNvPr id="0" name=""/>
        <dsp:cNvSpPr/>
      </dsp:nvSpPr>
      <dsp:spPr>
        <a:xfrm>
          <a:off x="2661089" y="1588857"/>
          <a:ext cx="2198278" cy="10991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ПО</a:t>
          </a:r>
          <a:endParaRPr lang="ru-RU" sz="6500" kern="1200" dirty="0"/>
        </a:p>
      </dsp:txBody>
      <dsp:txXfrm>
        <a:off x="2661089" y="1588857"/>
        <a:ext cx="2198278" cy="109913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073455-AFCE-45FC-A6FD-B85533549E0E}">
      <dsp:nvSpPr>
        <dsp:cNvPr id="0" name=""/>
        <dsp:cNvSpPr/>
      </dsp:nvSpPr>
      <dsp:spPr>
        <a:xfrm>
          <a:off x="2012089" y="633823"/>
          <a:ext cx="4220736" cy="4220736"/>
        </a:xfrm>
        <a:prstGeom prst="blockArc">
          <a:avLst>
            <a:gd name="adj1" fmla="val 10800000"/>
            <a:gd name="adj2" fmla="val 16200000"/>
            <a:gd name="adj3" fmla="val 46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AA476C-123A-438C-9699-FB9DD6A607A8}">
      <dsp:nvSpPr>
        <dsp:cNvPr id="0" name=""/>
        <dsp:cNvSpPr/>
      </dsp:nvSpPr>
      <dsp:spPr>
        <a:xfrm>
          <a:off x="2012089" y="633823"/>
          <a:ext cx="4220736" cy="4220736"/>
        </a:xfrm>
        <a:prstGeom prst="blockArc">
          <a:avLst>
            <a:gd name="adj1" fmla="val 5400000"/>
            <a:gd name="adj2" fmla="val 10800000"/>
            <a:gd name="adj3" fmla="val 46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B2FD9B-7C32-487C-A56C-3756816090BA}">
      <dsp:nvSpPr>
        <dsp:cNvPr id="0" name=""/>
        <dsp:cNvSpPr/>
      </dsp:nvSpPr>
      <dsp:spPr>
        <a:xfrm>
          <a:off x="2012089" y="633823"/>
          <a:ext cx="4220736" cy="4220736"/>
        </a:xfrm>
        <a:prstGeom prst="blockArc">
          <a:avLst>
            <a:gd name="adj1" fmla="val 0"/>
            <a:gd name="adj2" fmla="val 5400000"/>
            <a:gd name="adj3" fmla="val 46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6A8F54-861D-4C42-B6D4-ED3ACD5F7724}">
      <dsp:nvSpPr>
        <dsp:cNvPr id="0" name=""/>
        <dsp:cNvSpPr/>
      </dsp:nvSpPr>
      <dsp:spPr>
        <a:xfrm>
          <a:off x="2012089" y="633823"/>
          <a:ext cx="4220736" cy="4220736"/>
        </a:xfrm>
        <a:prstGeom prst="blockArc">
          <a:avLst>
            <a:gd name="adj1" fmla="val 16200000"/>
            <a:gd name="adj2" fmla="val 0"/>
            <a:gd name="adj3" fmla="val 46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2DD1F9-BD24-413E-8523-AD26057B1C1D}">
      <dsp:nvSpPr>
        <dsp:cNvPr id="0" name=""/>
        <dsp:cNvSpPr/>
      </dsp:nvSpPr>
      <dsp:spPr>
        <a:xfrm>
          <a:off x="3150218" y="1771952"/>
          <a:ext cx="1944479" cy="19444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Описание проекта</a:t>
          </a:r>
          <a:endParaRPr lang="ru-RU" sz="2400" kern="1200" dirty="0"/>
        </a:p>
      </dsp:txBody>
      <dsp:txXfrm>
        <a:off x="3150218" y="1771952"/>
        <a:ext cx="1944479" cy="1944479"/>
      </dsp:txXfrm>
    </dsp:sp>
    <dsp:sp modelId="{7F09B5F5-A833-475D-99B9-073578159341}">
      <dsp:nvSpPr>
        <dsp:cNvPr id="0" name=""/>
        <dsp:cNvSpPr/>
      </dsp:nvSpPr>
      <dsp:spPr>
        <a:xfrm>
          <a:off x="3441890" y="2256"/>
          <a:ext cx="1361135" cy="136113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Служебная информация для </a:t>
          </a:r>
          <a:r>
            <a:rPr lang="en-US" sz="1300" kern="1200" dirty="0" smtClean="0"/>
            <a:t>SPICE</a:t>
          </a:r>
          <a:endParaRPr lang="ru-RU" sz="1300" kern="1200" dirty="0"/>
        </a:p>
      </dsp:txBody>
      <dsp:txXfrm>
        <a:off x="3441890" y="2256"/>
        <a:ext cx="1361135" cy="1361135"/>
      </dsp:txXfrm>
    </dsp:sp>
    <dsp:sp modelId="{416CAFA2-34C2-4C6A-B6E3-56C58B88034B}">
      <dsp:nvSpPr>
        <dsp:cNvPr id="0" name=""/>
        <dsp:cNvSpPr/>
      </dsp:nvSpPr>
      <dsp:spPr>
        <a:xfrm>
          <a:off x="5503257" y="2063624"/>
          <a:ext cx="1361135" cy="136113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Масштаб координат</a:t>
          </a:r>
          <a:endParaRPr lang="ru-RU" sz="1300" kern="1200" dirty="0"/>
        </a:p>
      </dsp:txBody>
      <dsp:txXfrm>
        <a:off x="5503257" y="2063624"/>
        <a:ext cx="1361135" cy="1361135"/>
      </dsp:txXfrm>
    </dsp:sp>
    <dsp:sp modelId="{FDECE774-D0D7-4A16-90E9-9F9AF1C6A6B5}">
      <dsp:nvSpPr>
        <dsp:cNvPr id="0" name=""/>
        <dsp:cNvSpPr/>
      </dsp:nvSpPr>
      <dsp:spPr>
        <a:xfrm>
          <a:off x="3441890" y="4124991"/>
          <a:ext cx="1361135" cy="136113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Размеры объектов</a:t>
          </a:r>
          <a:endParaRPr lang="ru-RU" sz="1300" kern="1200" dirty="0"/>
        </a:p>
      </dsp:txBody>
      <dsp:txXfrm>
        <a:off x="3441890" y="4124991"/>
        <a:ext cx="1361135" cy="1361135"/>
      </dsp:txXfrm>
    </dsp:sp>
    <dsp:sp modelId="{E2E3C58D-F4AB-4F09-9FE5-02E613B6BEEE}">
      <dsp:nvSpPr>
        <dsp:cNvPr id="0" name=""/>
        <dsp:cNvSpPr/>
      </dsp:nvSpPr>
      <dsp:spPr>
        <a:xfrm>
          <a:off x="1380522" y="2063624"/>
          <a:ext cx="1361135" cy="136113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Настройки камеры просмотра</a:t>
          </a:r>
          <a:endParaRPr lang="ru-RU" sz="1300" kern="1200" dirty="0"/>
        </a:p>
      </dsp:txBody>
      <dsp:txXfrm>
        <a:off x="1380522" y="2063624"/>
        <a:ext cx="1361135" cy="13611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328430-4FE1-49DD-84C9-BEB3A2830B4F}" type="datetimeFigureOut">
              <a:rPr lang="ru-RU" smtClean="0"/>
              <a:pPr/>
              <a:t>07.07.2011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16A067-5B75-4CA9-B1C5-4A4CF6D44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3883025" y="0"/>
            <a:ext cx="2986088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3883025" y="8653463"/>
            <a:ext cx="2986088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 anchor="b">
            <a:prstTxWarp prst="textNoShape">
              <a:avLst/>
            </a:prstTxWarp>
          </a:bodyPr>
          <a:lstStyle/>
          <a:p>
            <a:pPr algn="r">
              <a:lnSpc>
                <a:spcPct val="90000"/>
              </a:lnSpc>
            </a:pPr>
            <a:r>
              <a:rPr lang="en-US" sz="1200">
                <a:latin typeface="Times New Roman" charset="0"/>
              </a:rPr>
              <a:t>6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8653463"/>
            <a:ext cx="2986088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0"/>
            <a:ext cx="2986088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50" name="Rectangle 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073150" y="615950"/>
            <a:ext cx="4711700" cy="3535363"/>
          </a:xfrm>
          <a:solidFill>
            <a:srgbClr val="FFFFFF"/>
          </a:solidFill>
          <a:ln cap="flat"/>
        </p:spPr>
      </p:sp>
      <p:sp>
        <p:nvSpPr>
          <p:cNvPr id="31751" name="Rectangle 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6A067-5B75-4CA9-B1C5-4A4CF6D4416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6A067-5B75-4CA9-B1C5-4A4CF6D4416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6A067-5B75-4CA9-B1C5-4A4CF6D4416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6A067-5B75-4CA9-B1C5-4A4CF6D4416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6A067-5B75-4CA9-B1C5-4A4CF6D4416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6A067-5B75-4CA9-B1C5-4A4CF6D4416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9D8A9-C9E0-4569-A3EF-46811A1351CC}" type="datetimeFigureOut">
              <a:rPr lang="ru-RU" smtClean="0"/>
              <a:pPr/>
              <a:t>07.07.2011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6D76-0455-407B-8C53-E82C49069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9D8A9-C9E0-4569-A3EF-46811A1351CC}" type="datetimeFigureOut">
              <a:rPr lang="ru-RU" smtClean="0"/>
              <a:pPr/>
              <a:t>07.07.2011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6D76-0455-407B-8C53-E82C49069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9D8A9-C9E0-4569-A3EF-46811A1351CC}" type="datetimeFigureOut">
              <a:rPr lang="ru-RU" smtClean="0"/>
              <a:pPr/>
              <a:t>07.07.2011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6D76-0455-407B-8C53-E82C49069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9D8A9-C9E0-4569-A3EF-46811A1351CC}" type="datetimeFigureOut">
              <a:rPr lang="ru-RU" smtClean="0"/>
              <a:pPr/>
              <a:t>07.07.2011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6D76-0455-407B-8C53-E82C49069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9D8A9-C9E0-4569-A3EF-46811A1351CC}" type="datetimeFigureOut">
              <a:rPr lang="ru-RU" smtClean="0"/>
              <a:pPr/>
              <a:t>07.07.2011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6D76-0455-407B-8C53-E82C49069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9D8A9-C9E0-4569-A3EF-46811A1351CC}" type="datetimeFigureOut">
              <a:rPr lang="ru-RU" smtClean="0"/>
              <a:pPr/>
              <a:t>07.07.2011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6D76-0455-407B-8C53-E82C49069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9D8A9-C9E0-4569-A3EF-46811A1351CC}" type="datetimeFigureOut">
              <a:rPr lang="ru-RU" smtClean="0"/>
              <a:pPr/>
              <a:t>07.07.2011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6D76-0455-407B-8C53-E82C49069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9D8A9-C9E0-4569-A3EF-46811A1351CC}" type="datetimeFigureOut">
              <a:rPr lang="ru-RU" smtClean="0"/>
              <a:pPr/>
              <a:t>07.07.2011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6D76-0455-407B-8C53-E82C49069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9D8A9-C9E0-4569-A3EF-46811A1351CC}" type="datetimeFigureOut">
              <a:rPr lang="ru-RU" smtClean="0"/>
              <a:pPr/>
              <a:t>07.07.2011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6D76-0455-407B-8C53-E82C49069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9D8A9-C9E0-4569-A3EF-46811A1351CC}" type="datetimeFigureOut">
              <a:rPr lang="ru-RU" smtClean="0"/>
              <a:pPr/>
              <a:t>07.07.2011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6D76-0455-407B-8C53-E82C49069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9D8A9-C9E0-4569-A3EF-46811A1351CC}" type="datetimeFigureOut">
              <a:rPr lang="ru-RU" smtClean="0"/>
              <a:pPr/>
              <a:t>07.07.2011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6D76-0455-407B-8C53-E82C49069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9D8A9-C9E0-4569-A3EF-46811A1351CC}" type="datetimeFigureOut">
              <a:rPr lang="ru-RU" smtClean="0"/>
              <a:pPr/>
              <a:t>07.07.2011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A6D76-0455-407B-8C53-E82C49069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&#1044;&#1086;&#1082;&#1091;&#1084;&#1077;&#1085;&#1090;3/Drawing/~&#1057;&#1090;&#1088;&#1072;&#1085;&#1080;&#1094;&#1072;-1/&#1042;&#1077;&#1073;-&#1089;&#1083;&#1091;&#1078;&#1073;&#1099;" TargetMode="External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.jpeg"/><Relationship Id="rId9" Type="http://schemas.openxmlformats.org/officeDocument/2006/relationships/oleObject" Target="&#1044;&#1086;&#1082;&#1091;&#1084;&#1077;&#1085;&#1090;3/Drawing/~&#1057;&#1090;&#1088;&#1072;&#1085;&#1080;&#1094;&#1072;-1/&#1055;&#1088;&#1086;&#1075;&#1088;&#1072;&#1084;&#1084;&#1072;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832048" y="1772816"/>
            <a:ext cx="7772400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Программный комплекс визуализации для системы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ea typeface="+mj-ea"/>
                <a:cs typeface="Arial" pitchFamily="34" charset="0"/>
              </a:rPr>
              <a:t>SPICE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1371600" y="4605358"/>
            <a:ext cx="7016824" cy="1127898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Ледков А.А., Аббакумов А.С.,</a:t>
            </a: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Назаров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В.Н.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/>
            </a:r>
            <a:b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Институт Космических Исследований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Российской Академии Наук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b="1" noProof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Таруса</a:t>
            </a:r>
            <a:endParaRPr kumimoji="0" lang="ru-RU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5" descr="C:\Users\IKI\Desktop\и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6934" y="191436"/>
            <a:ext cx="1332738" cy="789292"/>
          </a:xfrm>
          <a:prstGeom prst="rect">
            <a:avLst/>
          </a:prstGeom>
          <a:noFill/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1619672" y="836712"/>
            <a:ext cx="70567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142844" y="6603159"/>
            <a:ext cx="621510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rgbClr val="0070C0"/>
                </a:solidFill>
              </a:rPr>
              <a:t>Наземные средства. Проблемы и перспективы</a:t>
            </a:r>
            <a:endParaRPr lang="ru-RU" sz="1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 txBox="1">
            <a:spLocks/>
          </p:cNvSpPr>
          <p:nvPr/>
        </p:nvSpPr>
        <p:spPr>
          <a:xfrm>
            <a:off x="1907704" y="27087"/>
            <a:ext cx="6391598" cy="8096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accent1"/>
                </a:solidFill>
                <a:latin typeface="Arial" charset="0"/>
                <a:ea typeface="+mj-ea"/>
                <a:cs typeface="+mj-cs"/>
              </a:rPr>
              <a:t>БД и информация о проектах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pic>
        <p:nvPicPr>
          <p:cNvPr id="38" name="Picture 5" descr="C:\Users\IKI\Desktop\и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6934" y="191436"/>
            <a:ext cx="1332738" cy="789292"/>
          </a:xfrm>
          <a:prstGeom prst="rect">
            <a:avLst/>
          </a:prstGeom>
          <a:noFill/>
        </p:spPr>
      </p:pic>
      <p:cxnSp>
        <p:nvCxnSpPr>
          <p:cNvPr id="34" name="Прямая соединительная линия 33"/>
          <p:cNvCxnSpPr/>
          <p:nvPr/>
        </p:nvCxnSpPr>
        <p:spPr>
          <a:xfrm>
            <a:off x="1619672" y="836712"/>
            <a:ext cx="70567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6" name="Picture 10" descr="D:\конференция\Таруса 09.07.2011\2.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775" y="2168860"/>
            <a:ext cx="9049729" cy="886891"/>
          </a:xfrm>
          <a:prstGeom prst="rect">
            <a:avLst/>
          </a:prstGeom>
          <a:noFill/>
        </p:spPr>
      </p:pic>
      <p:pic>
        <p:nvPicPr>
          <p:cNvPr id="4107" name="Picture 11" descr="D:\конференция\Таруса 09.07.2011\2.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168860"/>
            <a:ext cx="9144000" cy="913530"/>
          </a:xfrm>
          <a:prstGeom prst="rect">
            <a:avLst/>
          </a:prstGeom>
          <a:noFill/>
        </p:spPr>
      </p:pic>
      <p:pic>
        <p:nvPicPr>
          <p:cNvPr id="4108" name="Picture 12" descr="D:\конференция\Таруса 09.07.2011\2.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496" y="2204864"/>
            <a:ext cx="9085631" cy="1711560"/>
          </a:xfrm>
          <a:prstGeom prst="rect">
            <a:avLst/>
          </a:prstGeom>
          <a:noFill/>
        </p:spPr>
      </p:pic>
      <p:pic>
        <p:nvPicPr>
          <p:cNvPr id="4109" name="Picture 13" descr="D:\конференция\Таруса 09.07.2011\2.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168860"/>
            <a:ext cx="9146211" cy="1836204"/>
          </a:xfrm>
          <a:prstGeom prst="rect">
            <a:avLst/>
          </a:prstGeom>
          <a:noFill/>
        </p:spPr>
      </p:pic>
      <p:pic>
        <p:nvPicPr>
          <p:cNvPr id="4110" name="Picture 14" descr="D:\конференция\Таруса 09.07.2011\1.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2168860"/>
            <a:ext cx="9144000" cy="2757990"/>
          </a:xfrm>
          <a:prstGeom prst="rect">
            <a:avLst/>
          </a:prstGeom>
          <a:noFill/>
        </p:spPr>
      </p:pic>
      <p:pic>
        <p:nvPicPr>
          <p:cNvPr id="4111" name="Picture 15" descr="D:\конференция\Таруса 09.07.2011\1.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2204865"/>
            <a:ext cx="9144000" cy="2736304"/>
          </a:xfrm>
          <a:prstGeom prst="rect">
            <a:avLst/>
          </a:prstGeom>
          <a:noFill/>
        </p:spPr>
      </p:pic>
      <p:pic>
        <p:nvPicPr>
          <p:cNvPr id="4112" name="Picture 16" descr="D:\конференция\Таруса 09.07.2011\1.3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2276872"/>
            <a:ext cx="9191467" cy="2772307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42844" y="6572272"/>
            <a:ext cx="621510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rgbClr val="0070C0"/>
                </a:solidFill>
              </a:rPr>
              <a:t>Наземные средства. Проблемы и перспективы</a:t>
            </a:r>
            <a:endParaRPr lang="ru-RU" sz="1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 txBox="1">
            <a:spLocks/>
          </p:cNvSpPr>
          <p:nvPr/>
        </p:nvSpPr>
        <p:spPr>
          <a:xfrm>
            <a:off x="1907704" y="27087"/>
            <a:ext cx="6391598" cy="8096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Пример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 приложения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pic>
        <p:nvPicPr>
          <p:cNvPr id="38" name="Picture 5" descr="C:\Users\IKI\Desktop\и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6934" y="191436"/>
            <a:ext cx="1332738" cy="789292"/>
          </a:xfrm>
          <a:prstGeom prst="rect">
            <a:avLst/>
          </a:prstGeom>
          <a:noFill/>
        </p:spPr>
      </p:pic>
      <p:cxnSp>
        <p:nvCxnSpPr>
          <p:cNvPr id="34" name="Прямая соединительная линия 33"/>
          <p:cNvCxnSpPr/>
          <p:nvPr/>
        </p:nvCxnSpPr>
        <p:spPr>
          <a:xfrm>
            <a:off x="1619672" y="836712"/>
            <a:ext cx="70567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D:\конференция\Таруса 09.07.2011\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88540" y="1196752"/>
            <a:ext cx="5100770" cy="500330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11560" y="6093296"/>
            <a:ext cx="24997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Трехсуточная орбита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3075" name="Picture 3" descr="D:\конференция\Таруса 09.07.2011\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7043" y="1376772"/>
            <a:ext cx="4789413" cy="469789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959915" y="6089230"/>
            <a:ext cx="30684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err="1" smtClean="0">
                <a:solidFill>
                  <a:srgbClr val="0070C0"/>
                </a:solidFill>
              </a:rPr>
              <a:t>Квазисинхронная</a:t>
            </a:r>
            <a:r>
              <a:rPr lang="ru-RU" sz="2000" b="1" dirty="0" smtClean="0">
                <a:solidFill>
                  <a:srgbClr val="0070C0"/>
                </a:solidFill>
              </a:rPr>
              <a:t> орбита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6572272"/>
            <a:ext cx="621510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rgbClr val="0070C0"/>
                </a:solidFill>
              </a:rPr>
              <a:t>Наземные средства. Проблемы и перспективы</a:t>
            </a:r>
            <a:endParaRPr lang="ru-RU" sz="1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 txBox="1">
            <a:spLocks/>
          </p:cNvSpPr>
          <p:nvPr/>
        </p:nvSpPr>
        <p:spPr>
          <a:xfrm>
            <a:off x="1907704" y="27087"/>
            <a:ext cx="6391598" cy="8096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pic>
        <p:nvPicPr>
          <p:cNvPr id="38" name="Picture 5" descr="C:\Users\IKI\Desktop\и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6934" y="191436"/>
            <a:ext cx="1332738" cy="789292"/>
          </a:xfrm>
          <a:prstGeom prst="rect">
            <a:avLst/>
          </a:prstGeom>
          <a:noFill/>
        </p:spPr>
      </p:pic>
      <p:cxnSp>
        <p:nvCxnSpPr>
          <p:cNvPr id="34" name="Прямая соединительная линия 33"/>
          <p:cNvCxnSpPr/>
          <p:nvPr/>
        </p:nvCxnSpPr>
        <p:spPr>
          <a:xfrm>
            <a:off x="1619672" y="836712"/>
            <a:ext cx="70567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1115616" y="4509120"/>
            <a:ext cx="7016824" cy="1404156"/>
          </a:xfrm>
          <a:prstGeom prst="rect">
            <a:avLst/>
          </a:prstGeom>
        </p:spPr>
        <p:txBody>
          <a:bodyPr/>
          <a:lstStyle/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Ледков А.А., Аббакумов А.С., Назаров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В.Н.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Институт Космических Исследований</a:t>
            </a: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Российской Академии Наук</a:t>
            </a: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Таруса</a:t>
            </a: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575556" y="1520788"/>
            <a:ext cx="7884876" cy="252028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Опыт отработки первой версии программы показал ее высокую актуальность, большое количество экспериментаторов выразило заинтересованность в ее использовании, с их стороны был получен широкий список предложений по улучшению ее работы и расширению ее функциональных возможностей, которые учтены при разработке новой версии. Работы по которой продолжаются в настоящее время.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727684" y="135099"/>
            <a:ext cx="6391598" cy="8096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Спасибо за внимание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6572272"/>
            <a:ext cx="621510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rgbClr val="0070C0"/>
                </a:solidFill>
              </a:rPr>
              <a:t>Наземные средства. Проблемы и перспективы</a:t>
            </a:r>
            <a:endParaRPr lang="ru-RU" sz="1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C:\Users\IKI\Desktop\и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6934" y="191436"/>
            <a:ext cx="1332738" cy="789292"/>
          </a:xfrm>
          <a:prstGeom prst="rect">
            <a:avLst/>
          </a:prstGeom>
          <a:noFill/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1619672" y="836712"/>
            <a:ext cx="70567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8"/>
          <p:cNvSpPr txBox="1">
            <a:spLocks noChangeArrowheads="1"/>
          </p:cNvSpPr>
          <p:nvPr/>
        </p:nvSpPr>
        <p:spPr>
          <a:xfrm>
            <a:off x="1847291" y="188640"/>
            <a:ext cx="6361113" cy="544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chemeClr val="accent1"/>
                </a:solidFill>
                <a:latin typeface="Arial" charset="0"/>
                <a:ea typeface="+mj-ea"/>
                <a:cs typeface="+mj-cs"/>
              </a:rPr>
              <a:t>SPICE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79612" y="1196752"/>
            <a:ext cx="777240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SPICE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это система хранения навигационных и вспомогательных данных, необходимых для осуществления планирования наблюдений и обработки результатов экспериментов, проводимых научными приборами в космических проектах. </a:t>
            </a:r>
            <a:endParaRPr lang="ru-RU" sz="2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6603159"/>
            <a:ext cx="621510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rgbClr val="0070C0"/>
                </a:solidFill>
              </a:rPr>
              <a:t>Наземные средства. Проблемы и перспективы</a:t>
            </a:r>
            <a:endParaRPr lang="ru-RU" sz="1000" dirty="0">
              <a:solidFill>
                <a:srgbClr val="0070C0"/>
              </a:solidFill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2447764" y="3429000"/>
          <a:ext cx="4860540" cy="27160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60%"/>
          <p:cNvSpPr>
            <a:spLocks noChangeArrowheads="1"/>
          </p:cNvSpPr>
          <p:nvPr/>
        </p:nvSpPr>
        <p:spPr bwMode="auto">
          <a:xfrm>
            <a:off x="228600" y="1901825"/>
            <a:ext cx="8821738" cy="3100388"/>
          </a:xfrm>
          <a:prstGeom prst="parallelogram">
            <a:avLst>
              <a:gd name="adj" fmla="val 71134"/>
            </a:avLst>
          </a:prstGeom>
          <a:pattFill prst="pct60">
            <a:fgClr>
              <a:srgbClr val="DEDDDD"/>
            </a:fgClr>
            <a:bgClr>
              <a:srgbClr val="FFFFFF"/>
            </a:bgClr>
          </a:patt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140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298575" y="1627188"/>
            <a:ext cx="7412043" cy="4394199"/>
            <a:chOff x="818" y="1025"/>
            <a:chExt cx="4669" cy="2768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818" y="1025"/>
              <a:ext cx="1918" cy="2175"/>
            </a:xfrm>
            <a:custGeom>
              <a:avLst/>
              <a:gdLst>
                <a:gd name="T0" fmla="*/ 2729 w 1875"/>
                <a:gd name="T1" fmla="*/ 1684 h 2105"/>
                <a:gd name="T2" fmla="*/ 3224 w 1875"/>
                <a:gd name="T3" fmla="*/ 1959 h 2105"/>
                <a:gd name="T4" fmla="*/ 3623 w 1875"/>
                <a:gd name="T5" fmla="*/ 2319 h 2105"/>
                <a:gd name="T6" fmla="*/ 3975 w 1875"/>
                <a:gd name="T7" fmla="*/ 2730 h 2105"/>
                <a:gd name="T8" fmla="*/ 4307 w 1875"/>
                <a:gd name="T9" fmla="*/ 3178 h 2105"/>
                <a:gd name="T10" fmla="*/ 4609 w 1875"/>
                <a:gd name="T11" fmla="*/ 3647 h 2105"/>
                <a:gd name="T12" fmla="*/ 3997 w 1875"/>
                <a:gd name="T13" fmla="*/ 4076 h 2105"/>
                <a:gd name="T14" fmla="*/ 3774 w 1875"/>
                <a:gd name="T15" fmla="*/ 4909 h 2105"/>
                <a:gd name="T16" fmla="*/ 3240 w 1875"/>
                <a:gd name="T17" fmla="*/ 5486 h 2105"/>
                <a:gd name="T18" fmla="*/ 3231 w 1875"/>
                <a:gd name="T19" fmla="*/ 6063 h 2105"/>
                <a:gd name="T20" fmla="*/ 3240 w 1875"/>
                <a:gd name="T21" fmla="*/ 6254 h 2105"/>
                <a:gd name="T22" fmla="*/ 3199 w 1875"/>
                <a:gd name="T23" fmla="*/ 6432 h 2105"/>
                <a:gd name="T24" fmla="*/ 3097 w 1875"/>
                <a:gd name="T25" fmla="*/ 6534 h 2105"/>
                <a:gd name="T26" fmla="*/ 2988 w 1875"/>
                <a:gd name="T27" fmla="*/ 6536 h 2105"/>
                <a:gd name="T28" fmla="*/ 2729 w 1875"/>
                <a:gd name="T29" fmla="*/ 6897 h 2105"/>
                <a:gd name="T30" fmla="*/ 3238 w 1875"/>
                <a:gd name="T31" fmla="*/ 7363 h 2105"/>
                <a:gd name="T32" fmla="*/ 3224 w 1875"/>
                <a:gd name="T33" fmla="*/ 7467 h 2105"/>
                <a:gd name="T34" fmla="*/ 3202 w 1875"/>
                <a:gd name="T35" fmla="*/ 7546 h 2105"/>
                <a:gd name="T36" fmla="*/ 3154 w 1875"/>
                <a:gd name="T37" fmla="*/ 7611 h 2105"/>
                <a:gd name="T38" fmla="*/ 3013 w 1875"/>
                <a:gd name="T39" fmla="*/ 7604 h 2105"/>
                <a:gd name="T40" fmla="*/ 3007 w 1875"/>
                <a:gd name="T41" fmla="*/ 7698 h 2105"/>
                <a:gd name="T42" fmla="*/ 2995 w 1875"/>
                <a:gd name="T43" fmla="*/ 7767 h 2105"/>
                <a:gd name="T44" fmla="*/ 2961 w 1875"/>
                <a:gd name="T45" fmla="*/ 7825 h 2105"/>
                <a:gd name="T46" fmla="*/ 2940 w 1875"/>
                <a:gd name="T47" fmla="*/ 7856 h 2105"/>
                <a:gd name="T48" fmla="*/ 2908 w 1875"/>
                <a:gd name="T49" fmla="*/ 7864 h 2105"/>
                <a:gd name="T50" fmla="*/ 2612 w 1875"/>
                <a:gd name="T51" fmla="*/ 7604 h 2105"/>
                <a:gd name="T52" fmla="*/ 1910 w 1875"/>
                <a:gd name="T53" fmla="*/ 7246 h 2105"/>
                <a:gd name="T54" fmla="*/ 1697 w 1875"/>
                <a:gd name="T55" fmla="*/ 7603 h 2105"/>
                <a:gd name="T56" fmla="*/ 1644 w 1875"/>
                <a:gd name="T57" fmla="*/ 7584 h 2105"/>
                <a:gd name="T58" fmla="*/ 1605 w 1875"/>
                <a:gd name="T59" fmla="*/ 7545 h 2105"/>
                <a:gd name="T60" fmla="*/ 1584 w 1875"/>
                <a:gd name="T61" fmla="*/ 7511 h 2105"/>
                <a:gd name="T62" fmla="*/ 1565 w 1875"/>
                <a:gd name="T63" fmla="*/ 7462 h 2105"/>
                <a:gd name="T64" fmla="*/ 1622 w 1875"/>
                <a:gd name="T65" fmla="*/ 6990 h 2105"/>
                <a:gd name="T66" fmla="*/ 1419 w 1875"/>
                <a:gd name="T67" fmla="*/ 7334 h 2105"/>
                <a:gd name="T68" fmla="*/ 1390 w 1875"/>
                <a:gd name="T69" fmla="*/ 7308 h 2105"/>
                <a:gd name="T70" fmla="*/ 1366 w 1875"/>
                <a:gd name="T71" fmla="*/ 7268 h 2105"/>
                <a:gd name="T72" fmla="*/ 1344 w 1875"/>
                <a:gd name="T73" fmla="*/ 7210 h 2105"/>
                <a:gd name="T74" fmla="*/ 1332 w 1875"/>
                <a:gd name="T75" fmla="*/ 7122 h 2105"/>
                <a:gd name="T76" fmla="*/ 1216 w 1875"/>
                <a:gd name="T77" fmla="*/ 6456 h 2105"/>
                <a:gd name="T78" fmla="*/ 811 w 1875"/>
                <a:gd name="T79" fmla="*/ 5843 h 2105"/>
                <a:gd name="T80" fmla="*/ 814 w 1875"/>
                <a:gd name="T81" fmla="*/ 5355 h 2105"/>
                <a:gd name="T82" fmla="*/ 822 w 1875"/>
                <a:gd name="T83" fmla="*/ 5273 h 2105"/>
                <a:gd name="T84" fmla="*/ 851 w 1875"/>
                <a:gd name="T85" fmla="*/ 5208 h 2105"/>
                <a:gd name="T86" fmla="*/ 888 w 1875"/>
                <a:gd name="T87" fmla="*/ 5161 h 2105"/>
                <a:gd name="T88" fmla="*/ 934 w 1875"/>
                <a:gd name="T89" fmla="*/ 5138 h 2105"/>
                <a:gd name="T90" fmla="*/ 929 w 1875"/>
                <a:gd name="T91" fmla="*/ 5041 h 2105"/>
                <a:gd name="T92" fmla="*/ 961 w 1875"/>
                <a:gd name="T93" fmla="*/ 4967 h 2105"/>
                <a:gd name="T94" fmla="*/ 997 w 1875"/>
                <a:gd name="T95" fmla="*/ 4913 h 2105"/>
                <a:gd name="T96" fmla="*/ 1038 w 1875"/>
                <a:gd name="T97" fmla="*/ 4879 h 2105"/>
                <a:gd name="T98" fmla="*/ 1117 w 1875"/>
                <a:gd name="T99" fmla="*/ 4871 h 2105"/>
                <a:gd name="T100" fmla="*/ 2033 w 1875"/>
                <a:gd name="T101" fmla="*/ 4242 h 2105"/>
                <a:gd name="T102" fmla="*/ 2143 w 1875"/>
                <a:gd name="T103" fmla="*/ 3716 h 2105"/>
                <a:gd name="T104" fmla="*/ 2254 w 1875"/>
                <a:gd name="T105" fmla="*/ 3634 h 2105"/>
                <a:gd name="T106" fmla="*/ 4 w 1875"/>
                <a:gd name="T107" fmla="*/ 2 h 2105"/>
                <a:gd name="T108" fmla="*/ 19 w 1875"/>
                <a:gd name="T109" fmla="*/ 0 h 210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75"/>
                <a:gd name="T166" fmla="*/ 0 h 2105"/>
                <a:gd name="T167" fmla="*/ 1875 w 1875"/>
                <a:gd name="T168" fmla="*/ 2105 h 210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75" h="2105">
                  <a:moveTo>
                    <a:pt x="960" y="695"/>
                  </a:moveTo>
                  <a:lnTo>
                    <a:pt x="1006" y="672"/>
                  </a:lnTo>
                  <a:lnTo>
                    <a:pt x="1120" y="765"/>
                  </a:lnTo>
                  <a:lnTo>
                    <a:pt x="1143" y="742"/>
                  </a:lnTo>
                  <a:lnTo>
                    <a:pt x="1052" y="464"/>
                  </a:lnTo>
                  <a:lnTo>
                    <a:pt x="1075" y="441"/>
                  </a:lnTo>
                  <a:lnTo>
                    <a:pt x="1120" y="441"/>
                  </a:lnTo>
                  <a:lnTo>
                    <a:pt x="1152" y="455"/>
                  </a:lnTo>
                  <a:lnTo>
                    <a:pt x="1183" y="468"/>
                  </a:lnTo>
                  <a:lnTo>
                    <a:pt x="1213" y="482"/>
                  </a:lnTo>
                  <a:lnTo>
                    <a:pt x="1243" y="496"/>
                  </a:lnTo>
                  <a:lnTo>
                    <a:pt x="1272" y="511"/>
                  </a:lnTo>
                  <a:lnTo>
                    <a:pt x="1300" y="526"/>
                  </a:lnTo>
                  <a:lnTo>
                    <a:pt x="1327" y="542"/>
                  </a:lnTo>
                  <a:lnTo>
                    <a:pt x="1354" y="557"/>
                  </a:lnTo>
                  <a:lnTo>
                    <a:pt x="1380" y="574"/>
                  </a:lnTo>
                  <a:lnTo>
                    <a:pt x="1406" y="590"/>
                  </a:lnTo>
                  <a:lnTo>
                    <a:pt x="1431" y="607"/>
                  </a:lnTo>
                  <a:lnTo>
                    <a:pt x="1456" y="624"/>
                  </a:lnTo>
                  <a:lnTo>
                    <a:pt x="1479" y="641"/>
                  </a:lnTo>
                  <a:lnTo>
                    <a:pt x="1503" y="659"/>
                  </a:lnTo>
                  <a:lnTo>
                    <a:pt x="1526" y="677"/>
                  </a:lnTo>
                  <a:lnTo>
                    <a:pt x="1549" y="695"/>
                  </a:lnTo>
                  <a:lnTo>
                    <a:pt x="1571" y="714"/>
                  </a:lnTo>
                  <a:lnTo>
                    <a:pt x="1593" y="733"/>
                  </a:lnTo>
                  <a:lnTo>
                    <a:pt x="1615" y="752"/>
                  </a:lnTo>
                  <a:lnTo>
                    <a:pt x="1636" y="771"/>
                  </a:lnTo>
                  <a:lnTo>
                    <a:pt x="1657" y="791"/>
                  </a:lnTo>
                  <a:lnTo>
                    <a:pt x="1678" y="811"/>
                  </a:lnTo>
                  <a:lnTo>
                    <a:pt x="1698" y="830"/>
                  </a:lnTo>
                  <a:lnTo>
                    <a:pt x="1718" y="851"/>
                  </a:lnTo>
                  <a:lnTo>
                    <a:pt x="1738" y="871"/>
                  </a:lnTo>
                  <a:lnTo>
                    <a:pt x="1758" y="892"/>
                  </a:lnTo>
                  <a:lnTo>
                    <a:pt x="1778" y="912"/>
                  </a:lnTo>
                  <a:lnTo>
                    <a:pt x="1797" y="933"/>
                  </a:lnTo>
                  <a:lnTo>
                    <a:pt x="1817" y="954"/>
                  </a:lnTo>
                  <a:lnTo>
                    <a:pt x="1836" y="976"/>
                  </a:lnTo>
                  <a:lnTo>
                    <a:pt x="1855" y="997"/>
                  </a:lnTo>
                  <a:lnTo>
                    <a:pt x="1875" y="1019"/>
                  </a:lnTo>
                  <a:lnTo>
                    <a:pt x="1875" y="1042"/>
                  </a:lnTo>
                  <a:lnTo>
                    <a:pt x="1852" y="1065"/>
                  </a:lnTo>
                  <a:lnTo>
                    <a:pt x="1578" y="1065"/>
                  </a:lnTo>
                  <a:lnTo>
                    <a:pt x="1555" y="1088"/>
                  </a:lnTo>
                  <a:lnTo>
                    <a:pt x="1623" y="1157"/>
                  </a:lnTo>
                  <a:lnTo>
                    <a:pt x="1555" y="1250"/>
                  </a:lnTo>
                  <a:lnTo>
                    <a:pt x="1486" y="1181"/>
                  </a:lnTo>
                  <a:lnTo>
                    <a:pt x="1486" y="1273"/>
                  </a:lnTo>
                  <a:lnTo>
                    <a:pt x="1488" y="1283"/>
                  </a:lnTo>
                  <a:lnTo>
                    <a:pt x="1555" y="1365"/>
                  </a:lnTo>
                  <a:lnTo>
                    <a:pt x="1509" y="1411"/>
                  </a:lnTo>
                  <a:lnTo>
                    <a:pt x="1463" y="1411"/>
                  </a:lnTo>
                  <a:lnTo>
                    <a:pt x="1417" y="1458"/>
                  </a:lnTo>
                  <a:lnTo>
                    <a:pt x="1326" y="1388"/>
                  </a:lnTo>
                  <a:lnTo>
                    <a:pt x="1280" y="1435"/>
                  </a:lnTo>
                  <a:lnTo>
                    <a:pt x="1280" y="1527"/>
                  </a:lnTo>
                  <a:lnTo>
                    <a:pt x="1258" y="1550"/>
                  </a:lnTo>
                  <a:lnTo>
                    <a:pt x="1263" y="1559"/>
                  </a:lnTo>
                  <a:lnTo>
                    <a:pt x="1269" y="1568"/>
                  </a:lnTo>
                  <a:lnTo>
                    <a:pt x="1273" y="1577"/>
                  </a:lnTo>
                  <a:lnTo>
                    <a:pt x="1276" y="1586"/>
                  </a:lnTo>
                  <a:lnTo>
                    <a:pt x="1279" y="1594"/>
                  </a:lnTo>
                  <a:lnTo>
                    <a:pt x="1280" y="1603"/>
                  </a:lnTo>
                  <a:lnTo>
                    <a:pt x="1281" y="1612"/>
                  </a:lnTo>
                  <a:lnTo>
                    <a:pt x="1282" y="1621"/>
                  </a:lnTo>
                  <a:lnTo>
                    <a:pt x="1281" y="1629"/>
                  </a:lnTo>
                  <a:lnTo>
                    <a:pt x="1280" y="1637"/>
                  </a:lnTo>
                  <a:lnTo>
                    <a:pt x="1278" y="1645"/>
                  </a:lnTo>
                  <a:lnTo>
                    <a:pt x="1276" y="1653"/>
                  </a:lnTo>
                  <a:lnTo>
                    <a:pt x="1273" y="1660"/>
                  </a:lnTo>
                  <a:lnTo>
                    <a:pt x="1269" y="1667"/>
                  </a:lnTo>
                  <a:lnTo>
                    <a:pt x="1265" y="1674"/>
                  </a:lnTo>
                  <a:lnTo>
                    <a:pt x="1260" y="1680"/>
                  </a:lnTo>
                  <a:lnTo>
                    <a:pt x="1255" y="1686"/>
                  </a:lnTo>
                  <a:lnTo>
                    <a:pt x="1250" y="1691"/>
                  </a:lnTo>
                  <a:lnTo>
                    <a:pt x="1244" y="1695"/>
                  </a:lnTo>
                  <a:lnTo>
                    <a:pt x="1238" y="1700"/>
                  </a:lnTo>
                  <a:lnTo>
                    <a:pt x="1231" y="1703"/>
                  </a:lnTo>
                  <a:lnTo>
                    <a:pt x="1224" y="1706"/>
                  </a:lnTo>
                  <a:lnTo>
                    <a:pt x="1217" y="1708"/>
                  </a:lnTo>
                  <a:lnTo>
                    <a:pt x="1209" y="1709"/>
                  </a:lnTo>
                  <a:lnTo>
                    <a:pt x="1202" y="1710"/>
                  </a:lnTo>
                  <a:lnTo>
                    <a:pt x="1194" y="1710"/>
                  </a:lnTo>
                  <a:lnTo>
                    <a:pt x="1185" y="1709"/>
                  </a:lnTo>
                  <a:lnTo>
                    <a:pt x="1177" y="1707"/>
                  </a:lnTo>
                  <a:lnTo>
                    <a:pt x="1169" y="1704"/>
                  </a:lnTo>
                  <a:lnTo>
                    <a:pt x="1160" y="1700"/>
                  </a:lnTo>
                  <a:lnTo>
                    <a:pt x="1152" y="1695"/>
                  </a:lnTo>
                  <a:lnTo>
                    <a:pt x="1143" y="1689"/>
                  </a:lnTo>
                  <a:lnTo>
                    <a:pt x="1052" y="1758"/>
                  </a:lnTo>
                  <a:lnTo>
                    <a:pt x="1075" y="1804"/>
                  </a:lnTo>
                  <a:lnTo>
                    <a:pt x="1280" y="1896"/>
                  </a:lnTo>
                  <a:lnTo>
                    <a:pt x="1280" y="1903"/>
                  </a:lnTo>
                  <a:lnTo>
                    <a:pt x="1280" y="1909"/>
                  </a:lnTo>
                  <a:lnTo>
                    <a:pt x="1280" y="1915"/>
                  </a:lnTo>
                  <a:lnTo>
                    <a:pt x="1279" y="1921"/>
                  </a:lnTo>
                  <a:lnTo>
                    <a:pt x="1279" y="1926"/>
                  </a:lnTo>
                  <a:lnTo>
                    <a:pt x="1278" y="1931"/>
                  </a:lnTo>
                  <a:lnTo>
                    <a:pt x="1277" y="1936"/>
                  </a:lnTo>
                  <a:lnTo>
                    <a:pt x="1276" y="1941"/>
                  </a:lnTo>
                  <a:lnTo>
                    <a:pt x="1275" y="1945"/>
                  </a:lnTo>
                  <a:lnTo>
                    <a:pt x="1274" y="1950"/>
                  </a:lnTo>
                  <a:lnTo>
                    <a:pt x="1272" y="1954"/>
                  </a:lnTo>
                  <a:lnTo>
                    <a:pt x="1271" y="1958"/>
                  </a:lnTo>
                  <a:lnTo>
                    <a:pt x="1269" y="1961"/>
                  </a:lnTo>
                  <a:lnTo>
                    <a:pt x="1267" y="1965"/>
                  </a:lnTo>
                  <a:lnTo>
                    <a:pt x="1265" y="1968"/>
                  </a:lnTo>
                  <a:lnTo>
                    <a:pt x="1263" y="1972"/>
                  </a:lnTo>
                  <a:lnTo>
                    <a:pt x="1261" y="1975"/>
                  </a:lnTo>
                  <a:lnTo>
                    <a:pt x="1259" y="1978"/>
                  </a:lnTo>
                  <a:lnTo>
                    <a:pt x="1256" y="1981"/>
                  </a:lnTo>
                  <a:lnTo>
                    <a:pt x="1254" y="1984"/>
                  </a:lnTo>
                  <a:lnTo>
                    <a:pt x="1251" y="1987"/>
                  </a:lnTo>
                  <a:lnTo>
                    <a:pt x="1248" y="1989"/>
                  </a:lnTo>
                  <a:lnTo>
                    <a:pt x="1245" y="1992"/>
                  </a:lnTo>
                  <a:lnTo>
                    <a:pt x="1242" y="1994"/>
                  </a:lnTo>
                  <a:lnTo>
                    <a:pt x="1235" y="1999"/>
                  </a:lnTo>
                  <a:lnTo>
                    <a:pt x="1228" y="2003"/>
                  </a:lnTo>
                  <a:lnTo>
                    <a:pt x="1220" y="2008"/>
                  </a:lnTo>
                  <a:lnTo>
                    <a:pt x="1212" y="2012"/>
                  </a:lnTo>
                  <a:lnTo>
                    <a:pt x="1189" y="1989"/>
                  </a:lnTo>
                  <a:lnTo>
                    <a:pt x="1189" y="1993"/>
                  </a:lnTo>
                  <a:lnTo>
                    <a:pt x="1189" y="1997"/>
                  </a:lnTo>
                  <a:lnTo>
                    <a:pt x="1188" y="2001"/>
                  </a:lnTo>
                  <a:lnTo>
                    <a:pt x="1188" y="2005"/>
                  </a:lnTo>
                  <a:lnTo>
                    <a:pt x="1187" y="2009"/>
                  </a:lnTo>
                  <a:lnTo>
                    <a:pt x="1187" y="2012"/>
                  </a:lnTo>
                  <a:lnTo>
                    <a:pt x="1186" y="2016"/>
                  </a:lnTo>
                  <a:lnTo>
                    <a:pt x="1185" y="2019"/>
                  </a:lnTo>
                  <a:lnTo>
                    <a:pt x="1184" y="2023"/>
                  </a:lnTo>
                  <a:lnTo>
                    <a:pt x="1183" y="2026"/>
                  </a:lnTo>
                  <a:lnTo>
                    <a:pt x="1182" y="2029"/>
                  </a:lnTo>
                  <a:lnTo>
                    <a:pt x="1180" y="2031"/>
                  </a:lnTo>
                  <a:lnTo>
                    <a:pt x="1179" y="2034"/>
                  </a:lnTo>
                  <a:lnTo>
                    <a:pt x="1178" y="2036"/>
                  </a:lnTo>
                  <a:lnTo>
                    <a:pt x="1176" y="2039"/>
                  </a:lnTo>
                  <a:lnTo>
                    <a:pt x="1175" y="2041"/>
                  </a:lnTo>
                  <a:lnTo>
                    <a:pt x="1173" y="2043"/>
                  </a:lnTo>
                  <a:lnTo>
                    <a:pt x="1171" y="2045"/>
                  </a:lnTo>
                  <a:lnTo>
                    <a:pt x="1169" y="2047"/>
                  </a:lnTo>
                  <a:lnTo>
                    <a:pt x="1168" y="2049"/>
                  </a:lnTo>
                  <a:lnTo>
                    <a:pt x="1166" y="2050"/>
                  </a:lnTo>
                  <a:lnTo>
                    <a:pt x="1164" y="2051"/>
                  </a:lnTo>
                  <a:lnTo>
                    <a:pt x="1162" y="2053"/>
                  </a:lnTo>
                  <a:lnTo>
                    <a:pt x="1160" y="2054"/>
                  </a:lnTo>
                  <a:lnTo>
                    <a:pt x="1158" y="2055"/>
                  </a:lnTo>
                  <a:lnTo>
                    <a:pt x="1156" y="2056"/>
                  </a:lnTo>
                  <a:lnTo>
                    <a:pt x="1154" y="2057"/>
                  </a:lnTo>
                  <a:lnTo>
                    <a:pt x="1152" y="2057"/>
                  </a:lnTo>
                  <a:lnTo>
                    <a:pt x="1150" y="2058"/>
                  </a:lnTo>
                  <a:lnTo>
                    <a:pt x="1148" y="2058"/>
                  </a:lnTo>
                  <a:lnTo>
                    <a:pt x="1145" y="2058"/>
                  </a:lnTo>
                  <a:lnTo>
                    <a:pt x="1143" y="2058"/>
                  </a:lnTo>
                  <a:lnTo>
                    <a:pt x="1120" y="2035"/>
                  </a:lnTo>
                  <a:lnTo>
                    <a:pt x="1098" y="2105"/>
                  </a:lnTo>
                  <a:lnTo>
                    <a:pt x="1029" y="2058"/>
                  </a:lnTo>
                  <a:lnTo>
                    <a:pt x="1029" y="1989"/>
                  </a:lnTo>
                  <a:lnTo>
                    <a:pt x="937" y="1850"/>
                  </a:lnTo>
                  <a:lnTo>
                    <a:pt x="893" y="1853"/>
                  </a:lnTo>
                  <a:lnTo>
                    <a:pt x="869" y="1874"/>
                  </a:lnTo>
                  <a:lnTo>
                    <a:pt x="847" y="1872"/>
                  </a:lnTo>
                  <a:lnTo>
                    <a:pt x="777" y="1874"/>
                  </a:lnTo>
                  <a:lnTo>
                    <a:pt x="754" y="1896"/>
                  </a:lnTo>
                  <a:lnTo>
                    <a:pt x="732" y="1896"/>
                  </a:lnTo>
                  <a:lnTo>
                    <a:pt x="686" y="1989"/>
                  </a:lnTo>
                  <a:lnTo>
                    <a:pt x="682" y="1989"/>
                  </a:lnTo>
                  <a:lnTo>
                    <a:pt x="677" y="1989"/>
                  </a:lnTo>
                  <a:lnTo>
                    <a:pt x="674" y="1988"/>
                  </a:lnTo>
                  <a:lnTo>
                    <a:pt x="670" y="1988"/>
                  </a:lnTo>
                  <a:lnTo>
                    <a:pt x="666" y="1987"/>
                  </a:lnTo>
                  <a:lnTo>
                    <a:pt x="663" y="1987"/>
                  </a:lnTo>
                  <a:lnTo>
                    <a:pt x="659" y="1986"/>
                  </a:lnTo>
                  <a:lnTo>
                    <a:pt x="656" y="1985"/>
                  </a:lnTo>
                  <a:lnTo>
                    <a:pt x="653" y="1984"/>
                  </a:lnTo>
                  <a:lnTo>
                    <a:pt x="650" y="1983"/>
                  </a:lnTo>
                  <a:lnTo>
                    <a:pt x="647" y="1982"/>
                  </a:lnTo>
                  <a:lnTo>
                    <a:pt x="644" y="1981"/>
                  </a:lnTo>
                  <a:lnTo>
                    <a:pt x="641" y="1979"/>
                  </a:lnTo>
                  <a:lnTo>
                    <a:pt x="639" y="1978"/>
                  </a:lnTo>
                  <a:lnTo>
                    <a:pt x="637" y="1976"/>
                  </a:lnTo>
                  <a:lnTo>
                    <a:pt x="634" y="1974"/>
                  </a:lnTo>
                  <a:lnTo>
                    <a:pt x="632" y="1973"/>
                  </a:lnTo>
                  <a:lnTo>
                    <a:pt x="630" y="1971"/>
                  </a:lnTo>
                  <a:lnTo>
                    <a:pt x="629" y="1969"/>
                  </a:lnTo>
                  <a:lnTo>
                    <a:pt x="627" y="1968"/>
                  </a:lnTo>
                  <a:lnTo>
                    <a:pt x="625" y="1966"/>
                  </a:lnTo>
                  <a:lnTo>
                    <a:pt x="624" y="1964"/>
                  </a:lnTo>
                  <a:lnTo>
                    <a:pt x="623" y="1962"/>
                  </a:lnTo>
                  <a:lnTo>
                    <a:pt x="622" y="1960"/>
                  </a:lnTo>
                  <a:lnTo>
                    <a:pt x="621" y="1958"/>
                  </a:lnTo>
                  <a:lnTo>
                    <a:pt x="620" y="1956"/>
                  </a:lnTo>
                  <a:lnTo>
                    <a:pt x="619" y="1954"/>
                  </a:lnTo>
                  <a:lnTo>
                    <a:pt x="618" y="1951"/>
                  </a:lnTo>
                  <a:lnTo>
                    <a:pt x="618" y="1949"/>
                  </a:lnTo>
                  <a:lnTo>
                    <a:pt x="617" y="1947"/>
                  </a:lnTo>
                  <a:lnTo>
                    <a:pt x="617" y="1945"/>
                  </a:lnTo>
                  <a:lnTo>
                    <a:pt x="617" y="1943"/>
                  </a:lnTo>
                  <a:lnTo>
                    <a:pt x="686" y="1874"/>
                  </a:lnTo>
                  <a:lnTo>
                    <a:pt x="640" y="1827"/>
                  </a:lnTo>
                  <a:lnTo>
                    <a:pt x="572" y="1920"/>
                  </a:lnTo>
                  <a:lnTo>
                    <a:pt x="569" y="1920"/>
                  </a:lnTo>
                  <a:lnTo>
                    <a:pt x="567" y="1919"/>
                  </a:lnTo>
                  <a:lnTo>
                    <a:pt x="565" y="1919"/>
                  </a:lnTo>
                  <a:lnTo>
                    <a:pt x="563" y="1919"/>
                  </a:lnTo>
                  <a:lnTo>
                    <a:pt x="561" y="1918"/>
                  </a:lnTo>
                  <a:lnTo>
                    <a:pt x="559" y="1917"/>
                  </a:lnTo>
                  <a:lnTo>
                    <a:pt x="557" y="1916"/>
                  </a:lnTo>
                  <a:lnTo>
                    <a:pt x="555" y="1915"/>
                  </a:lnTo>
                  <a:lnTo>
                    <a:pt x="553" y="1914"/>
                  </a:lnTo>
                  <a:lnTo>
                    <a:pt x="551" y="1913"/>
                  </a:lnTo>
                  <a:lnTo>
                    <a:pt x="549" y="1912"/>
                  </a:lnTo>
                  <a:lnTo>
                    <a:pt x="547" y="1910"/>
                  </a:lnTo>
                  <a:lnTo>
                    <a:pt x="545" y="1908"/>
                  </a:lnTo>
                  <a:lnTo>
                    <a:pt x="544" y="1907"/>
                  </a:lnTo>
                  <a:lnTo>
                    <a:pt x="542" y="1905"/>
                  </a:lnTo>
                  <a:lnTo>
                    <a:pt x="540" y="1902"/>
                  </a:lnTo>
                  <a:lnTo>
                    <a:pt x="539" y="1900"/>
                  </a:lnTo>
                  <a:lnTo>
                    <a:pt x="537" y="1898"/>
                  </a:lnTo>
                  <a:lnTo>
                    <a:pt x="536" y="1895"/>
                  </a:lnTo>
                  <a:lnTo>
                    <a:pt x="534" y="1893"/>
                  </a:lnTo>
                  <a:lnTo>
                    <a:pt x="533" y="1890"/>
                  </a:lnTo>
                  <a:lnTo>
                    <a:pt x="532" y="1887"/>
                  </a:lnTo>
                  <a:lnTo>
                    <a:pt x="531" y="1884"/>
                  </a:lnTo>
                  <a:lnTo>
                    <a:pt x="530" y="1881"/>
                  </a:lnTo>
                  <a:lnTo>
                    <a:pt x="529" y="1877"/>
                  </a:lnTo>
                  <a:lnTo>
                    <a:pt x="528" y="1874"/>
                  </a:lnTo>
                  <a:lnTo>
                    <a:pt x="527" y="1870"/>
                  </a:lnTo>
                  <a:lnTo>
                    <a:pt x="527" y="1867"/>
                  </a:lnTo>
                  <a:lnTo>
                    <a:pt x="526" y="1863"/>
                  </a:lnTo>
                  <a:lnTo>
                    <a:pt x="526" y="1859"/>
                  </a:lnTo>
                  <a:lnTo>
                    <a:pt x="526" y="1855"/>
                  </a:lnTo>
                  <a:lnTo>
                    <a:pt x="526" y="1850"/>
                  </a:lnTo>
                  <a:lnTo>
                    <a:pt x="617" y="1781"/>
                  </a:lnTo>
                  <a:lnTo>
                    <a:pt x="595" y="1712"/>
                  </a:lnTo>
                  <a:lnTo>
                    <a:pt x="480" y="1689"/>
                  </a:lnTo>
                  <a:lnTo>
                    <a:pt x="434" y="1666"/>
                  </a:lnTo>
                  <a:lnTo>
                    <a:pt x="434" y="1596"/>
                  </a:lnTo>
                  <a:lnTo>
                    <a:pt x="480" y="1550"/>
                  </a:lnTo>
                  <a:lnTo>
                    <a:pt x="412" y="1504"/>
                  </a:lnTo>
                  <a:lnTo>
                    <a:pt x="366" y="1550"/>
                  </a:lnTo>
                  <a:lnTo>
                    <a:pt x="320" y="1527"/>
                  </a:lnTo>
                  <a:lnTo>
                    <a:pt x="320" y="1458"/>
                  </a:lnTo>
                  <a:lnTo>
                    <a:pt x="366" y="1458"/>
                  </a:lnTo>
                  <a:lnTo>
                    <a:pt x="320" y="1411"/>
                  </a:lnTo>
                  <a:lnTo>
                    <a:pt x="320" y="1407"/>
                  </a:lnTo>
                  <a:lnTo>
                    <a:pt x="320" y="1403"/>
                  </a:lnTo>
                  <a:lnTo>
                    <a:pt x="321" y="1399"/>
                  </a:lnTo>
                  <a:lnTo>
                    <a:pt x="321" y="1395"/>
                  </a:lnTo>
                  <a:lnTo>
                    <a:pt x="322" y="1392"/>
                  </a:lnTo>
                  <a:lnTo>
                    <a:pt x="322" y="1388"/>
                  </a:lnTo>
                  <a:lnTo>
                    <a:pt x="323" y="1385"/>
                  </a:lnTo>
                  <a:lnTo>
                    <a:pt x="324" y="1381"/>
                  </a:lnTo>
                  <a:lnTo>
                    <a:pt x="325" y="1378"/>
                  </a:lnTo>
                  <a:lnTo>
                    <a:pt x="327" y="1375"/>
                  </a:lnTo>
                  <a:lnTo>
                    <a:pt x="328" y="1372"/>
                  </a:lnTo>
                  <a:lnTo>
                    <a:pt x="330" y="1369"/>
                  </a:lnTo>
                  <a:lnTo>
                    <a:pt x="331" y="1367"/>
                  </a:lnTo>
                  <a:lnTo>
                    <a:pt x="333" y="1364"/>
                  </a:lnTo>
                  <a:lnTo>
                    <a:pt x="335" y="1362"/>
                  </a:lnTo>
                  <a:lnTo>
                    <a:pt x="337" y="1359"/>
                  </a:lnTo>
                  <a:lnTo>
                    <a:pt x="339" y="1357"/>
                  </a:lnTo>
                  <a:lnTo>
                    <a:pt x="342" y="1355"/>
                  </a:lnTo>
                  <a:lnTo>
                    <a:pt x="344" y="1354"/>
                  </a:lnTo>
                  <a:lnTo>
                    <a:pt x="347" y="1352"/>
                  </a:lnTo>
                  <a:lnTo>
                    <a:pt x="350" y="1350"/>
                  </a:lnTo>
                  <a:lnTo>
                    <a:pt x="353" y="1349"/>
                  </a:lnTo>
                  <a:lnTo>
                    <a:pt x="356" y="1348"/>
                  </a:lnTo>
                  <a:lnTo>
                    <a:pt x="359" y="1347"/>
                  </a:lnTo>
                  <a:lnTo>
                    <a:pt x="362" y="1346"/>
                  </a:lnTo>
                  <a:lnTo>
                    <a:pt x="365" y="1345"/>
                  </a:lnTo>
                  <a:lnTo>
                    <a:pt x="369" y="1344"/>
                  </a:lnTo>
                  <a:lnTo>
                    <a:pt x="372" y="1343"/>
                  </a:lnTo>
                  <a:lnTo>
                    <a:pt x="376" y="1343"/>
                  </a:lnTo>
                  <a:lnTo>
                    <a:pt x="380" y="1343"/>
                  </a:lnTo>
                  <a:lnTo>
                    <a:pt x="384" y="1342"/>
                  </a:lnTo>
                  <a:lnTo>
                    <a:pt x="389" y="1342"/>
                  </a:lnTo>
                  <a:lnTo>
                    <a:pt x="366" y="1319"/>
                  </a:lnTo>
                  <a:lnTo>
                    <a:pt x="368" y="1315"/>
                  </a:lnTo>
                  <a:lnTo>
                    <a:pt x="370" y="1311"/>
                  </a:lnTo>
                  <a:lnTo>
                    <a:pt x="372" y="1307"/>
                  </a:lnTo>
                  <a:lnTo>
                    <a:pt x="374" y="1304"/>
                  </a:lnTo>
                  <a:lnTo>
                    <a:pt x="377" y="1301"/>
                  </a:lnTo>
                  <a:lnTo>
                    <a:pt x="379" y="1298"/>
                  </a:lnTo>
                  <a:lnTo>
                    <a:pt x="381" y="1295"/>
                  </a:lnTo>
                  <a:lnTo>
                    <a:pt x="383" y="1293"/>
                  </a:lnTo>
                  <a:lnTo>
                    <a:pt x="386" y="1290"/>
                  </a:lnTo>
                  <a:lnTo>
                    <a:pt x="388" y="1288"/>
                  </a:lnTo>
                  <a:lnTo>
                    <a:pt x="390" y="1286"/>
                  </a:lnTo>
                  <a:lnTo>
                    <a:pt x="393" y="1284"/>
                  </a:lnTo>
                  <a:lnTo>
                    <a:pt x="395" y="1283"/>
                  </a:lnTo>
                  <a:lnTo>
                    <a:pt x="398" y="1281"/>
                  </a:lnTo>
                  <a:lnTo>
                    <a:pt x="400" y="1280"/>
                  </a:lnTo>
                  <a:lnTo>
                    <a:pt x="403" y="1279"/>
                  </a:lnTo>
                  <a:lnTo>
                    <a:pt x="406" y="1278"/>
                  </a:lnTo>
                  <a:lnTo>
                    <a:pt x="409" y="1277"/>
                  </a:lnTo>
                  <a:lnTo>
                    <a:pt x="411" y="1276"/>
                  </a:lnTo>
                  <a:lnTo>
                    <a:pt x="414" y="1275"/>
                  </a:lnTo>
                  <a:lnTo>
                    <a:pt x="420" y="1274"/>
                  </a:lnTo>
                  <a:lnTo>
                    <a:pt x="427" y="1274"/>
                  </a:lnTo>
                  <a:lnTo>
                    <a:pt x="434" y="1273"/>
                  </a:lnTo>
                  <a:lnTo>
                    <a:pt x="441" y="1273"/>
                  </a:lnTo>
                  <a:lnTo>
                    <a:pt x="449" y="1273"/>
                  </a:lnTo>
                  <a:lnTo>
                    <a:pt x="457" y="1273"/>
                  </a:lnTo>
                  <a:lnTo>
                    <a:pt x="595" y="1435"/>
                  </a:lnTo>
                  <a:lnTo>
                    <a:pt x="640" y="1388"/>
                  </a:lnTo>
                  <a:lnTo>
                    <a:pt x="640" y="1319"/>
                  </a:lnTo>
                  <a:lnTo>
                    <a:pt x="800" y="1111"/>
                  </a:lnTo>
                  <a:lnTo>
                    <a:pt x="846" y="1111"/>
                  </a:lnTo>
                  <a:lnTo>
                    <a:pt x="823" y="1065"/>
                  </a:lnTo>
                  <a:lnTo>
                    <a:pt x="183" y="1250"/>
                  </a:lnTo>
                  <a:lnTo>
                    <a:pt x="183" y="1227"/>
                  </a:lnTo>
                  <a:lnTo>
                    <a:pt x="823" y="1042"/>
                  </a:lnTo>
                  <a:lnTo>
                    <a:pt x="846" y="973"/>
                  </a:lnTo>
                  <a:lnTo>
                    <a:pt x="480" y="118"/>
                  </a:lnTo>
                  <a:lnTo>
                    <a:pt x="503" y="118"/>
                  </a:lnTo>
                  <a:lnTo>
                    <a:pt x="869" y="973"/>
                  </a:lnTo>
                  <a:lnTo>
                    <a:pt x="800" y="279"/>
                  </a:lnTo>
                  <a:lnTo>
                    <a:pt x="823" y="279"/>
                  </a:lnTo>
                  <a:lnTo>
                    <a:pt x="892" y="950"/>
                  </a:lnTo>
                  <a:lnTo>
                    <a:pt x="960" y="973"/>
                  </a:lnTo>
                  <a:lnTo>
                    <a:pt x="1029" y="880"/>
                  </a:lnTo>
                  <a:lnTo>
                    <a:pt x="0" y="49"/>
                  </a:lnTo>
                  <a:lnTo>
                    <a:pt x="0" y="3"/>
                  </a:lnTo>
                  <a:lnTo>
                    <a:pt x="2" y="2"/>
                  </a:lnTo>
                  <a:lnTo>
                    <a:pt x="4" y="2"/>
                  </a:lnTo>
                  <a:lnTo>
                    <a:pt x="6" y="1"/>
                  </a:lnTo>
                  <a:lnTo>
                    <a:pt x="9" y="1"/>
                  </a:lnTo>
                  <a:lnTo>
                    <a:pt x="12" y="1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9" y="0"/>
                  </a:lnTo>
                  <a:lnTo>
                    <a:pt x="960" y="695"/>
                  </a:lnTo>
                  <a:close/>
                </a:path>
              </a:pathLst>
            </a:custGeom>
            <a:solidFill>
              <a:srgbClr val="C2C2C1"/>
            </a:solidFill>
            <a:ln w="9525">
              <a:noFill/>
              <a:round/>
              <a:headEnd/>
              <a:tailEnd/>
            </a:ln>
          </p:spPr>
          <p:txBody>
            <a:bodyPr wrap="none" lIns="104157" tIns="52081" rIns="104157" bIns="52081">
              <a:spAutoFit/>
            </a:bodyPr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806" y="2083"/>
              <a:ext cx="210" cy="216"/>
            </a:xfrm>
            <a:custGeom>
              <a:avLst/>
              <a:gdLst>
                <a:gd name="T0" fmla="*/ 199 w 206"/>
                <a:gd name="T1" fmla="*/ 0 h 208"/>
                <a:gd name="T2" fmla="*/ 0 w 206"/>
                <a:gd name="T3" fmla="*/ 548 h 208"/>
                <a:gd name="T4" fmla="*/ 96 w 206"/>
                <a:gd name="T5" fmla="*/ 979 h 208"/>
                <a:gd name="T6" fmla="*/ 248 w 206"/>
                <a:gd name="T7" fmla="*/ 979 h 208"/>
                <a:gd name="T8" fmla="*/ 452 w 206"/>
                <a:gd name="T9" fmla="*/ 442 h 208"/>
                <a:gd name="T10" fmla="*/ 404 w 206"/>
                <a:gd name="T11" fmla="*/ 104 h 208"/>
                <a:gd name="T12" fmla="*/ 199 w 206"/>
                <a:gd name="T13" fmla="*/ 0 h 2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6"/>
                <a:gd name="T22" fmla="*/ 0 h 208"/>
                <a:gd name="T23" fmla="*/ 206 w 206"/>
                <a:gd name="T24" fmla="*/ 208 h 2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6" h="208">
                  <a:moveTo>
                    <a:pt x="91" y="0"/>
                  </a:moveTo>
                  <a:lnTo>
                    <a:pt x="0" y="116"/>
                  </a:lnTo>
                  <a:lnTo>
                    <a:pt x="46" y="208"/>
                  </a:lnTo>
                  <a:lnTo>
                    <a:pt x="114" y="208"/>
                  </a:lnTo>
                  <a:lnTo>
                    <a:pt x="206" y="93"/>
                  </a:lnTo>
                  <a:lnTo>
                    <a:pt x="183" y="2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A9A9A8"/>
            </a:solidFill>
            <a:ln w="9525">
              <a:noFill/>
              <a:round/>
              <a:headEnd/>
              <a:tailEnd/>
            </a:ln>
          </p:spPr>
          <p:txBody>
            <a:bodyPr wrap="none" lIns="104157" tIns="52081" rIns="104157" bIns="52081">
              <a:spAutoFit/>
            </a:bodyPr>
            <a:lstStyle/>
            <a:p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855" y="2146"/>
              <a:ext cx="257" cy="240"/>
            </a:xfrm>
            <a:custGeom>
              <a:avLst/>
              <a:gdLst>
                <a:gd name="T0" fmla="*/ 98 w 252"/>
                <a:gd name="T1" fmla="*/ 0 h 231"/>
                <a:gd name="T2" fmla="*/ 254 w 252"/>
                <a:gd name="T3" fmla="*/ 336 h 231"/>
                <a:gd name="T4" fmla="*/ 563 w 252"/>
                <a:gd name="T5" fmla="*/ 778 h 231"/>
                <a:gd name="T6" fmla="*/ 459 w 252"/>
                <a:gd name="T7" fmla="*/ 1105 h 231"/>
                <a:gd name="T8" fmla="*/ 205 w 252"/>
                <a:gd name="T9" fmla="*/ 556 h 231"/>
                <a:gd name="T10" fmla="*/ 23 w 252"/>
                <a:gd name="T11" fmla="*/ 556 h 231"/>
                <a:gd name="T12" fmla="*/ 0 w 252"/>
                <a:gd name="T13" fmla="*/ 219 h 231"/>
                <a:gd name="T14" fmla="*/ 98 w 252"/>
                <a:gd name="T15" fmla="*/ 0 h 2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2"/>
                <a:gd name="T25" fmla="*/ 0 h 231"/>
                <a:gd name="T26" fmla="*/ 252 w 252"/>
                <a:gd name="T27" fmla="*/ 231 h 23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2" h="231">
                  <a:moveTo>
                    <a:pt x="46" y="0"/>
                  </a:moveTo>
                  <a:lnTo>
                    <a:pt x="114" y="70"/>
                  </a:lnTo>
                  <a:lnTo>
                    <a:pt x="252" y="162"/>
                  </a:lnTo>
                  <a:lnTo>
                    <a:pt x="206" y="231"/>
                  </a:lnTo>
                  <a:lnTo>
                    <a:pt x="92" y="116"/>
                  </a:lnTo>
                  <a:lnTo>
                    <a:pt x="23" y="116"/>
                  </a:lnTo>
                  <a:lnTo>
                    <a:pt x="0" y="46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838281"/>
            </a:solidFill>
            <a:ln w="9525">
              <a:noFill/>
              <a:round/>
              <a:headEnd/>
              <a:tailEnd/>
            </a:ln>
          </p:spPr>
          <p:txBody>
            <a:bodyPr wrap="none" lIns="104157" tIns="52081" rIns="104157" bIns="52081">
              <a:spAutoFit/>
            </a:bodyPr>
            <a:lstStyle/>
            <a:p>
              <a:endParaRPr lang="ru-RU"/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1565" y="1294"/>
              <a:ext cx="870" cy="33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104157" tIns="52081" rIns="104157" bIns="52081">
              <a:spAutoFit/>
            </a:bodyPr>
            <a:lstStyle/>
            <a:p>
              <a:pPr defTabSz="938213"/>
              <a:r>
                <a:rPr lang="ru-RU" sz="1400" b="1" dirty="0" smtClean="0">
                  <a:latin typeface="Arial" pitchFamily="34" charset="0"/>
                  <a:cs typeface="Arial" pitchFamily="34" charset="0"/>
                </a:rPr>
                <a:t>Космический</a:t>
              </a:r>
            </a:p>
            <a:p>
              <a:pPr defTabSz="938213"/>
              <a:r>
                <a:rPr lang="ru-RU" sz="1400" b="1" dirty="0" smtClean="0">
                  <a:latin typeface="Arial" pitchFamily="34" charset="0"/>
                  <a:cs typeface="Arial" pitchFamily="34" charset="0"/>
                </a:rPr>
                <a:t>аппарат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4558" y="3591"/>
              <a:ext cx="597" cy="20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104157" tIns="52081" rIns="104157" bIns="52081">
              <a:spAutoFit/>
            </a:bodyPr>
            <a:lstStyle/>
            <a:p>
              <a:pPr defTabSz="938213"/>
              <a:r>
                <a:rPr lang="ru-RU" sz="1400" b="1" dirty="0" smtClean="0">
                  <a:latin typeface="Arial" pitchFamily="34" charset="0"/>
                  <a:cs typeface="Arial" pitchFamily="34" charset="0"/>
                </a:rPr>
                <a:t>Планета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3152" y="1504"/>
              <a:ext cx="485" cy="20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104157" tIns="52081" rIns="104157" bIns="52081">
              <a:spAutoFit/>
            </a:bodyPr>
            <a:lstStyle/>
            <a:p>
              <a:pPr defTabSz="938213"/>
              <a:r>
                <a:rPr lang="ru-RU" sz="1400" b="1" dirty="0" smtClean="0">
                  <a:latin typeface="Arial" pitchFamily="34" charset="0"/>
                  <a:cs typeface="Arial" pitchFamily="34" charset="0"/>
                </a:rPr>
                <a:t>Земля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4506" y="1173"/>
              <a:ext cx="553" cy="20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104157" tIns="52081" rIns="104157" bIns="52081">
              <a:spAutoFit/>
            </a:bodyPr>
            <a:lstStyle/>
            <a:p>
              <a:pPr defTabSz="938213"/>
              <a:r>
                <a:rPr lang="ru-RU" sz="1400" b="1" dirty="0" smtClean="0">
                  <a:latin typeface="Arial" pitchFamily="34" charset="0"/>
                  <a:cs typeface="Arial" pitchFamily="34" charset="0"/>
                </a:rPr>
                <a:t>Солнце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906" y="2681"/>
              <a:ext cx="977" cy="994"/>
            </a:xfrm>
            <a:custGeom>
              <a:avLst/>
              <a:gdLst>
                <a:gd name="T0" fmla="*/ 1396 w 954"/>
                <a:gd name="T1" fmla="*/ 3518 h 963"/>
                <a:gd name="T2" fmla="*/ 1584 w 954"/>
                <a:gd name="T3" fmla="*/ 3482 h 963"/>
                <a:gd name="T4" fmla="*/ 1757 w 954"/>
                <a:gd name="T5" fmla="*/ 3394 h 963"/>
                <a:gd name="T6" fmla="*/ 1921 w 954"/>
                <a:gd name="T7" fmla="*/ 3281 h 963"/>
                <a:gd name="T8" fmla="*/ 2071 w 954"/>
                <a:gd name="T9" fmla="*/ 3116 h 963"/>
                <a:gd name="T10" fmla="*/ 2201 w 954"/>
                <a:gd name="T11" fmla="*/ 2948 h 963"/>
                <a:gd name="T12" fmla="*/ 2317 w 954"/>
                <a:gd name="T13" fmla="*/ 2745 h 963"/>
                <a:gd name="T14" fmla="*/ 2409 w 954"/>
                <a:gd name="T15" fmla="*/ 2535 h 963"/>
                <a:gd name="T16" fmla="*/ 2478 w 954"/>
                <a:gd name="T17" fmla="*/ 2285 h 963"/>
                <a:gd name="T18" fmla="*/ 2519 w 954"/>
                <a:gd name="T19" fmla="*/ 2034 h 963"/>
                <a:gd name="T20" fmla="*/ 2538 w 954"/>
                <a:gd name="T21" fmla="*/ 1761 h 963"/>
                <a:gd name="T22" fmla="*/ 2519 w 954"/>
                <a:gd name="T23" fmla="*/ 1492 h 963"/>
                <a:gd name="T24" fmla="*/ 2478 w 954"/>
                <a:gd name="T25" fmla="*/ 1237 h 963"/>
                <a:gd name="T26" fmla="*/ 2409 w 954"/>
                <a:gd name="T27" fmla="*/ 1001 h 963"/>
                <a:gd name="T28" fmla="*/ 2317 w 954"/>
                <a:gd name="T29" fmla="*/ 779 h 963"/>
                <a:gd name="T30" fmla="*/ 2201 w 954"/>
                <a:gd name="T31" fmla="*/ 578 h 963"/>
                <a:gd name="T32" fmla="*/ 2071 w 954"/>
                <a:gd name="T33" fmla="*/ 407 h 963"/>
                <a:gd name="T34" fmla="*/ 1921 w 954"/>
                <a:gd name="T35" fmla="*/ 251 h 963"/>
                <a:gd name="T36" fmla="*/ 1757 w 954"/>
                <a:gd name="T37" fmla="*/ 133 h 963"/>
                <a:gd name="T38" fmla="*/ 1584 w 954"/>
                <a:gd name="T39" fmla="*/ 15 h 963"/>
                <a:gd name="T40" fmla="*/ 1396 w 954"/>
                <a:gd name="T41" fmla="*/ 2 h 963"/>
                <a:gd name="T42" fmla="*/ 1202 w 954"/>
                <a:gd name="T43" fmla="*/ 0 h 963"/>
                <a:gd name="T44" fmla="*/ 1012 w 954"/>
                <a:gd name="T45" fmla="*/ 9 h 963"/>
                <a:gd name="T46" fmla="*/ 833 w 954"/>
                <a:gd name="T47" fmla="*/ 100 h 963"/>
                <a:gd name="T48" fmla="*/ 663 w 954"/>
                <a:gd name="T49" fmla="*/ 210 h 963"/>
                <a:gd name="T50" fmla="*/ 509 w 954"/>
                <a:gd name="T51" fmla="*/ 347 h 963"/>
                <a:gd name="T52" fmla="*/ 372 w 954"/>
                <a:gd name="T53" fmla="*/ 519 h 963"/>
                <a:gd name="T54" fmla="*/ 250 w 954"/>
                <a:gd name="T55" fmla="*/ 708 h 963"/>
                <a:gd name="T56" fmla="*/ 151 w 954"/>
                <a:gd name="T57" fmla="*/ 920 h 963"/>
                <a:gd name="T58" fmla="*/ 77 w 954"/>
                <a:gd name="T59" fmla="*/ 1157 h 963"/>
                <a:gd name="T60" fmla="*/ 10 w 954"/>
                <a:gd name="T61" fmla="*/ 1404 h 963"/>
                <a:gd name="T62" fmla="*/ 1 w 954"/>
                <a:gd name="T63" fmla="*/ 1680 h 963"/>
                <a:gd name="T64" fmla="*/ 3 w 954"/>
                <a:gd name="T65" fmla="*/ 1939 h 963"/>
                <a:gd name="T66" fmla="*/ 15 w 954"/>
                <a:gd name="T67" fmla="*/ 2199 h 963"/>
                <a:gd name="T68" fmla="*/ 95 w 954"/>
                <a:gd name="T69" fmla="*/ 2456 h 963"/>
                <a:gd name="T70" fmla="*/ 183 w 954"/>
                <a:gd name="T71" fmla="*/ 2678 h 963"/>
                <a:gd name="T72" fmla="*/ 289 w 954"/>
                <a:gd name="T73" fmla="*/ 2891 h 963"/>
                <a:gd name="T74" fmla="*/ 418 w 954"/>
                <a:gd name="T75" fmla="*/ 3077 h 963"/>
                <a:gd name="T76" fmla="*/ 559 w 954"/>
                <a:gd name="T77" fmla="*/ 3216 h 963"/>
                <a:gd name="T78" fmla="*/ 722 w 954"/>
                <a:gd name="T79" fmla="*/ 3346 h 963"/>
                <a:gd name="T80" fmla="*/ 888 w 954"/>
                <a:gd name="T81" fmla="*/ 3449 h 963"/>
                <a:gd name="T82" fmla="*/ 1073 w 954"/>
                <a:gd name="T83" fmla="*/ 3512 h 963"/>
                <a:gd name="T84" fmla="*/ 1267 w 954"/>
                <a:gd name="T85" fmla="*/ 3527 h 96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954"/>
                <a:gd name="T130" fmla="*/ 0 h 963"/>
                <a:gd name="T131" fmla="*/ 954 w 954"/>
                <a:gd name="T132" fmla="*/ 963 h 96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954" h="963">
                  <a:moveTo>
                    <a:pt x="477" y="963"/>
                  </a:moveTo>
                  <a:lnTo>
                    <a:pt x="501" y="962"/>
                  </a:lnTo>
                  <a:lnTo>
                    <a:pt x="526" y="960"/>
                  </a:lnTo>
                  <a:lnTo>
                    <a:pt x="549" y="957"/>
                  </a:lnTo>
                  <a:lnTo>
                    <a:pt x="573" y="953"/>
                  </a:lnTo>
                  <a:lnTo>
                    <a:pt x="596" y="948"/>
                  </a:lnTo>
                  <a:lnTo>
                    <a:pt x="618" y="941"/>
                  </a:lnTo>
                  <a:lnTo>
                    <a:pt x="640" y="934"/>
                  </a:lnTo>
                  <a:lnTo>
                    <a:pt x="662" y="925"/>
                  </a:lnTo>
                  <a:lnTo>
                    <a:pt x="683" y="915"/>
                  </a:lnTo>
                  <a:lnTo>
                    <a:pt x="704" y="904"/>
                  </a:lnTo>
                  <a:lnTo>
                    <a:pt x="724" y="893"/>
                  </a:lnTo>
                  <a:lnTo>
                    <a:pt x="743" y="880"/>
                  </a:lnTo>
                  <a:lnTo>
                    <a:pt x="762" y="867"/>
                  </a:lnTo>
                  <a:lnTo>
                    <a:pt x="780" y="853"/>
                  </a:lnTo>
                  <a:lnTo>
                    <a:pt x="797" y="837"/>
                  </a:lnTo>
                  <a:lnTo>
                    <a:pt x="814" y="821"/>
                  </a:lnTo>
                  <a:lnTo>
                    <a:pt x="829" y="805"/>
                  </a:lnTo>
                  <a:lnTo>
                    <a:pt x="844" y="787"/>
                  </a:lnTo>
                  <a:lnTo>
                    <a:pt x="858" y="769"/>
                  </a:lnTo>
                  <a:lnTo>
                    <a:pt x="872" y="750"/>
                  </a:lnTo>
                  <a:lnTo>
                    <a:pt x="884" y="731"/>
                  </a:lnTo>
                  <a:lnTo>
                    <a:pt x="896" y="710"/>
                  </a:lnTo>
                  <a:lnTo>
                    <a:pt x="906" y="690"/>
                  </a:lnTo>
                  <a:lnTo>
                    <a:pt x="916" y="668"/>
                  </a:lnTo>
                  <a:lnTo>
                    <a:pt x="924" y="647"/>
                  </a:lnTo>
                  <a:lnTo>
                    <a:pt x="932" y="624"/>
                  </a:lnTo>
                  <a:lnTo>
                    <a:pt x="938" y="601"/>
                  </a:lnTo>
                  <a:lnTo>
                    <a:pt x="944" y="578"/>
                  </a:lnTo>
                  <a:lnTo>
                    <a:pt x="948" y="554"/>
                  </a:lnTo>
                  <a:lnTo>
                    <a:pt x="951" y="530"/>
                  </a:lnTo>
                  <a:lnTo>
                    <a:pt x="953" y="506"/>
                  </a:lnTo>
                  <a:lnTo>
                    <a:pt x="954" y="481"/>
                  </a:lnTo>
                  <a:lnTo>
                    <a:pt x="953" y="456"/>
                  </a:lnTo>
                  <a:lnTo>
                    <a:pt x="951" y="432"/>
                  </a:lnTo>
                  <a:lnTo>
                    <a:pt x="948" y="408"/>
                  </a:lnTo>
                  <a:lnTo>
                    <a:pt x="944" y="384"/>
                  </a:lnTo>
                  <a:lnTo>
                    <a:pt x="938" y="361"/>
                  </a:lnTo>
                  <a:lnTo>
                    <a:pt x="932" y="338"/>
                  </a:lnTo>
                  <a:lnTo>
                    <a:pt x="924" y="316"/>
                  </a:lnTo>
                  <a:lnTo>
                    <a:pt x="916" y="294"/>
                  </a:lnTo>
                  <a:lnTo>
                    <a:pt x="906" y="273"/>
                  </a:lnTo>
                  <a:lnTo>
                    <a:pt x="896" y="252"/>
                  </a:lnTo>
                  <a:lnTo>
                    <a:pt x="884" y="232"/>
                  </a:lnTo>
                  <a:lnTo>
                    <a:pt x="872" y="212"/>
                  </a:lnTo>
                  <a:lnTo>
                    <a:pt x="858" y="193"/>
                  </a:lnTo>
                  <a:lnTo>
                    <a:pt x="844" y="175"/>
                  </a:lnTo>
                  <a:lnTo>
                    <a:pt x="829" y="158"/>
                  </a:lnTo>
                  <a:lnTo>
                    <a:pt x="814" y="141"/>
                  </a:lnTo>
                  <a:lnTo>
                    <a:pt x="797" y="125"/>
                  </a:lnTo>
                  <a:lnTo>
                    <a:pt x="780" y="110"/>
                  </a:lnTo>
                  <a:lnTo>
                    <a:pt x="762" y="95"/>
                  </a:lnTo>
                  <a:lnTo>
                    <a:pt x="743" y="82"/>
                  </a:lnTo>
                  <a:lnTo>
                    <a:pt x="724" y="69"/>
                  </a:lnTo>
                  <a:lnTo>
                    <a:pt x="704" y="58"/>
                  </a:lnTo>
                  <a:lnTo>
                    <a:pt x="683" y="47"/>
                  </a:lnTo>
                  <a:lnTo>
                    <a:pt x="662" y="38"/>
                  </a:lnTo>
                  <a:lnTo>
                    <a:pt x="640" y="29"/>
                  </a:lnTo>
                  <a:lnTo>
                    <a:pt x="618" y="21"/>
                  </a:lnTo>
                  <a:lnTo>
                    <a:pt x="596" y="15"/>
                  </a:lnTo>
                  <a:lnTo>
                    <a:pt x="573" y="9"/>
                  </a:lnTo>
                  <a:lnTo>
                    <a:pt x="549" y="5"/>
                  </a:lnTo>
                  <a:lnTo>
                    <a:pt x="526" y="2"/>
                  </a:lnTo>
                  <a:lnTo>
                    <a:pt x="501" y="0"/>
                  </a:lnTo>
                  <a:lnTo>
                    <a:pt x="477" y="0"/>
                  </a:lnTo>
                  <a:lnTo>
                    <a:pt x="452" y="0"/>
                  </a:lnTo>
                  <a:lnTo>
                    <a:pt x="428" y="2"/>
                  </a:lnTo>
                  <a:lnTo>
                    <a:pt x="404" y="5"/>
                  </a:lnTo>
                  <a:lnTo>
                    <a:pt x="381" y="9"/>
                  </a:lnTo>
                  <a:lnTo>
                    <a:pt x="358" y="15"/>
                  </a:lnTo>
                  <a:lnTo>
                    <a:pt x="335" y="21"/>
                  </a:lnTo>
                  <a:lnTo>
                    <a:pt x="313" y="29"/>
                  </a:lnTo>
                  <a:lnTo>
                    <a:pt x="291" y="38"/>
                  </a:lnTo>
                  <a:lnTo>
                    <a:pt x="271" y="47"/>
                  </a:lnTo>
                  <a:lnTo>
                    <a:pt x="250" y="58"/>
                  </a:lnTo>
                  <a:lnTo>
                    <a:pt x="230" y="69"/>
                  </a:lnTo>
                  <a:lnTo>
                    <a:pt x="211" y="82"/>
                  </a:lnTo>
                  <a:lnTo>
                    <a:pt x="192" y="95"/>
                  </a:lnTo>
                  <a:lnTo>
                    <a:pt x="174" y="110"/>
                  </a:lnTo>
                  <a:lnTo>
                    <a:pt x="157" y="125"/>
                  </a:lnTo>
                  <a:lnTo>
                    <a:pt x="140" y="141"/>
                  </a:lnTo>
                  <a:lnTo>
                    <a:pt x="124" y="158"/>
                  </a:lnTo>
                  <a:lnTo>
                    <a:pt x="109" y="175"/>
                  </a:lnTo>
                  <a:lnTo>
                    <a:pt x="95" y="193"/>
                  </a:lnTo>
                  <a:lnTo>
                    <a:pt x="82" y="212"/>
                  </a:lnTo>
                  <a:lnTo>
                    <a:pt x="69" y="232"/>
                  </a:lnTo>
                  <a:lnTo>
                    <a:pt x="58" y="252"/>
                  </a:lnTo>
                  <a:lnTo>
                    <a:pt x="47" y="273"/>
                  </a:lnTo>
                  <a:lnTo>
                    <a:pt x="38" y="294"/>
                  </a:lnTo>
                  <a:lnTo>
                    <a:pt x="29" y="316"/>
                  </a:lnTo>
                  <a:lnTo>
                    <a:pt x="22" y="338"/>
                  </a:lnTo>
                  <a:lnTo>
                    <a:pt x="15" y="361"/>
                  </a:lnTo>
                  <a:lnTo>
                    <a:pt x="10" y="384"/>
                  </a:lnTo>
                  <a:lnTo>
                    <a:pt x="6" y="408"/>
                  </a:lnTo>
                  <a:lnTo>
                    <a:pt x="3" y="432"/>
                  </a:lnTo>
                  <a:lnTo>
                    <a:pt x="1" y="456"/>
                  </a:lnTo>
                  <a:lnTo>
                    <a:pt x="0" y="481"/>
                  </a:lnTo>
                  <a:lnTo>
                    <a:pt x="1" y="506"/>
                  </a:lnTo>
                  <a:lnTo>
                    <a:pt x="3" y="530"/>
                  </a:lnTo>
                  <a:lnTo>
                    <a:pt x="6" y="554"/>
                  </a:lnTo>
                  <a:lnTo>
                    <a:pt x="10" y="578"/>
                  </a:lnTo>
                  <a:lnTo>
                    <a:pt x="15" y="601"/>
                  </a:lnTo>
                  <a:lnTo>
                    <a:pt x="22" y="624"/>
                  </a:lnTo>
                  <a:lnTo>
                    <a:pt x="29" y="647"/>
                  </a:lnTo>
                  <a:lnTo>
                    <a:pt x="38" y="668"/>
                  </a:lnTo>
                  <a:lnTo>
                    <a:pt x="47" y="690"/>
                  </a:lnTo>
                  <a:lnTo>
                    <a:pt x="58" y="710"/>
                  </a:lnTo>
                  <a:lnTo>
                    <a:pt x="69" y="731"/>
                  </a:lnTo>
                  <a:lnTo>
                    <a:pt x="82" y="750"/>
                  </a:lnTo>
                  <a:lnTo>
                    <a:pt x="95" y="769"/>
                  </a:lnTo>
                  <a:lnTo>
                    <a:pt x="109" y="787"/>
                  </a:lnTo>
                  <a:lnTo>
                    <a:pt x="124" y="805"/>
                  </a:lnTo>
                  <a:lnTo>
                    <a:pt x="140" y="821"/>
                  </a:lnTo>
                  <a:lnTo>
                    <a:pt x="157" y="837"/>
                  </a:lnTo>
                  <a:lnTo>
                    <a:pt x="174" y="853"/>
                  </a:lnTo>
                  <a:lnTo>
                    <a:pt x="192" y="867"/>
                  </a:lnTo>
                  <a:lnTo>
                    <a:pt x="211" y="880"/>
                  </a:lnTo>
                  <a:lnTo>
                    <a:pt x="230" y="893"/>
                  </a:lnTo>
                  <a:lnTo>
                    <a:pt x="250" y="904"/>
                  </a:lnTo>
                  <a:lnTo>
                    <a:pt x="271" y="915"/>
                  </a:lnTo>
                  <a:lnTo>
                    <a:pt x="291" y="925"/>
                  </a:lnTo>
                  <a:lnTo>
                    <a:pt x="313" y="934"/>
                  </a:lnTo>
                  <a:lnTo>
                    <a:pt x="335" y="941"/>
                  </a:lnTo>
                  <a:lnTo>
                    <a:pt x="358" y="948"/>
                  </a:lnTo>
                  <a:lnTo>
                    <a:pt x="381" y="953"/>
                  </a:lnTo>
                  <a:lnTo>
                    <a:pt x="404" y="957"/>
                  </a:lnTo>
                  <a:lnTo>
                    <a:pt x="428" y="960"/>
                  </a:lnTo>
                  <a:lnTo>
                    <a:pt x="452" y="962"/>
                  </a:lnTo>
                  <a:lnTo>
                    <a:pt x="477" y="963"/>
                  </a:lnTo>
                  <a:close/>
                </a:path>
              </a:pathLst>
            </a:custGeom>
            <a:gradFill rotWithShape="0">
              <a:gsLst>
                <a:gs pos="0">
                  <a:srgbClr val="E8665B"/>
                </a:gs>
                <a:gs pos="100000">
                  <a:srgbClr val="6B2F2A"/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104157" tIns="52081" rIns="104157" bIns="52081">
              <a:spAutoFit/>
            </a:bodyPr>
            <a:lstStyle/>
            <a:p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4120" y="1173"/>
              <a:ext cx="387" cy="396"/>
            </a:xfrm>
            <a:custGeom>
              <a:avLst/>
              <a:gdLst>
                <a:gd name="T0" fmla="*/ 101179 w 326"/>
                <a:gd name="T1" fmla="*/ 90603 h 329"/>
                <a:gd name="T2" fmla="*/ 77084 w 326"/>
                <a:gd name="T3" fmla="*/ 71911 h 329"/>
                <a:gd name="T4" fmla="*/ 51898 w 326"/>
                <a:gd name="T5" fmla="*/ 49636 h 329"/>
                <a:gd name="T6" fmla="*/ 48832 w 326"/>
                <a:gd name="T7" fmla="*/ 61628 h 329"/>
                <a:gd name="T8" fmla="*/ 56684 w 326"/>
                <a:gd name="T9" fmla="*/ 140888 h 329"/>
                <a:gd name="T10" fmla="*/ 68816 w 326"/>
                <a:gd name="T11" fmla="*/ 181673 h 329"/>
                <a:gd name="T12" fmla="*/ 76315 w 326"/>
                <a:gd name="T13" fmla="*/ 196427 h 329"/>
                <a:gd name="T14" fmla="*/ 73137 w 326"/>
                <a:gd name="T15" fmla="*/ 212193 h 329"/>
                <a:gd name="T16" fmla="*/ 61609 w 326"/>
                <a:gd name="T17" fmla="*/ 225562 h 329"/>
                <a:gd name="T18" fmla="*/ 18543 w 326"/>
                <a:gd name="T19" fmla="*/ 255406 h 329"/>
                <a:gd name="T20" fmla="*/ 4423 w 326"/>
                <a:gd name="T21" fmla="*/ 268879 h 329"/>
                <a:gd name="T22" fmla="*/ 20712 w 326"/>
                <a:gd name="T23" fmla="*/ 286684 h 329"/>
                <a:gd name="T24" fmla="*/ 56684 w 326"/>
                <a:gd name="T25" fmla="*/ 303663 h 329"/>
                <a:gd name="T26" fmla="*/ 67488 w 326"/>
                <a:gd name="T27" fmla="*/ 336676 h 329"/>
                <a:gd name="T28" fmla="*/ 56684 w 326"/>
                <a:gd name="T29" fmla="*/ 360117 h 329"/>
                <a:gd name="T30" fmla="*/ 41135 w 326"/>
                <a:gd name="T31" fmla="*/ 400106 h 329"/>
                <a:gd name="T32" fmla="*/ 22013 w 326"/>
                <a:gd name="T33" fmla="*/ 490064 h 329"/>
                <a:gd name="T34" fmla="*/ 7400 w 326"/>
                <a:gd name="T35" fmla="*/ 528543 h 329"/>
                <a:gd name="T36" fmla="*/ 50947 w 326"/>
                <a:gd name="T37" fmla="*/ 519327 h 329"/>
                <a:gd name="T38" fmla="*/ 93337 w 326"/>
                <a:gd name="T39" fmla="*/ 492800 h 329"/>
                <a:gd name="T40" fmla="*/ 98029 w 326"/>
                <a:gd name="T41" fmla="*/ 499297 h 329"/>
                <a:gd name="T42" fmla="*/ 98095 w 326"/>
                <a:gd name="T43" fmla="*/ 574913 h 329"/>
                <a:gd name="T44" fmla="*/ 91508 w 326"/>
                <a:gd name="T45" fmla="*/ 643662 h 329"/>
                <a:gd name="T46" fmla="*/ 105815 w 326"/>
                <a:gd name="T47" fmla="*/ 625501 h 329"/>
                <a:gd name="T48" fmla="*/ 133637 w 326"/>
                <a:gd name="T49" fmla="*/ 587097 h 329"/>
                <a:gd name="T50" fmla="*/ 140930 w 326"/>
                <a:gd name="T51" fmla="*/ 573539 h 329"/>
                <a:gd name="T52" fmla="*/ 153513 w 326"/>
                <a:gd name="T53" fmla="*/ 519671 h 329"/>
                <a:gd name="T54" fmla="*/ 169266 w 326"/>
                <a:gd name="T55" fmla="*/ 539027 h 329"/>
                <a:gd name="T56" fmla="*/ 192598 w 326"/>
                <a:gd name="T57" fmla="*/ 587097 h 329"/>
                <a:gd name="T58" fmla="*/ 194684 w 326"/>
                <a:gd name="T59" fmla="*/ 617168 h 329"/>
                <a:gd name="T60" fmla="*/ 204690 w 326"/>
                <a:gd name="T61" fmla="*/ 645249 h 329"/>
                <a:gd name="T62" fmla="*/ 231113 w 326"/>
                <a:gd name="T63" fmla="*/ 593157 h 329"/>
                <a:gd name="T64" fmla="*/ 238267 w 326"/>
                <a:gd name="T65" fmla="*/ 519671 h 329"/>
                <a:gd name="T66" fmla="*/ 286489 w 326"/>
                <a:gd name="T67" fmla="*/ 515664 h 329"/>
                <a:gd name="T68" fmla="*/ 321020 w 326"/>
                <a:gd name="T69" fmla="*/ 503017 h 329"/>
                <a:gd name="T70" fmla="*/ 300802 w 326"/>
                <a:gd name="T71" fmla="*/ 473438 h 329"/>
                <a:gd name="T72" fmla="*/ 285402 w 326"/>
                <a:gd name="T73" fmla="*/ 449343 h 329"/>
                <a:gd name="T74" fmla="*/ 279883 w 326"/>
                <a:gd name="T75" fmla="*/ 431747 h 329"/>
                <a:gd name="T76" fmla="*/ 283171 w 326"/>
                <a:gd name="T77" fmla="*/ 412285 h 329"/>
                <a:gd name="T78" fmla="*/ 351563 w 326"/>
                <a:gd name="T79" fmla="*/ 389544 h 329"/>
                <a:gd name="T80" fmla="*/ 365905 w 326"/>
                <a:gd name="T81" fmla="*/ 372059 h 329"/>
                <a:gd name="T82" fmla="*/ 335777 w 326"/>
                <a:gd name="T83" fmla="*/ 353612 h 329"/>
                <a:gd name="T84" fmla="*/ 279883 w 326"/>
                <a:gd name="T85" fmla="*/ 310156 h 329"/>
                <a:gd name="T86" fmla="*/ 292859 w 326"/>
                <a:gd name="T87" fmla="*/ 275510 h 329"/>
                <a:gd name="T88" fmla="*/ 346880 w 326"/>
                <a:gd name="T89" fmla="*/ 207006 h 329"/>
                <a:gd name="T90" fmla="*/ 355353 w 326"/>
                <a:gd name="T91" fmla="*/ 177862 h 329"/>
                <a:gd name="T92" fmla="*/ 331401 w 326"/>
                <a:gd name="T93" fmla="*/ 193070 h 329"/>
                <a:gd name="T94" fmla="*/ 300993 w 326"/>
                <a:gd name="T95" fmla="*/ 205563 h 329"/>
                <a:gd name="T96" fmla="*/ 271418 w 326"/>
                <a:gd name="T97" fmla="*/ 185592 h 329"/>
                <a:gd name="T98" fmla="*/ 258927 w 326"/>
                <a:gd name="T99" fmla="*/ 147769 h 329"/>
                <a:gd name="T100" fmla="*/ 267139 w 326"/>
                <a:gd name="T101" fmla="*/ 59744 h 329"/>
                <a:gd name="T102" fmla="*/ 244052 w 326"/>
                <a:gd name="T103" fmla="*/ 26569 h 329"/>
                <a:gd name="T104" fmla="*/ 235561 w 326"/>
                <a:gd name="T105" fmla="*/ 69780 h 329"/>
                <a:gd name="T106" fmla="*/ 228782 w 326"/>
                <a:gd name="T107" fmla="*/ 123341 h 329"/>
                <a:gd name="T108" fmla="*/ 216338 w 326"/>
                <a:gd name="T109" fmla="*/ 134640 h 329"/>
                <a:gd name="T110" fmla="*/ 194684 w 326"/>
                <a:gd name="T111" fmla="*/ 104182 h 329"/>
                <a:gd name="T112" fmla="*/ 158037 w 326"/>
                <a:gd name="T113" fmla="*/ 19065 h 329"/>
                <a:gd name="T114" fmla="*/ 143709 w 326"/>
                <a:gd name="T115" fmla="*/ 31980 h 329"/>
                <a:gd name="T116" fmla="*/ 140807 w 326"/>
                <a:gd name="T117" fmla="*/ 90603 h 329"/>
                <a:gd name="T118" fmla="*/ 133127 w 326"/>
                <a:gd name="T119" fmla="*/ 104182 h 32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26"/>
                <a:gd name="T181" fmla="*/ 0 h 329"/>
                <a:gd name="T182" fmla="*/ 326 w 326"/>
                <a:gd name="T183" fmla="*/ 329 h 32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26" h="329">
                  <a:moveTo>
                    <a:pt x="114" y="51"/>
                  </a:moveTo>
                  <a:lnTo>
                    <a:pt x="110" y="50"/>
                  </a:lnTo>
                  <a:lnTo>
                    <a:pt x="106" y="49"/>
                  </a:lnTo>
                  <a:lnTo>
                    <a:pt x="102" y="48"/>
                  </a:lnTo>
                  <a:lnTo>
                    <a:pt x="97" y="47"/>
                  </a:lnTo>
                  <a:lnTo>
                    <a:pt x="93" y="47"/>
                  </a:lnTo>
                  <a:lnTo>
                    <a:pt x="89" y="46"/>
                  </a:lnTo>
                  <a:lnTo>
                    <a:pt x="85" y="46"/>
                  </a:lnTo>
                  <a:lnTo>
                    <a:pt x="81" y="46"/>
                  </a:lnTo>
                  <a:lnTo>
                    <a:pt x="80" y="44"/>
                  </a:lnTo>
                  <a:lnTo>
                    <a:pt x="78" y="42"/>
                  </a:lnTo>
                  <a:lnTo>
                    <a:pt x="76" y="41"/>
                  </a:lnTo>
                  <a:lnTo>
                    <a:pt x="74" y="39"/>
                  </a:lnTo>
                  <a:lnTo>
                    <a:pt x="68" y="36"/>
                  </a:lnTo>
                  <a:lnTo>
                    <a:pt x="62" y="34"/>
                  </a:lnTo>
                  <a:lnTo>
                    <a:pt x="59" y="33"/>
                  </a:lnTo>
                  <a:lnTo>
                    <a:pt x="56" y="31"/>
                  </a:lnTo>
                  <a:lnTo>
                    <a:pt x="53" y="30"/>
                  </a:lnTo>
                  <a:lnTo>
                    <a:pt x="51" y="28"/>
                  </a:lnTo>
                  <a:lnTo>
                    <a:pt x="48" y="26"/>
                  </a:lnTo>
                  <a:lnTo>
                    <a:pt x="46" y="25"/>
                  </a:lnTo>
                  <a:lnTo>
                    <a:pt x="45" y="24"/>
                  </a:lnTo>
                  <a:lnTo>
                    <a:pt x="44" y="22"/>
                  </a:lnTo>
                  <a:lnTo>
                    <a:pt x="44" y="21"/>
                  </a:lnTo>
                  <a:lnTo>
                    <a:pt x="43" y="20"/>
                  </a:lnTo>
                  <a:lnTo>
                    <a:pt x="43" y="23"/>
                  </a:lnTo>
                  <a:lnTo>
                    <a:pt x="43" y="27"/>
                  </a:lnTo>
                  <a:lnTo>
                    <a:pt x="43" y="31"/>
                  </a:lnTo>
                  <a:lnTo>
                    <a:pt x="43" y="36"/>
                  </a:lnTo>
                  <a:lnTo>
                    <a:pt x="44" y="41"/>
                  </a:lnTo>
                  <a:lnTo>
                    <a:pt x="45" y="47"/>
                  </a:lnTo>
                  <a:lnTo>
                    <a:pt x="46" y="53"/>
                  </a:lnTo>
                  <a:lnTo>
                    <a:pt x="47" y="59"/>
                  </a:lnTo>
                  <a:lnTo>
                    <a:pt x="49" y="65"/>
                  </a:lnTo>
                  <a:lnTo>
                    <a:pt x="50" y="71"/>
                  </a:lnTo>
                  <a:lnTo>
                    <a:pt x="52" y="76"/>
                  </a:lnTo>
                  <a:lnTo>
                    <a:pt x="55" y="81"/>
                  </a:lnTo>
                  <a:lnTo>
                    <a:pt x="56" y="83"/>
                  </a:lnTo>
                  <a:lnTo>
                    <a:pt x="57" y="85"/>
                  </a:lnTo>
                  <a:lnTo>
                    <a:pt x="58" y="87"/>
                  </a:lnTo>
                  <a:lnTo>
                    <a:pt x="60" y="89"/>
                  </a:lnTo>
                  <a:lnTo>
                    <a:pt x="61" y="91"/>
                  </a:lnTo>
                  <a:lnTo>
                    <a:pt x="63" y="92"/>
                  </a:lnTo>
                  <a:lnTo>
                    <a:pt x="64" y="93"/>
                  </a:lnTo>
                  <a:lnTo>
                    <a:pt x="66" y="94"/>
                  </a:lnTo>
                  <a:lnTo>
                    <a:pt x="66" y="95"/>
                  </a:lnTo>
                  <a:lnTo>
                    <a:pt x="66" y="96"/>
                  </a:lnTo>
                  <a:lnTo>
                    <a:pt x="67" y="97"/>
                  </a:lnTo>
                  <a:lnTo>
                    <a:pt x="67" y="98"/>
                  </a:lnTo>
                  <a:lnTo>
                    <a:pt x="67" y="99"/>
                  </a:lnTo>
                  <a:lnTo>
                    <a:pt x="68" y="100"/>
                  </a:lnTo>
                  <a:lnTo>
                    <a:pt x="68" y="101"/>
                  </a:lnTo>
                  <a:lnTo>
                    <a:pt x="68" y="102"/>
                  </a:lnTo>
                  <a:lnTo>
                    <a:pt x="67" y="103"/>
                  </a:lnTo>
                  <a:lnTo>
                    <a:pt x="66" y="104"/>
                  </a:lnTo>
                  <a:lnTo>
                    <a:pt x="65" y="106"/>
                  </a:lnTo>
                  <a:lnTo>
                    <a:pt x="64" y="107"/>
                  </a:lnTo>
                  <a:lnTo>
                    <a:pt x="63" y="108"/>
                  </a:lnTo>
                  <a:lnTo>
                    <a:pt x="62" y="110"/>
                  </a:lnTo>
                  <a:lnTo>
                    <a:pt x="61" y="111"/>
                  </a:lnTo>
                  <a:lnTo>
                    <a:pt x="61" y="112"/>
                  </a:lnTo>
                  <a:lnTo>
                    <a:pt x="58" y="112"/>
                  </a:lnTo>
                  <a:lnTo>
                    <a:pt x="55" y="113"/>
                  </a:lnTo>
                  <a:lnTo>
                    <a:pt x="52" y="114"/>
                  </a:lnTo>
                  <a:lnTo>
                    <a:pt x="49" y="115"/>
                  </a:lnTo>
                  <a:lnTo>
                    <a:pt x="42" y="118"/>
                  </a:lnTo>
                  <a:lnTo>
                    <a:pt x="35" y="121"/>
                  </a:lnTo>
                  <a:lnTo>
                    <a:pt x="28" y="124"/>
                  </a:lnTo>
                  <a:lnTo>
                    <a:pt x="20" y="127"/>
                  </a:lnTo>
                  <a:lnTo>
                    <a:pt x="17" y="128"/>
                  </a:lnTo>
                  <a:lnTo>
                    <a:pt x="13" y="129"/>
                  </a:lnTo>
                  <a:lnTo>
                    <a:pt x="9" y="130"/>
                  </a:lnTo>
                  <a:lnTo>
                    <a:pt x="5" y="130"/>
                  </a:lnTo>
                  <a:lnTo>
                    <a:pt x="5" y="131"/>
                  </a:lnTo>
                  <a:lnTo>
                    <a:pt x="5" y="132"/>
                  </a:lnTo>
                  <a:lnTo>
                    <a:pt x="5" y="133"/>
                  </a:lnTo>
                  <a:lnTo>
                    <a:pt x="4" y="135"/>
                  </a:lnTo>
                  <a:lnTo>
                    <a:pt x="4" y="136"/>
                  </a:lnTo>
                  <a:lnTo>
                    <a:pt x="3" y="138"/>
                  </a:lnTo>
                  <a:lnTo>
                    <a:pt x="3" y="139"/>
                  </a:lnTo>
                  <a:lnTo>
                    <a:pt x="3" y="140"/>
                  </a:lnTo>
                  <a:lnTo>
                    <a:pt x="6" y="141"/>
                  </a:lnTo>
                  <a:lnTo>
                    <a:pt x="12" y="143"/>
                  </a:lnTo>
                  <a:lnTo>
                    <a:pt x="18" y="144"/>
                  </a:lnTo>
                  <a:lnTo>
                    <a:pt x="25" y="146"/>
                  </a:lnTo>
                  <a:lnTo>
                    <a:pt x="32" y="148"/>
                  </a:lnTo>
                  <a:lnTo>
                    <a:pt x="39" y="149"/>
                  </a:lnTo>
                  <a:lnTo>
                    <a:pt x="44" y="150"/>
                  </a:lnTo>
                  <a:lnTo>
                    <a:pt x="48" y="150"/>
                  </a:lnTo>
                  <a:lnTo>
                    <a:pt x="49" y="152"/>
                  </a:lnTo>
                  <a:lnTo>
                    <a:pt x="50" y="153"/>
                  </a:lnTo>
                  <a:lnTo>
                    <a:pt x="50" y="154"/>
                  </a:lnTo>
                  <a:lnTo>
                    <a:pt x="51" y="156"/>
                  </a:lnTo>
                  <a:lnTo>
                    <a:pt x="53" y="158"/>
                  </a:lnTo>
                  <a:lnTo>
                    <a:pt x="56" y="161"/>
                  </a:lnTo>
                  <a:lnTo>
                    <a:pt x="58" y="164"/>
                  </a:lnTo>
                  <a:lnTo>
                    <a:pt x="59" y="167"/>
                  </a:lnTo>
                  <a:lnTo>
                    <a:pt x="60" y="169"/>
                  </a:lnTo>
                  <a:lnTo>
                    <a:pt x="60" y="171"/>
                  </a:lnTo>
                  <a:lnTo>
                    <a:pt x="61" y="173"/>
                  </a:lnTo>
                  <a:lnTo>
                    <a:pt x="61" y="176"/>
                  </a:lnTo>
                  <a:lnTo>
                    <a:pt x="58" y="176"/>
                  </a:lnTo>
                  <a:lnTo>
                    <a:pt x="55" y="177"/>
                  </a:lnTo>
                  <a:lnTo>
                    <a:pt x="52" y="178"/>
                  </a:lnTo>
                  <a:lnTo>
                    <a:pt x="50" y="180"/>
                  </a:lnTo>
                  <a:lnTo>
                    <a:pt x="48" y="182"/>
                  </a:lnTo>
                  <a:lnTo>
                    <a:pt x="45" y="184"/>
                  </a:lnTo>
                  <a:lnTo>
                    <a:pt x="43" y="187"/>
                  </a:lnTo>
                  <a:lnTo>
                    <a:pt x="41" y="190"/>
                  </a:lnTo>
                  <a:lnTo>
                    <a:pt x="40" y="194"/>
                  </a:lnTo>
                  <a:lnTo>
                    <a:pt x="38" y="197"/>
                  </a:lnTo>
                  <a:lnTo>
                    <a:pt x="36" y="201"/>
                  </a:lnTo>
                  <a:lnTo>
                    <a:pt x="35" y="205"/>
                  </a:lnTo>
                  <a:lnTo>
                    <a:pt x="31" y="213"/>
                  </a:lnTo>
                  <a:lnTo>
                    <a:pt x="29" y="222"/>
                  </a:lnTo>
                  <a:lnTo>
                    <a:pt x="26" y="230"/>
                  </a:lnTo>
                  <a:lnTo>
                    <a:pt x="23" y="239"/>
                  </a:lnTo>
                  <a:lnTo>
                    <a:pt x="21" y="242"/>
                  </a:lnTo>
                  <a:lnTo>
                    <a:pt x="20" y="246"/>
                  </a:lnTo>
                  <a:lnTo>
                    <a:pt x="18" y="250"/>
                  </a:lnTo>
                  <a:lnTo>
                    <a:pt x="17" y="253"/>
                  </a:lnTo>
                  <a:lnTo>
                    <a:pt x="15" y="256"/>
                  </a:lnTo>
                  <a:lnTo>
                    <a:pt x="13" y="259"/>
                  </a:lnTo>
                  <a:lnTo>
                    <a:pt x="11" y="261"/>
                  </a:lnTo>
                  <a:lnTo>
                    <a:pt x="9" y="264"/>
                  </a:lnTo>
                  <a:lnTo>
                    <a:pt x="7" y="265"/>
                  </a:lnTo>
                  <a:lnTo>
                    <a:pt x="5" y="267"/>
                  </a:lnTo>
                  <a:lnTo>
                    <a:pt x="3" y="267"/>
                  </a:lnTo>
                  <a:lnTo>
                    <a:pt x="0" y="268"/>
                  </a:lnTo>
                  <a:lnTo>
                    <a:pt x="6" y="267"/>
                  </a:lnTo>
                  <a:lnTo>
                    <a:pt x="16" y="265"/>
                  </a:lnTo>
                  <a:lnTo>
                    <a:pt x="30" y="262"/>
                  </a:lnTo>
                  <a:lnTo>
                    <a:pt x="45" y="259"/>
                  </a:lnTo>
                  <a:lnTo>
                    <a:pt x="52" y="257"/>
                  </a:lnTo>
                  <a:lnTo>
                    <a:pt x="59" y="255"/>
                  </a:lnTo>
                  <a:lnTo>
                    <a:pt x="66" y="253"/>
                  </a:lnTo>
                  <a:lnTo>
                    <a:pt x="71" y="251"/>
                  </a:lnTo>
                  <a:lnTo>
                    <a:pt x="76" y="250"/>
                  </a:lnTo>
                  <a:lnTo>
                    <a:pt x="80" y="248"/>
                  </a:lnTo>
                  <a:lnTo>
                    <a:pt x="82" y="247"/>
                  </a:lnTo>
                  <a:lnTo>
                    <a:pt x="83" y="246"/>
                  </a:lnTo>
                  <a:lnTo>
                    <a:pt x="83" y="245"/>
                  </a:lnTo>
                  <a:lnTo>
                    <a:pt x="84" y="245"/>
                  </a:lnTo>
                  <a:lnTo>
                    <a:pt x="85" y="246"/>
                  </a:lnTo>
                  <a:lnTo>
                    <a:pt x="85" y="248"/>
                  </a:lnTo>
                  <a:lnTo>
                    <a:pt x="86" y="249"/>
                  </a:lnTo>
                  <a:lnTo>
                    <a:pt x="87" y="252"/>
                  </a:lnTo>
                  <a:lnTo>
                    <a:pt x="87" y="256"/>
                  </a:lnTo>
                  <a:lnTo>
                    <a:pt x="87" y="261"/>
                  </a:lnTo>
                  <a:lnTo>
                    <a:pt x="88" y="266"/>
                  </a:lnTo>
                  <a:lnTo>
                    <a:pt x="88" y="271"/>
                  </a:lnTo>
                  <a:lnTo>
                    <a:pt x="88" y="277"/>
                  </a:lnTo>
                  <a:lnTo>
                    <a:pt x="87" y="288"/>
                  </a:lnTo>
                  <a:lnTo>
                    <a:pt x="87" y="298"/>
                  </a:lnTo>
                  <a:lnTo>
                    <a:pt x="86" y="308"/>
                  </a:lnTo>
                  <a:lnTo>
                    <a:pt x="86" y="316"/>
                  </a:lnTo>
                  <a:lnTo>
                    <a:pt x="85" y="317"/>
                  </a:lnTo>
                  <a:lnTo>
                    <a:pt x="84" y="319"/>
                  </a:lnTo>
                  <a:lnTo>
                    <a:pt x="83" y="321"/>
                  </a:lnTo>
                  <a:lnTo>
                    <a:pt x="81" y="322"/>
                  </a:lnTo>
                  <a:lnTo>
                    <a:pt x="80" y="324"/>
                  </a:lnTo>
                  <a:lnTo>
                    <a:pt x="79" y="326"/>
                  </a:lnTo>
                  <a:lnTo>
                    <a:pt x="79" y="328"/>
                  </a:lnTo>
                  <a:lnTo>
                    <a:pt x="78" y="329"/>
                  </a:lnTo>
                  <a:lnTo>
                    <a:pt x="83" y="324"/>
                  </a:lnTo>
                  <a:lnTo>
                    <a:pt x="88" y="319"/>
                  </a:lnTo>
                  <a:lnTo>
                    <a:pt x="93" y="313"/>
                  </a:lnTo>
                  <a:lnTo>
                    <a:pt x="99" y="307"/>
                  </a:lnTo>
                  <a:lnTo>
                    <a:pt x="102" y="304"/>
                  </a:lnTo>
                  <a:lnTo>
                    <a:pt x="106" y="302"/>
                  </a:lnTo>
                  <a:lnTo>
                    <a:pt x="109" y="299"/>
                  </a:lnTo>
                  <a:lnTo>
                    <a:pt x="112" y="297"/>
                  </a:lnTo>
                  <a:lnTo>
                    <a:pt x="115" y="295"/>
                  </a:lnTo>
                  <a:lnTo>
                    <a:pt x="118" y="294"/>
                  </a:lnTo>
                  <a:lnTo>
                    <a:pt x="120" y="294"/>
                  </a:lnTo>
                  <a:lnTo>
                    <a:pt x="121" y="293"/>
                  </a:lnTo>
                  <a:lnTo>
                    <a:pt x="123" y="293"/>
                  </a:lnTo>
                  <a:lnTo>
                    <a:pt x="124" y="293"/>
                  </a:lnTo>
                  <a:lnTo>
                    <a:pt x="124" y="291"/>
                  </a:lnTo>
                  <a:lnTo>
                    <a:pt x="125" y="289"/>
                  </a:lnTo>
                  <a:lnTo>
                    <a:pt x="125" y="287"/>
                  </a:lnTo>
                  <a:lnTo>
                    <a:pt x="126" y="285"/>
                  </a:lnTo>
                  <a:lnTo>
                    <a:pt x="128" y="280"/>
                  </a:lnTo>
                  <a:lnTo>
                    <a:pt x="130" y="275"/>
                  </a:lnTo>
                  <a:lnTo>
                    <a:pt x="132" y="270"/>
                  </a:lnTo>
                  <a:lnTo>
                    <a:pt x="135" y="265"/>
                  </a:lnTo>
                  <a:lnTo>
                    <a:pt x="135" y="262"/>
                  </a:lnTo>
                  <a:lnTo>
                    <a:pt x="136" y="260"/>
                  </a:lnTo>
                  <a:lnTo>
                    <a:pt x="136" y="257"/>
                  </a:lnTo>
                  <a:lnTo>
                    <a:pt x="137" y="255"/>
                  </a:lnTo>
                  <a:lnTo>
                    <a:pt x="139" y="255"/>
                  </a:lnTo>
                  <a:lnTo>
                    <a:pt x="142" y="255"/>
                  </a:lnTo>
                  <a:lnTo>
                    <a:pt x="143" y="258"/>
                  </a:lnTo>
                  <a:lnTo>
                    <a:pt x="146" y="263"/>
                  </a:lnTo>
                  <a:lnTo>
                    <a:pt x="150" y="270"/>
                  </a:lnTo>
                  <a:lnTo>
                    <a:pt x="155" y="277"/>
                  </a:lnTo>
                  <a:lnTo>
                    <a:pt x="157" y="281"/>
                  </a:lnTo>
                  <a:lnTo>
                    <a:pt x="160" y="284"/>
                  </a:lnTo>
                  <a:lnTo>
                    <a:pt x="162" y="287"/>
                  </a:lnTo>
                  <a:lnTo>
                    <a:pt x="164" y="290"/>
                  </a:lnTo>
                  <a:lnTo>
                    <a:pt x="167" y="292"/>
                  </a:lnTo>
                  <a:lnTo>
                    <a:pt x="169" y="294"/>
                  </a:lnTo>
                  <a:lnTo>
                    <a:pt x="170" y="295"/>
                  </a:lnTo>
                  <a:lnTo>
                    <a:pt x="171" y="295"/>
                  </a:lnTo>
                  <a:lnTo>
                    <a:pt x="172" y="296"/>
                  </a:lnTo>
                  <a:lnTo>
                    <a:pt x="172" y="300"/>
                  </a:lnTo>
                  <a:lnTo>
                    <a:pt x="172" y="304"/>
                  </a:lnTo>
                  <a:lnTo>
                    <a:pt x="171" y="309"/>
                  </a:lnTo>
                  <a:lnTo>
                    <a:pt x="171" y="313"/>
                  </a:lnTo>
                  <a:lnTo>
                    <a:pt x="170" y="318"/>
                  </a:lnTo>
                  <a:lnTo>
                    <a:pt x="170" y="322"/>
                  </a:lnTo>
                  <a:lnTo>
                    <a:pt x="170" y="326"/>
                  </a:lnTo>
                  <a:lnTo>
                    <a:pt x="169" y="329"/>
                  </a:lnTo>
                  <a:lnTo>
                    <a:pt x="175" y="326"/>
                  </a:lnTo>
                  <a:lnTo>
                    <a:pt x="180" y="323"/>
                  </a:lnTo>
                  <a:lnTo>
                    <a:pt x="185" y="320"/>
                  </a:lnTo>
                  <a:lnTo>
                    <a:pt x="188" y="316"/>
                  </a:lnTo>
                  <a:lnTo>
                    <a:pt x="192" y="313"/>
                  </a:lnTo>
                  <a:lnTo>
                    <a:pt x="195" y="309"/>
                  </a:lnTo>
                  <a:lnTo>
                    <a:pt x="198" y="305"/>
                  </a:lnTo>
                  <a:lnTo>
                    <a:pt x="201" y="301"/>
                  </a:lnTo>
                  <a:lnTo>
                    <a:pt x="203" y="297"/>
                  </a:lnTo>
                  <a:lnTo>
                    <a:pt x="205" y="292"/>
                  </a:lnTo>
                  <a:lnTo>
                    <a:pt x="207" y="288"/>
                  </a:lnTo>
                  <a:lnTo>
                    <a:pt x="208" y="283"/>
                  </a:lnTo>
                  <a:lnTo>
                    <a:pt x="209" y="277"/>
                  </a:lnTo>
                  <a:lnTo>
                    <a:pt x="209" y="272"/>
                  </a:lnTo>
                  <a:lnTo>
                    <a:pt x="210" y="266"/>
                  </a:lnTo>
                  <a:lnTo>
                    <a:pt x="210" y="260"/>
                  </a:lnTo>
                  <a:lnTo>
                    <a:pt x="220" y="250"/>
                  </a:lnTo>
                  <a:lnTo>
                    <a:pt x="223" y="250"/>
                  </a:lnTo>
                  <a:lnTo>
                    <a:pt x="226" y="250"/>
                  </a:lnTo>
                  <a:lnTo>
                    <a:pt x="230" y="251"/>
                  </a:lnTo>
                  <a:lnTo>
                    <a:pt x="234" y="252"/>
                  </a:lnTo>
                  <a:lnTo>
                    <a:pt x="244" y="255"/>
                  </a:lnTo>
                  <a:lnTo>
                    <a:pt x="253" y="258"/>
                  </a:lnTo>
                  <a:lnTo>
                    <a:pt x="263" y="262"/>
                  </a:lnTo>
                  <a:lnTo>
                    <a:pt x="272" y="266"/>
                  </a:lnTo>
                  <a:lnTo>
                    <a:pt x="275" y="268"/>
                  </a:lnTo>
                  <a:lnTo>
                    <a:pt x="279" y="270"/>
                  </a:lnTo>
                  <a:lnTo>
                    <a:pt x="281" y="271"/>
                  </a:lnTo>
                  <a:lnTo>
                    <a:pt x="283" y="273"/>
                  </a:lnTo>
                  <a:lnTo>
                    <a:pt x="283" y="252"/>
                  </a:lnTo>
                  <a:lnTo>
                    <a:pt x="282" y="252"/>
                  </a:lnTo>
                  <a:lnTo>
                    <a:pt x="280" y="251"/>
                  </a:lnTo>
                  <a:lnTo>
                    <a:pt x="278" y="250"/>
                  </a:lnTo>
                  <a:lnTo>
                    <a:pt x="277" y="249"/>
                  </a:lnTo>
                  <a:lnTo>
                    <a:pt x="273" y="245"/>
                  </a:lnTo>
                  <a:lnTo>
                    <a:pt x="269" y="241"/>
                  </a:lnTo>
                  <a:lnTo>
                    <a:pt x="265" y="237"/>
                  </a:lnTo>
                  <a:lnTo>
                    <a:pt x="261" y="233"/>
                  </a:lnTo>
                  <a:lnTo>
                    <a:pt x="259" y="232"/>
                  </a:lnTo>
                  <a:lnTo>
                    <a:pt x="257" y="230"/>
                  </a:lnTo>
                  <a:lnTo>
                    <a:pt x="255" y="230"/>
                  </a:lnTo>
                  <a:lnTo>
                    <a:pt x="253" y="229"/>
                  </a:lnTo>
                  <a:lnTo>
                    <a:pt x="252" y="227"/>
                  </a:lnTo>
                  <a:lnTo>
                    <a:pt x="252" y="225"/>
                  </a:lnTo>
                  <a:lnTo>
                    <a:pt x="251" y="223"/>
                  </a:lnTo>
                  <a:lnTo>
                    <a:pt x="250" y="221"/>
                  </a:lnTo>
                  <a:lnTo>
                    <a:pt x="249" y="219"/>
                  </a:lnTo>
                  <a:lnTo>
                    <a:pt x="249" y="218"/>
                  </a:lnTo>
                  <a:lnTo>
                    <a:pt x="248" y="217"/>
                  </a:lnTo>
                  <a:lnTo>
                    <a:pt x="248" y="216"/>
                  </a:lnTo>
                  <a:lnTo>
                    <a:pt x="248" y="215"/>
                  </a:lnTo>
                  <a:lnTo>
                    <a:pt x="249" y="213"/>
                  </a:lnTo>
                  <a:lnTo>
                    <a:pt x="249" y="212"/>
                  </a:lnTo>
                  <a:lnTo>
                    <a:pt x="250" y="211"/>
                  </a:lnTo>
                  <a:lnTo>
                    <a:pt x="250" y="210"/>
                  </a:lnTo>
                  <a:lnTo>
                    <a:pt x="250" y="208"/>
                  </a:lnTo>
                  <a:lnTo>
                    <a:pt x="250" y="206"/>
                  </a:lnTo>
                  <a:lnTo>
                    <a:pt x="257" y="206"/>
                  </a:lnTo>
                  <a:lnTo>
                    <a:pt x="265" y="205"/>
                  </a:lnTo>
                  <a:lnTo>
                    <a:pt x="275" y="204"/>
                  </a:lnTo>
                  <a:lnTo>
                    <a:pt x="286" y="202"/>
                  </a:lnTo>
                  <a:lnTo>
                    <a:pt x="296" y="199"/>
                  </a:lnTo>
                  <a:lnTo>
                    <a:pt x="306" y="197"/>
                  </a:lnTo>
                  <a:lnTo>
                    <a:pt x="310" y="195"/>
                  </a:lnTo>
                  <a:lnTo>
                    <a:pt x="314" y="194"/>
                  </a:lnTo>
                  <a:lnTo>
                    <a:pt x="318" y="193"/>
                  </a:lnTo>
                  <a:lnTo>
                    <a:pt x="321" y="191"/>
                  </a:lnTo>
                  <a:lnTo>
                    <a:pt x="321" y="190"/>
                  </a:lnTo>
                  <a:lnTo>
                    <a:pt x="322" y="189"/>
                  </a:lnTo>
                  <a:lnTo>
                    <a:pt x="322" y="187"/>
                  </a:lnTo>
                  <a:lnTo>
                    <a:pt x="323" y="186"/>
                  </a:lnTo>
                  <a:lnTo>
                    <a:pt x="324" y="185"/>
                  </a:lnTo>
                  <a:lnTo>
                    <a:pt x="325" y="183"/>
                  </a:lnTo>
                  <a:lnTo>
                    <a:pt x="326" y="182"/>
                  </a:lnTo>
                  <a:lnTo>
                    <a:pt x="326" y="181"/>
                  </a:lnTo>
                  <a:lnTo>
                    <a:pt x="301" y="181"/>
                  </a:lnTo>
                  <a:lnTo>
                    <a:pt x="299" y="179"/>
                  </a:lnTo>
                  <a:lnTo>
                    <a:pt x="296" y="177"/>
                  </a:lnTo>
                  <a:lnTo>
                    <a:pt x="293" y="175"/>
                  </a:lnTo>
                  <a:lnTo>
                    <a:pt x="289" y="173"/>
                  </a:lnTo>
                  <a:lnTo>
                    <a:pt x="281" y="169"/>
                  </a:lnTo>
                  <a:lnTo>
                    <a:pt x="273" y="165"/>
                  </a:lnTo>
                  <a:lnTo>
                    <a:pt x="264" y="161"/>
                  </a:lnTo>
                  <a:lnTo>
                    <a:pt x="256" y="158"/>
                  </a:lnTo>
                  <a:lnTo>
                    <a:pt x="248" y="155"/>
                  </a:lnTo>
                  <a:lnTo>
                    <a:pt x="243" y="153"/>
                  </a:lnTo>
                  <a:lnTo>
                    <a:pt x="244" y="151"/>
                  </a:lnTo>
                  <a:lnTo>
                    <a:pt x="246" y="149"/>
                  </a:lnTo>
                  <a:lnTo>
                    <a:pt x="247" y="147"/>
                  </a:lnTo>
                  <a:lnTo>
                    <a:pt x="249" y="145"/>
                  </a:lnTo>
                  <a:lnTo>
                    <a:pt x="254" y="141"/>
                  </a:lnTo>
                  <a:lnTo>
                    <a:pt x="259" y="137"/>
                  </a:lnTo>
                  <a:lnTo>
                    <a:pt x="271" y="130"/>
                  </a:lnTo>
                  <a:lnTo>
                    <a:pt x="283" y="122"/>
                  </a:lnTo>
                  <a:lnTo>
                    <a:pt x="289" y="118"/>
                  </a:lnTo>
                  <a:lnTo>
                    <a:pt x="294" y="114"/>
                  </a:lnTo>
                  <a:lnTo>
                    <a:pt x="300" y="110"/>
                  </a:lnTo>
                  <a:lnTo>
                    <a:pt x="304" y="106"/>
                  </a:lnTo>
                  <a:lnTo>
                    <a:pt x="306" y="104"/>
                  </a:lnTo>
                  <a:lnTo>
                    <a:pt x="308" y="102"/>
                  </a:lnTo>
                  <a:lnTo>
                    <a:pt x="310" y="99"/>
                  </a:lnTo>
                  <a:lnTo>
                    <a:pt x="311" y="97"/>
                  </a:lnTo>
                  <a:lnTo>
                    <a:pt x="312" y="95"/>
                  </a:lnTo>
                  <a:lnTo>
                    <a:pt x="313" y="93"/>
                  </a:lnTo>
                  <a:lnTo>
                    <a:pt x="313" y="91"/>
                  </a:lnTo>
                  <a:lnTo>
                    <a:pt x="313" y="89"/>
                  </a:lnTo>
                  <a:lnTo>
                    <a:pt x="311" y="89"/>
                  </a:lnTo>
                  <a:lnTo>
                    <a:pt x="309" y="89"/>
                  </a:lnTo>
                  <a:lnTo>
                    <a:pt x="307" y="90"/>
                  </a:lnTo>
                  <a:lnTo>
                    <a:pt x="304" y="91"/>
                  </a:lnTo>
                  <a:lnTo>
                    <a:pt x="300" y="92"/>
                  </a:lnTo>
                  <a:lnTo>
                    <a:pt x="296" y="94"/>
                  </a:lnTo>
                  <a:lnTo>
                    <a:pt x="292" y="96"/>
                  </a:lnTo>
                  <a:lnTo>
                    <a:pt x="288" y="99"/>
                  </a:lnTo>
                  <a:lnTo>
                    <a:pt x="284" y="100"/>
                  </a:lnTo>
                  <a:lnTo>
                    <a:pt x="281" y="102"/>
                  </a:lnTo>
                  <a:lnTo>
                    <a:pt x="277" y="103"/>
                  </a:lnTo>
                  <a:lnTo>
                    <a:pt x="273" y="104"/>
                  </a:lnTo>
                  <a:lnTo>
                    <a:pt x="270" y="104"/>
                  </a:lnTo>
                  <a:lnTo>
                    <a:pt x="266" y="103"/>
                  </a:lnTo>
                  <a:lnTo>
                    <a:pt x="263" y="103"/>
                  </a:lnTo>
                  <a:lnTo>
                    <a:pt x="260" y="102"/>
                  </a:lnTo>
                  <a:lnTo>
                    <a:pt x="256" y="101"/>
                  </a:lnTo>
                  <a:lnTo>
                    <a:pt x="253" y="99"/>
                  </a:lnTo>
                  <a:lnTo>
                    <a:pt x="247" y="97"/>
                  </a:lnTo>
                  <a:lnTo>
                    <a:pt x="242" y="94"/>
                  </a:lnTo>
                  <a:lnTo>
                    <a:pt x="239" y="93"/>
                  </a:lnTo>
                  <a:lnTo>
                    <a:pt x="236" y="92"/>
                  </a:lnTo>
                  <a:lnTo>
                    <a:pt x="233" y="92"/>
                  </a:lnTo>
                  <a:lnTo>
                    <a:pt x="230" y="91"/>
                  </a:lnTo>
                  <a:lnTo>
                    <a:pt x="229" y="87"/>
                  </a:lnTo>
                  <a:lnTo>
                    <a:pt x="228" y="83"/>
                  </a:lnTo>
                  <a:lnTo>
                    <a:pt x="228" y="78"/>
                  </a:lnTo>
                  <a:lnTo>
                    <a:pt x="228" y="74"/>
                  </a:lnTo>
                  <a:lnTo>
                    <a:pt x="228" y="69"/>
                  </a:lnTo>
                  <a:lnTo>
                    <a:pt x="229" y="64"/>
                  </a:lnTo>
                  <a:lnTo>
                    <a:pt x="230" y="59"/>
                  </a:lnTo>
                  <a:lnTo>
                    <a:pt x="231" y="54"/>
                  </a:lnTo>
                  <a:lnTo>
                    <a:pt x="233" y="44"/>
                  </a:lnTo>
                  <a:lnTo>
                    <a:pt x="235" y="35"/>
                  </a:lnTo>
                  <a:lnTo>
                    <a:pt x="236" y="30"/>
                  </a:lnTo>
                  <a:lnTo>
                    <a:pt x="237" y="25"/>
                  </a:lnTo>
                  <a:lnTo>
                    <a:pt x="238" y="20"/>
                  </a:lnTo>
                  <a:lnTo>
                    <a:pt x="238" y="15"/>
                  </a:lnTo>
                  <a:lnTo>
                    <a:pt x="233" y="10"/>
                  </a:lnTo>
                  <a:lnTo>
                    <a:pt x="217" y="10"/>
                  </a:lnTo>
                  <a:lnTo>
                    <a:pt x="216" y="11"/>
                  </a:lnTo>
                  <a:lnTo>
                    <a:pt x="215" y="13"/>
                  </a:lnTo>
                  <a:lnTo>
                    <a:pt x="214" y="14"/>
                  </a:lnTo>
                  <a:lnTo>
                    <a:pt x="213" y="16"/>
                  </a:lnTo>
                  <a:lnTo>
                    <a:pt x="211" y="20"/>
                  </a:lnTo>
                  <a:lnTo>
                    <a:pt x="210" y="23"/>
                  </a:lnTo>
                  <a:lnTo>
                    <a:pt x="209" y="27"/>
                  </a:lnTo>
                  <a:lnTo>
                    <a:pt x="208" y="31"/>
                  </a:lnTo>
                  <a:lnTo>
                    <a:pt x="208" y="35"/>
                  </a:lnTo>
                  <a:lnTo>
                    <a:pt x="207" y="39"/>
                  </a:lnTo>
                  <a:lnTo>
                    <a:pt x="207" y="43"/>
                  </a:lnTo>
                  <a:lnTo>
                    <a:pt x="206" y="47"/>
                  </a:lnTo>
                  <a:lnTo>
                    <a:pt x="205" y="51"/>
                  </a:lnTo>
                  <a:lnTo>
                    <a:pt x="205" y="55"/>
                  </a:lnTo>
                  <a:lnTo>
                    <a:pt x="203" y="59"/>
                  </a:lnTo>
                  <a:lnTo>
                    <a:pt x="202" y="62"/>
                  </a:lnTo>
                  <a:lnTo>
                    <a:pt x="201" y="64"/>
                  </a:lnTo>
                  <a:lnTo>
                    <a:pt x="200" y="66"/>
                  </a:lnTo>
                  <a:lnTo>
                    <a:pt x="198" y="67"/>
                  </a:lnTo>
                  <a:lnTo>
                    <a:pt x="197" y="69"/>
                  </a:lnTo>
                  <a:lnTo>
                    <a:pt x="195" y="69"/>
                  </a:lnTo>
                  <a:lnTo>
                    <a:pt x="193" y="68"/>
                  </a:lnTo>
                  <a:lnTo>
                    <a:pt x="191" y="67"/>
                  </a:lnTo>
                  <a:lnTo>
                    <a:pt x="188" y="67"/>
                  </a:lnTo>
                  <a:lnTo>
                    <a:pt x="186" y="65"/>
                  </a:lnTo>
                  <a:lnTo>
                    <a:pt x="184" y="64"/>
                  </a:lnTo>
                  <a:lnTo>
                    <a:pt x="182" y="63"/>
                  </a:lnTo>
                  <a:lnTo>
                    <a:pt x="180" y="61"/>
                  </a:lnTo>
                  <a:lnTo>
                    <a:pt x="175" y="57"/>
                  </a:lnTo>
                  <a:lnTo>
                    <a:pt x="171" y="52"/>
                  </a:lnTo>
                  <a:lnTo>
                    <a:pt x="166" y="47"/>
                  </a:lnTo>
                  <a:lnTo>
                    <a:pt x="162" y="42"/>
                  </a:lnTo>
                  <a:lnTo>
                    <a:pt x="158" y="37"/>
                  </a:lnTo>
                  <a:lnTo>
                    <a:pt x="154" y="31"/>
                  </a:lnTo>
                  <a:lnTo>
                    <a:pt x="150" y="26"/>
                  </a:lnTo>
                  <a:lnTo>
                    <a:pt x="146" y="20"/>
                  </a:lnTo>
                  <a:lnTo>
                    <a:pt x="139" y="10"/>
                  </a:lnTo>
                  <a:lnTo>
                    <a:pt x="134" y="2"/>
                  </a:lnTo>
                  <a:lnTo>
                    <a:pt x="129" y="0"/>
                  </a:lnTo>
                  <a:lnTo>
                    <a:pt x="128" y="2"/>
                  </a:lnTo>
                  <a:lnTo>
                    <a:pt x="127" y="4"/>
                  </a:lnTo>
                  <a:lnTo>
                    <a:pt x="127" y="7"/>
                  </a:lnTo>
                  <a:lnTo>
                    <a:pt x="127" y="10"/>
                  </a:lnTo>
                  <a:lnTo>
                    <a:pt x="127" y="16"/>
                  </a:lnTo>
                  <a:lnTo>
                    <a:pt x="127" y="23"/>
                  </a:lnTo>
                  <a:lnTo>
                    <a:pt x="127" y="29"/>
                  </a:lnTo>
                  <a:lnTo>
                    <a:pt x="126" y="36"/>
                  </a:lnTo>
                  <a:lnTo>
                    <a:pt x="126" y="38"/>
                  </a:lnTo>
                  <a:lnTo>
                    <a:pt x="126" y="41"/>
                  </a:lnTo>
                  <a:lnTo>
                    <a:pt x="125" y="43"/>
                  </a:lnTo>
                  <a:lnTo>
                    <a:pt x="124" y="46"/>
                  </a:lnTo>
                  <a:lnTo>
                    <a:pt x="122" y="46"/>
                  </a:lnTo>
                  <a:lnTo>
                    <a:pt x="121" y="47"/>
                  </a:lnTo>
                  <a:lnTo>
                    <a:pt x="121" y="48"/>
                  </a:lnTo>
                  <a:lnTo>
                    <a:pt x="120" y="50"/>
                  </a:lnTo>
                  <a:lnTo>
                    <a:pt x="119" y="51"/>
                  </a:lnTo>
                  <a:lnTo>
                    <a:pt x="118" y="52"/>
                  </a:lnTo>
                  <a:lnTo>
                    <a:pt x="117" y="52"/>
                  </a:lnTo>
                  <a:lnTo>
                    <a:pt x="116" y="52"/>
                  </a:lnTo>
                  <a:lnTo>
                    <a:pt x="115" y="52"/>
                  </a:lnTo>
                  <a:lnTo>
                    <a:pt x="114" y="51"/>
                  </a:lnTo>
                  <a:close/>
                </a:path>
              </a:pathLst>
            </a:custGeom>
            <a:solidFill>
              <a:srgbClr val="FDFC68"/>
            </a:solidFill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 wrap="none" lIns="104157" tIns="52081" rIns="104157" bIns="52081">
              <a:spAutoFit/>
            </a:bodyPr>
            <a:lstStyle/>
            <a:p>
              <a:endParaRPr lang="ru-RU"/>
            </a:p>
          </p:txBody>
        </p:sp>
        <p:sp>
          <p:nvSpPr>
            <p:cNvPr id="15" name="Oval 13"/>
            <p:cNvSpPr>
              <a:spLocks noChangeArrowheads="1"/>
            </p:cNvSpPr>
            <p:nvPr/>
          </p:nvSpPr>
          <p:spPr bwMode="auto">
            <a:xfrm>
              <a:off x="3173" y="1204"/>
              <a:ext cx="296" cy="298"/>
            </a:xfrm>
            <a:prstGeom prst="ellipse">
              <a:avLst/>
            </a:prstGeom>
            <a:solidFill>
              <a:srgbClr val="B85148"/>
            </a:solidFill>
            <a:ln w="12700">
              <a:noFill/>
              <a:round/>
              <a:headEnd/>
              <a:tailEnd/>
            </a:ln>
          </p:spPr>
          <p:txBody>
            <a:bodyPr wrap="none" lIns="104157" tIns="52081" rIns="104157" bIns="52081">
              <a:spAutoFit/>
            </a:bodyPr>
            <a:lstStyle/>
            <a:p>
              <a:endParaRPr lang="ru-RU"/>
            </a:p>
          </p:txBody>
        </p:sp>
        <p:sp>
          <p:nvSpPr>
            <p:cNvPr id="16" name="AutoShape 14"/>
            <p:cNvSpPr>
              <a:spLocks noChangeArrowheads="1"/>
            </p:cNvSpPr>
            <p:nvPr/>
          </p:nvSpPr>
          <p:spPr bwMode="auto">
            <a:xfrm rot="-3775533">
              <a:off x="3134" y="1188"/>
              <a:ext cx="49" cy="98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104157" tIns="52081" rIns="104157" bIns="52081">
              <a:spAutoFit/>
            </a:bodyPr>
            <a:lstStyle/>
            <a:p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3026" y="1155"/>
              <a:ext cx="106" cy="107"/>
            </a:xfrm>
            <a:custGeom>
              <a:avLst/>
              <a:gdLst>
                <a:gd name="T0" fmla="*/ 0 w 104"/>
                <a:gd name="T1" fmla="*/ 8 h 104"/>
                <a:gd name="T2" fmla="*/ 100 w 104"/>
                <a:gd name="T3" fmla="*/ 8 h 104"/>
                <a:gd name="T4" fmla="*/ 208 w 104"/>
                <a:gd name="T5" fmla="*/ 180 h 104"/>
                <a:gd name="T6" fmla="*/ 208 w 104"/>
                <a:gd name="T7" fmla="*/ 332 h 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104"/>
                <a:gd name="T14" fmla="*/ 104 w 104"/>
                <a:gd name="T15" fmla="*/ 104 h 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104">
                  <a:moveTo>
                    <a:pt x="0" y="8"/>
                  </a:moveTo>
                  <a:cubicBezTo>
                    <a:pt x="16" y="4"/>
                    <a:pt x="32" y="0"/>
                    <a:pt x="48" y="8"/>
                  </a:cubicBezTo>
                  <a:cubicBezTo>
                    <a:pt x="64" y="16"/>
                    <a:pt x="88" y="40"/>
                    <a:pt x="96" y="56"/>
                  </a:cubicBezTo>
                  <a:cubicBezTo>
                    <a:pt x="104" y="72"/>
                    <a:pt x="96" y="96"/>
                    <a:pt x="96" y="104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104157" tIns="52081" rIns="104157" bIns="52081">
              <a:spAutoFit/>
            </a:bodyPr>
            <a:lstStyle/>
            <a:p>
              <a:endParaRPr lang="ru-RU"/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4382" y="1595"/>
              <a:ext cx="1105" cy="33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104157" tIns="52081" rIns="104157" bIns="52081">
              <a:spAutoFit/>
            </a:bodyPr>
            <a:lstStyle/>
            <a:p>
              <a:pPr defTabSz="938213"/>
              <a:r>
                <a:rPr lang="ru-RU" sz="1400" b="1" dirty="0" smtClean="0">
                  <a:latin typeface="Arial" pitchFamily="34" charset="0"/>
                  <a:cs typeface="Arial" pitchFamily="34" charset="0"/>
                </a:rPr>
                <a:t>Центр солнечной</a:t>
              </a:r>
            </a:p>
            <a:p>
              <a:pPr defTabSz="938213"/>
              <a:r>
                <a:rPr lang="ru-RU" sz="1400" b="1" dirty="0" smtClean="0">
                  <a:latin typeface="Arial" pitchFamily="34" charset="0"/>
                  <a:cs typeface="Arial" pitchFamily="34" charset="0"/>
                </a:rPr>
                <a:t>системы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4363" y="1629"/>
              <a:ext cx="47" cy="48"/>
            </a:xfrm>
            <a:prstGeom prst="ellipse">
              <a:avLst/>
            </a:prstGeom>
            <a:solidFill>
              <a:srgbClr val="379966"/>
            </a:solidFill>
            <a:ln w="12700">
              <a:noFill/>
              <a:round/>
              <a:headEnd/>
              <a:tailEnd/>
            </a:ln>
          </p:spPr>
          <p:txBody>
            <a:bodyPr wrap="none" lIns="104157" tIns="52081" rIns="104157" bIns="52081">
              <a:spAutoFit/>
            </a:bodyPr>
            <a:lstStyle/>
            <a:p>
              <a:endParaRPr lang="ru-RU"/>
            </a:p>
          </p:txBody>
        </p:sp>
      </p:grpSp>
      <p:sp>
        <p:nvSpPr>
          <p:cNvPr id="20" name="Rectangle 18"/>
          <p:cNvSpPr txBox="1">
            <a:spLocks noChangeArrowheads="1"/>
          </p:cNvSpPr>
          <p:nvPr/>
        </p:nvSpPr>
        <p:spPr>
          <a:xfrm>
            <a:off x="1691680" y="188640"/>
            <a:ext cx="6361113" cy="544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schemeClr val="accent1"/>
                </a:solidFill>
                <a:latin typeface="Arial" charset="0"/>
                <a:ea typeface="+mj-ea"/>
                <a:cs typeface="+mj-cs"/>
              </a:rPr>
              <a:t>Вспомогательные данные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4641850" y="2805113"/>
            <a:ext cx="187325" cy="307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3881" tIns="46941" rIns="93881" bIns="46941">
            <a:spAutoFit/>
          </a:bodyPr>
          <a:lstStyle/>
          <a:p>
            <a:pPr defTabSz="938213"/>
            <a:endParaRPr lang="ru-RU" sz="1400"/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0" y="1412876"/>
            <a:ext cx="6875463" cy="1941513"/>
            <a:chOff x="0" y="890"/>
            <a:chExt cx="4331" cy="1223"/>
          </a:xfrm>
        </p:grpSpPr>
        <p:sp>
          <p:nvSpPr>
            <p:cNvPr id="23" name="Text Box 22"/>
            <p:cNvSpPr txBox="1">
              <a:spLocks noChangeArrowheads="1"/>
            </p:cNvSpPr>
            <p:nvPr/>
          </p:nvSpPr>
          <p:spPr bwMode="auto">
            <a:xfrm>
              <a:off x="3441" y="890"/>
              <a:ext cx="890" cy="3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square" lIns="98960" tIns="49482" rIns="98960" bIns="49482">
              <a:spAutoFit/>
            </a:bodyPr>
            <a:lstStyle/>
            <a:p>
              <a:pPr algn="l" defTabSz="938213"/>
              <a:r>
                <a:rPr lang="ru-RU" sz="10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Ориентация</a:t>
              </a:r>
              <a:r>
                <a:rPr lang="ru-RU" sz="1000" b="1" dirty="0" smtClean="0">
                  <a:latin typeface="Arial" pitchFamily="34" charset="0"/>
                  <a:cs typeface="Arial" pitchFamily="34" charset="0"/>
                </a:rPr>
                <a:t>,</a:t>
              </a:r>
            </a:p>
            <a:p>
              <a:pPr algn="l" defTabSz="938213"/>
              <a:r>
                <a:rPr lang="ru-RU" sz="1000" b="1" dirty="0" smtClean="0">
                  <a:solidFill>
                    <a:srgbClr val="FFC000"/>
                  </a:solidFill>
                  <a:latin typeface="Arial" pitchFamily="34" charset="0"/>
                  <a:cs typeface="Arial" pitchFamily="34" charset="0"/>
                </a:rPr>
                <a:t>Размер и форма</a:t>
              </a:r>
            </a:p>
            <a:p>
              <a:pPr algn="l" defTabSz="938213"/>
              <a:r>
                <a:rPr lang="ru-RU" sz="1000" b="1" dirty="0" smtClean="0">
                  <a:latin typeface="Arial" pitchFamily="34" charset="0"/>
                  <a:cs typeface="Arial" pitchFamily="34" charset="0"/>
                </a:rPr>
                <a:t>Земли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 Box 23"/>
            <p:cNvSpPr txBox="1">
              <a:spLocks noChangeArrowheads="1"/>
            </p:cNvSpPr>
            <p:nvPr/>
          </p:nvSpPr>
          <p:spPr bwMode="auto">
            <a:xfrm>
              <a:off x="0" y="1914"/>
              <a:ext cx="1104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8960" tIns="49482" rIns="98960" bIns="49482">
              <a:spAutoFit/>
            </a:bodyPr>
            <a:lstStyle/>
            <a:p>
              <a:pPr algn="l" defTabSz="938213">
                <a:spcBef>
                  <a:spcPct val="50000"/>
                </a:spcBef>
              </a:pPr>
              <a:r>
                <a:rPr lang="ru-RU" sz="1400" b="1" dirty="0" smtClean="0">
                  <a:solidFill>
                    <a:srgbClr val="FFC000"/>
                  </a:solidFill>
                  <a:latin typeface="Arial" pitchFamily="34" charset="0"/>
                  <a:cs typeface="Arial" pitchFamily="34" charset="0"/>
                </a:rPr>
                <a:t>Размер и форма</a:t>
              </a:r>
              <a:endParaRPr lang="en-US" sz="25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0" y="1590675"/>
            <a:ext cx="9101138" cy="2179638"/>
            <a:chOff x="0" y="1002"/>
            <a:chExt cx="5733" cy="1373"/>
          </a:xfrm>
        </p:grpSpPr>
        <p:grpSp>
          <p:nvGrpSpPr>
            <p:cNvPr id="22" name="Group 25"/>
            <p:cNvGrpSpPr>
              <a:grpSpLocks/>
            </p:cNvGrpSpPr>
            <p:nvPr/>
          </p:nvGrpSpPr>
          <p:grpSpPr bwMode="auto">
            <a:xfrm>
              <a:off x="5458" y="1002"/>
              <a:ext cx="221" cy="348"/>
              <a:chOff x="5230" y="1054"/>
              <a:chExt cx="221" cy="344"/>
            </a:xfrm>
          </p:grpSpPr>
          <p:sp>
            <p:nvSpPr>
              <p:cNvPr id="39" name="Line 26"/>
              <p:cNvSpPr>
                <a:spLocks noChangeShapeType="1"/>
              </p:cNvSpPr>
              <p:nvPr/>
            </p:nvSpPr>
            <p:spPr bwMode="auto">
              <a:xfrm rot="1243346" flipH="1">
                <a:off x="5360" y="1249"/>
                <a:ext cx="27" cy="149"/>
              </a:xfrm>
              <a:prstGeom prst="line">
                <a:avLst/>
              </a:prstGeom>
              <a:noFill/>
              <a:ln w="12700">
                <a:solidFill>
                  <a:srgbClr val="3333CC"/>
                </a:solidFill>
                <a:round/>
                <a:headEnd/>
                <a:tailEnd type="triangle" w="sm" len="med"/>
              </a:ln>
            </p:spPr>
            <p:txBody>
              <a:bodyPr wrap="none" lIns="101601" tIns="50803" rIns="101601" bIns="50803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40" name="Line 27"/>
              <p:cNvSpPr>
                <a:spLocks noChangeShapeType="1"/>
              </p:cNvSpPr>
              <p:nvPr/>
            </p:nvSpPr>
            <p:spPr bwMode="auto">
              <a:xfrm rot="1243346" flipH="1">
                <a:off x="5230" y="1225"/>
                <a:ext cx="177" cy="63"/>
              </a:xfrm>
              <a:prstGeom prst="line">
                <a:avLst/>
              </a:prstGeom>
              <a:noFill/>
              <a:ln w="12700">
                <a:solidFill>
                  <a:srgbClr val="3333CC"/>
                </a:solidFill>
                <a:round/>
                <a:headEnd/>
                <a:tailEnd type="triangle" w="sm" len="med"/>
              </a:ln>
            </p:spPr>
            <p:txBody>
              <a:bodyPr wrap="none" lIns="101601" tIns="50803" rIns="101601" bIns="50803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41" name="Line 28"/>
              <p:cNvSpPr>
                <a:spLocks noChangeShapeType="1"/>
              </p:cNvSpPr>
              <p:nvPr/>
            </p:nvSpPr>
            <p:spPr bwMode="auto">
              <a:xfrm rot="1243346" flipH="1" flipV="1">
                <a:off x="5380" y="1054"/>
                <a:ext cx="71" cy="199"/>
              </a:xfrm>
              <a:prstGeom prst="line">
                <a:avLst/>
              </a:prstGeom>
              <a:noFill/>
              <a:ln w="12700">
                <a:solidFill>
                  <a:srgbClr val="3333CC"/>
                </a:solidFill>
                <a:round/>
                <a:headEnd/>
                <a:tailEnd type="triangle" w="sm" len="med"/>
              </a:ln>
            </p:spPr>
            <p:txBody>
              <a:bodyPr wrap="none" lIns="101601" tIns="50803" rIns="101601" bIns="50803">
                <a:spAutoFit/>
              </a:bodyPr>
              <a:lstStyle/>
              <a:p>
                <a:endParaRPr lang="ru-RU"/>
              </a:p>
            </p:txBody>
          </p:sp>
        </p:grpSp>
        <p:sp>
          <p:nvSpPr>
            <p:cNvPr id="27" name="Text Box 29"/>
            <p:cNvSpPr txBox="1">
              <a:spLocks noChangeArrowheads="1"/>
            </p:cNvSpPr>
            <p:nvPr/>
          </p:nvSpPr>
          <p:spPr bwMode="auto">
            <a:xfrm>
              <a:off x="1057" y="1986"/>
              <a:ext cx="641" cy="35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101601" tIns="50803" rIns="101601" bIns="50803">
              <a:spAutoFit/>
            </a:bodyPr>
            <a:lstStyle/>
            <a:p>
              <a:pPr algn="l" defTabSz="938213"/>
              <a:r>
                <a:rPr lang="ru-RU" sz="1000" b="1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Система </a:t>
              </a:r>
            </a:p>
            <a:p>
              <a:pPr algn="l" defTabSz="938213"/>
              <a:r>
                <a:rPr lang="ru-RU" sz="1000" b="1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координат </a:t>
              </a:r>
            </a:p>
            <a:p>
              <a:pPr algn="l" defTabSz="938213"/>
              <a:r>
                <a:rPr lang="ru-RU" sz="1000" b="1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инструмента</a:t>
              </a:r>
              <a:endParaRPr lang="en-US" sz="1000" b="1" dirty="0">
                <a:solidFill>
                  <a:srgbClr val="3333CC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5" name="Group 30"/>
            <p:cNvGrpSpPr>
              <a:grpSpLocks/>
            </p:cNvGrpSpPr>
            <p:nvPr/>
          </p:nvGrpSpPr>
          <p:grpSpPr bwMode="auto">
            <a:xfrm>
              <a:off x="1782" y="2083"/>
              <a:ext cx="270" cy="292"/>
              <a:chOff x="912" y="1872"/>
              <a:chExt cx="268" cy="288"/>
            </a:xfrm>
          </p:grpSpPr>
          <p:sp>
            <p:nvSpPr>
              <p:cNvPr id="36" name="Line 31"/>
              <p:cNvSpPr>
                <a:spLocks noChangeShapeType="1"/>
              </p:cNvSpPr>
              <p:nvPr/>
            </p:nvSpPr>
            <p:spPr bwMode="auto">
              <a:xfrm>
                <a:off x="1008" y="2016"/>
                <a:ext cx="172" cy="126"/>
              </a:xfrm>
              <a:prstGeom prst="line">
                <a:avLst/>
              </a:prstGeom>
              <a:noFill/>
              <a:ln w="12700">
                <a:solidFill>
                  <a:srgbClr val="3333CC"/>
                </a:solidFill>
                <a:round/>
                <a:headEnd/>
                <a:tailEnd type="triangle" w="sm" len="sm"/>
              </a:ln>
            </p:spPr>
            <p:txBody>
              <a:bodyPr wrap="none" lIns="101601" tIns="50803" rIns="101601" bIns="50803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37" name="Line 32"/>
              <p:cNvSpPr>
                <a:spLocks noChangeShapeType="1"/>
              </p:cNvSpPr>
              <p:nvPr/>
            </p:nvSpPr>
            <p:spPr bwMode="auto">
              <a:xfrm flipH="1">
                <a:off x="912" y="2016"/>
                <a:ext cx="96" cy="144"/>
              </a:xfrm>
              <a:prstGeom prst="line">
                <a:avLst/>
              </a:prstGeom>
              <a:noFill/>
              <a:ln w="12700">
                <a:solidFill>
                  <a:srgbClr val="3333CC"/>
                </a:solidFill>
                <a:round/>
                <a:headEnd/>
                <a:tailEnd type="triangle" w="sm" len="sm"/>
              </a:ln>
            </p:spPr>
            <p:txBody>
              <a:bodyPr wrap="none" lIns="101601" tIns="50803" rIns="101601" bIns="50803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38" name="Line 33"/>
              <p:cNvSpPr>
                <a:spLocks noChangeShapeType="1"/>
              </p:cNvSpPr>
              <p:nvPr/>
            </p:nvSpPr>
            <p:spPr bwMode="auto">
              <a:xfrm flipH="1" flipV="1">
                <a:off x="960" y="1872"/>
                <a:ext cx="48" cy="144"/>
              </a:xfrm>
              <a:prstGeom prst="line">
                <a:avLst/>
              </a:prstGeom>
              <a:noFill/>
              <a:ln w="12700">
                <a:solidFill>
                  <a:srgbClr val="3333CC"/>
                </a:solidFill>
                <a:round/>
                <a:headEnd/>
                <a:tailEnd type="triangle" w="sm" len="sm"/>
              </a:ln>
            </p:spPr>
            <p:txBody>
              <a:bodyPr wrap="none" lIns="101601" tIns="50803" rIns="101601" bIns="50803">
                <a:spAutoFit/>
              </a:bodyPr>
              <a:lstStyle/>
              <a:p>
                <a:endParaRPr lang="ru-RU"/>
              </a:p>
            </p:txBody>
          </p:sp>
        </p:grpSp>
        <p:grpSp>
          <p:nvGrpSpPr>
            <p:cNvPr id="26" name="Group 34"/>
            <p:cNvGrpSpPr>
              <a:grpSpLocks/>
            </p:cNvGrpSpPr>
            <p:nvPr/>
          </p:nvGrpSpPr>
          <p:grpSpPr bwMode="auto">
            <a:xfrm>
              <a:off x="3015" y="1175"/>
              <a:ext cx="237" cy="214"/>
              <a:chOff x="2547" y="1200"/>
              <a:chExt cx="235" cy="214"/>
            </a:xfrm>
          </p:grpSpPr>
          <p:sp>
            <p:nvSpPr>
              <p:cNvPr id="33" name="Line 35"/>
              <p:cNvSpPr>
                <a:spLocks noChangeShapeType="1"/>
              </p:cNvSpPr>
              <p:nvPr/>
            </p:nvSpPr>
            <p:spPr bwMode="auto">
              <a:xfrm>
                <a:off x="2642" y="1307"/>
                <a:ext cx="140" cy="10"/>
              </a:xfrm>
              <a:prstGeom prst="line">
                <a:avLst/>
              </a:prstGeom>
              <a:noFill/>
              <a:ln w="12700">
                <a:solidFill>
                  <a:srgbClr val="3333CC"/>
                </a:solidFill>
                <a:round/>
                <a:headEnd/>
                <a:tailEnd type="triangle" w="sm" len="sm"/>
              </a:ln>
            </p:spPr>
            <p:txBody>
              <a:bodyPr wrap="none" lIns="101601" tIns="50803" rIns="101601" bIns="50803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34" name="Line 36"/>
              <p:cNvSpPr>
                <a:spLocks noChangeShapeType="1"/>
              </p:cNvSpPr>
              <p:nvPr/>
            </p:nvSpPr>
            <p:spPr bwMode="auto">
              <a:xfrm flipH="1">
                <a:off x="2547" y="1307"/>
                <a:ext cx="91" cy="107"/>
              </a:xfrm>
              <a:prstGeom prst="line">
                <a:avLst/>
              </a:prstGeom>
              <a:noFill/>
              <a:ln w="12700">
                <a:solidFill>
                  <a:srgbClr val="3333CC"/>
                </a:solidFill>
                <a:round/>
                <a:headEnd/>
                <a:tailEnd type="triangle" w="sm" len="sm"/>
              </a:ln>
            </p:spPr>
            <p:txBody>
              <a:bodyPr wrap="none" lIns="101601" tIns="50803" rIns="101601" bIns="50803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35" name="Line 37"/>
              <p:cNvSpPr>
                <a:spLocks noChangeShapeType="1"/>
              </p:cNvSpPr>
              <p:nvPr/>
            </p:nvSpPr>
            <p:spPr bwMode="auto">
              <a:xfrm flipH="1" flipV="1">
                <a:off x="2553" y="1200"/>
                <a:ext cx="89" cy="107"/>
              </a:xfrm>
              <a:prstGeom prst="line">
                <a:avLst/>
              </a:prstGeom>
              <a:noFill/>
              <a:ln w="12700">
                <a:solidFill>
                  <a:srgbClr val="3333CC"/>
                </a:solidFill>
                <a:round/>
                <a:headEnd/>
                <a:tailEnd type="triangle" w="sm" len="sm"/>
              </a:ln>
            </p:spPr>
            <p:txBody>
              <a:bodyPr wrap="none" lIns="101601" tIns="50803" rIns="101601" bIns="50803">
                <a:spAutoFit/>
              </a:bodyPr>
              <a:lstStyle/>
              <a:p>
                <a:endParaRPr lang="ru-RU"/>
              </a:p>
            </p:txBody>
          </p:sp>
        </p:grpSp>
        <p:sp>
          <p:nvSpPr>
            <p:cNvPr id="30" name="Text Box 38"/>
            <p:cNvSpPr txBox="1">
              <a:spLocks noChangeArrowheads="1"/>
            </p:cNvSpPr>
            <p:nvPr/>
          </p:nvSpPr>
          <p:spPr bwMode="auto">
            <a:xfrm>
              <a:off x="2501" y="1013"/>
              <a:ext cx="560" cy="35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101601" tIns="50803" rIns="101601" bIns="50803">
              <a:spAutoFit/>
            </a:bodyPr>
            <a:lstStyle/>
            <a:p>
              <a:pPr algn="l" defTabSz="938213"/>
              <a:r>
                <a:rPr lang="ru-RU" sz="1000" b="1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Система </a:t>
              </a:r>
            </a:p>
            <a:p>
              <a:pPr algn="l" defTabSz="938213"/>
              <a:r>
                <a:rPr lang="ru-RU" sz="1000" b="1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Координат</a:t>
              </a:r>
            </a:p>
            <a:p>
              <a:pPr algn="l" defTabSz="938213"/>
              <a:r>
                <a:rPr lang="ru-RU" sz="1000" b="1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 антенны</a:t>
              </a:r>
              <a:endParaRPr lang="en-US" sz="1000" b="1" dirty="0">
                <a:solidFill>
                  <a:srgbClr val="3333CC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 Box 39"/>
            <p:cNvSpPr txBox="1">
              <a:spLocks noChangeArrowheads="1"/>
            </p:cNvSpPr>
            <p:nvPr/>
          </p:nvSpPr>
          <p:spPr bwMode="auto">
            <a:xfrm>
              <a:off x="4785" y="1357"/>
              <a:ext cx="948" cy="25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101601" tIns="50803" rIns="101601" bIns="50803">
              <a:spAutoFit/>
            </a:bodyPr>
            <a:lstStyle/>
            <a:p>
              <a:pPr algn="l" defTabSz="938213"/>
              <a:r>
                <a:rPr lang="ru-RU" sz="1000" b="1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Система координат</a:t>
              </a:r>
            </a:p>
            <a:p>
              <a:pPr algn="l" defTabSz="938213"/>
              <a:r>
                <a:rPr lang="ru-RU" sz="1000" b="1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Солнечной системы</a:t>
              </a:r>
              <a:endParaRPr lang="en-US" sz="1000" b="1" dirty="0">
                <a:solidFill>
                  <a:srgbClr val="3333CC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 Box 40"/>
            <p:cNvSpPr txBox="1">
              <a:spLocks noChangeArrowheads="1"/>
            </p:cNvSpPr>
            <p:nvPr/>
          </p:nvSpPr>
          <p:spPr bwMode="auto">
            <a:xfrm>
              <a:off x="0" y="1385"/>
              <a:ext cx="1258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1601" tIns="50803" rIns="101601" bIns="50803">
              <a:spAutoFit/>
            </a:bodyPr>
            <a:lstStyle/>
            <a:p>
              <a:pPr algn="l" defTabSz="938213">
                <a:spcBef>
                  <a:spcPct val="50000"/>
                </a:spcBef>
              </a:pPr>
              <a:r>
                <a:rPr lang="ru-RU" sz="1400" b="1" dirty="0" smtClean="0">
                  <a:solidFill>
                    <a:srgbClr val="3333CC"/>
                  </a:solidFill>
                  <a:latin typeface="Arial" pitchFamily="34" charset="0"/>
                  <a:cs typeface="Arial" pitchFamily="34" charset="0"/>
                </a:rPr>
                <a:t>Системы координат</a:t>
              </a:r>
              <a:endParaRPr lang="en-US" sz="1400" b="1" dirty="0">
                <a:solidFill>
                  <a:srgbClr val="3333CC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8" name="Group 41"/>
          <p:cNvGrpSpPr>
            <a:grpSpLocks/>
          </p:cNvGrpSpPr>
          <p:nvPr/>
        </p:nvGrpSpPr>
        <p:grpSpPr bwMode="auto">
          <a:xfrm>
            <a:off x="0" y="1952096"/>
            <a:ext cx="7229047" cy="3229505"/>
            <a:chOff x="0" y="1210"/>
            <a:chExt cx="4456" cy="1969"/>
          </a:xfrm>
        </p:grpSpPr>
        <p:sp>
          <p:nvSpPr>
            <p:cNvPr id="43" name="Text Box 42"/>
            <p:cNvSpPr txBox="1">
              <a:spLocks noChangeArrowheads="1"/>
            </p:cNvSpPr>
            <p:nvPr/>
          </p:nvSpPr>
          <p:spPr bwMode="auto">
            <a:xfrm>
              <a:off x="904" y="2410"/>
              <a:ext cx="696" cy="1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101601" tIns="50803" rIns="101601" bIns="50803">
              <a:spAutoFit/>
            </a:bodyPr>
            <a:lstStyle/>
            <a:p>
              <a:pPr algn="l" defTabSz="938213"/>
              <a:r>
                <a:rPr lang="ru-RU" sz="1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Ориентация КА</a:t>
              </a:r>
              <a:endParaRPr lang="en-US" sz="1000" b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9" name="Group 43"/>
            <p:cNvGrpSpPr>
              <a:grpSpLocks/>
            </p:cNvGrpSpPr>
            <p:nvPr/>
          </p:nvGrpSpPr>
          <p:grpSpPr bwMode="auto">
            <a:xfrm rot="844046">
              <a:off x="1534" y="2362"/>
              <a:ext cx="277" cy="288"/>
              <a:chOff x="395" y="1968"/>
              <a:chExt cx="277" cy="288"/>
            </a:xfrm>
          </p:grpSpPr>
          <p:sp>
            <p:nvSpPr>
              <p:cNvPr id="54" name="Line 44"/>
              <p:cNvSpPr>
                <a:spLocks noChangeShapeType="1"/>
              </p:cNvSpPr>
              <p:nvPr/>
            </p:nvSpPr>
            <p:spPr bwMode="auto">
              <a:xfrm>
                <a:off x="528" y="2112"/>
                <a:ext cx="144" cy="14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sm" len="sm"/>
              </a:ln>
            </p:spPr>
            <p:txBody>
              <a:bodyPr wrap="none" lIns="101601" tIns="50803" rIns="101601" bIns="50803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55" name="Line 45"/>
              <p:cNvSpPr>
                <a:spLocks noChangeShapeType="1"/>
              </p:cNvSpPr>
              <p:nvPr/>
            </p:nvSpPr>
            <p:spPr bwMode="auto">
              <a:xfrm flipH="1">
                <a:off x="395" y="2112"/>
                <a:ext cx="133" cy="9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sm" len="sm"/>
              </a:ln>
            </p:spPr>
            <p:txBody>
              <a:bodyPr wrap="none" lIns="101601" tIns="50803" rIns="101601" bIns="50803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56" name="Line 46"/>
              <p:cNvSpPr>
                <a:spLocks noChangeShapeType="1"/>
              </p:cNvSpPr>
              <p:nvPr/>
            </p:nvSpPr>
            <p:spPr bwMode="auto">
              <a:xfrm flipV="1">
                <a:off x="528" y="1968"/>
                <a:ext cx="48" cy="14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sm" len="sm"/>
              </a:ln>
            </p:spPr>
            <p:txBody>
              <a:bodyPr wrap="none" lIns="101601" tIns="50803" rIns="101601" bIns="50803">
                <a:spAutoFit/>
              </a:bodyPr>
              <a:lstStyle/>
              <a:p>
                <a:endParaRPr lang="ru-RU"/>
              </a:p>
            </p:txBody>
          </p:sp>
        </p:grpSp>
        <p:grpSp>
          <p:nvGrpSpPr>
            <p:cNvPr id="42" name="Group 47"/>
            <p:cNvGrpSpPr>
              <a:grpSpLocks/>
            </p:cNvGrpSpPr>
            <p:nvPr/>
          </p:nvGrpSpPr>
          <p:grpSpPr bwMode="auto">
            <a:xfrm>
              <a:off x="4168" y="2890"/>
              <a:ext cx="288" cy="289"/>
              <a:chOff x="4320" y="2976"/>
              <a:chExt cx="288" cy="289"/>
            </a:xfrm>
          </p:grpSpPr>
          <p:sp>
            <p:nvSpPr>
              <p:cNvPr id="51" name="Line 48"/>
              <p:cNvSpPr>
                <a:spLocks noChangeShapeType="1"/>
              </p:cNvSpPr>
              <p:nvPr/>
            </p:nvSpPr>
            <p:spPr bwMode="auto">
              <a:xfrm>
                <a:off x="4453" y="3168"/>
                <a:ext cx="155" cy="48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 type="triangle" w="sm" len="sm"/>
              </a:ln>
            </p:spPr>
            <p:txBody>
              <a:bodyPr wrap="none" lIns="101601" tIns="50803" rIns="101601" bIns="50803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52" name="Line 49"/>
              <p:cNvSpPr>
                <a:spLocks noChangeShapeType="1"/>
              </p:cNvSpPr>
              <p:nvPr/>
            </p:nvSpPr>
            <p:spPr bwMode="auto">
              <a:xfrm flipH="1">
                <a:off x="4320" y="3168"/>
                <a:ext cx="133" cy="97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 type="triangle" w="sm" len="sm"/>
              </a:ln>
            </p:spPr>
            <p:txBody>
              <a:bodyPr wrap="none" lIns="101601" tIns="50803" rIns="101601" bIns="50803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53" name="Line 50"/>
              <p:cNvSpPr>
                <a:spLocks noChangeShapeType="1"/>
              </p:cNvSpPr>
              <p:nvPr/>
            </p:nvSpPr>
            <p:spPr bwMode="auto">
              <a:xfrm flipH="1" flipV="1">
                <a:off x="4368" y="2976"/>
                <a:ext cx="85" cy="192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 type="triangle" w="sm" len="sm"/>
              </a:ln>
            </p:spPr>
            <p:txBody>
              <a:bodyPr wrap="none" lIns="101601" tIns="50803" rIns="101601" bIns="50803">
                <a:spAutoFit/>
              </a:bodyPr>
              <a:lstStyle/>
              <a:p>
                <a:endParaRPr lang="ru-RU"/>
              </a:p>
            </p:txBody>
          </p:sp>
        </p:grpSp>
        <p:grpSp>
          <p:nvGrpSpPr>
            <p:cNvPr id="44" name="Group 51"/>
            <p:cNvGrpSpPr>
              <a:grpSpLocks/>
            </p:cNvGrpSpPr>
            <p:nvPr/>
          </p:nvGrpSpPr>
          <p:grpSpPr bwMode="auto">
            <a:xfrm>
              <a:off x="3179" y="1210"/>
              <a:ext cx="173" cy="192"/>
              <a:chOff x="3331" y="1296"/>
              <a:chExt cx="173" cy="192"/>
            </a:xfrm>
          </p:grpSpPr>
          <p:sp>
            <p:nvSpPr>
              <p:cNvPr id="48" name="Line 52"/>
              <p:cNvSpPr>
                <a:spLocks noChangeShapeType="1"/>
              </p:cNvSpPr>
              <p:nvPr/>
            </p:nvSpPr>
            <p:spPr bwMode="auto">
              <a:xfrm>
                <a:off x="3408" y="1392"/>
                <a:ext cx="96" cy="96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round/>
                <a:headEnd/>
                <a:tailEnd type="triangle" w="sm" len="sm"/>
              </a:ln>
            </p:spPr>
            <p:txBody>
              <a:bodyPr wrap="none" lIns="101601" tIns="50803" rIns="101601" bIns="50803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49" name="Line 53"/>
              <p:cNvSpPr>
                <a:spLocks noChangeShapeType="1"/>
              </p:cNvSpPr>
              <p:nvPr/>
            </p:nvSpPr>
            <p:spPr bwMode="auto">
              <a:xfrm flipH="1">
                <a:off x="3331" y="1392"/>
                <a:ext cx="77" cy="60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round/>
                <a:headEnd/>
                <a:tailEnd type="triangle" w="sm" len="sm"/>
              </a:ln>
            </p:spPr>
            <p:txBody>
              <a:bodyPr wrap="none" lIns="101601" tIns="50803" rIns="101601" bIns="50803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50" name="Line 54"/>
              <p:cNvSpPr>
                <a:spLocks noChangeShapeType="1"/>
              </p:cNvSpPr>
              <p:nvPr/>
            </p:nvSpPr>
            <p:spPr bwMode="auto">
              <a:xfrm flipV="1">
                <a:off x="3408" y="1296"/>
                <a:ext cx="48" cy="96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round/>
                <a:headEnd/>
                <a:tailEnd type="triangle" w="sm" len="sm"/>
              </a:ln>
            </p:spPr>
            <p:txBody>
              <a:bodyPr wrap="none" lIns="101601" tIns="50803" rIns="101601" bIns="50803">
                <a:spAutoFit/>
              </a:bodyPr>
              <a:lstStyle/>
              <a:p>
                <a:endParaRPr lang="ru-RU"/>
              </a:p>
            </p:txBody>
          </p:sp>
        </p:grpSp>
        <p:sp>
          <p:nvSpPr>
            <p:cNvPr id="47" name="Text Box 55"/>
            <p:cNvSpPr txBox="1">
              <a:spLocks noChangeArrowheads="1"/>
            </p:cNvSpPr>
            <p:nvPr/>
          </p:nvSpPr>
          <p:spPr bwMode="auto">
            <a:xfrm>
              <a:off x="0" y="1689"/>
              <a:ext cx="792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1601" tIns="50803" rIns="101601" bIns="50803">
              <a:spAutoFit/>
            </a:bodyPr>
            <a:lstStyle/>
            <a:p>
              <a:pPr algn="l" defTabSz="938213">
                <a:spcBef>
                  <a:spcPct val="50000"/>
                </a:spcBef>
              </a:pPr>
              <a:r>
                <a:rPr lang="ru-RU" sz="1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Ориентация</a:t>
              </a:r>
              <a:endPara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5" name="Group 58"/>
          <p:cNvGrpSpPr>
            <a:grpSpLocks/>
          </p:cNvGrpSpPr>
          <p:nvPr/>
        </p:nvGrpSpPr>
        <p:grpSpPr bwMode="auto">
          <a:xfrm>
            <a:off x="0" y="1903413"/>
            <a:ext cx="6997700" cy="3070225"/>
            <a:chOff x="0" y="1182"/>
            <a:chExt cx="4318" cy="1876"/>
          </a:xfrm>
        </p:grpSpPr>
        <p:sp>
          <p:nvSpPr>
            <p:cNvPr id="58" name="Line 59"/>
            <p:cNvSpPr>
              <a:spLocks noChangeShapeType="1"/>
            </p:cNvSpPr>
            <p:nvPr/>
          </p:nvSpPr>
          <p:spPr bwMode="auto">
            <a:xfrm flipV="1">
              <a:off x="1963" y="1615"/>
              <a:ext cx="2355" cy="529"/>
            </a:xfrm>
            <a:prstGeom prst="line">
              <a:avLst/>
            </a:prstGeom>
            <a:noFill/>
            <a:ln w="12700">
              <a:solidFill>
                <a:srgbClr val="3E952E"/>
              </a:solidFill>
              <a:round/>
              <a:headEnd type="triangle" w="med" len="med"/>
              <a:tailEnd/>
            </a:ln>
          </p:spPr>
          <p:txBody>
            <a:bodyPr lIns="96387" tIns="48195" rIns="96387" bIns="48195">
              <a:spAutoFit/>
            </a:bodyPr>
            <a:lstStyle/>
            <a:p>
              <a:endParaRPr lang="ru-RU"/>
            </a:p>
          </p:txBody>
        </p:sp>
        <p:sp>
          <p:nvSpPr>
            <p:cNvPr id="59" name="Line 60"/>
            <p:cNvSpPr>
              <a:spLocks noChangeShapeType="1"/>
            </p:cNvSpPr>
            <p:nvPr/>
          </p:nvSpPr>
          <p:spPr bwMode="auto">
            <a:xfrm>
              <a:off x="1915" y="2144"/>
              <a:ext cx="2369" cy="914"/>
            </a:xfrm>
            <a:prstGeom prst="line">
              <a:avLst/>
            </a:prstGeom>
            <a:noFill/>
            <a:ln w="12700">
              <a:solidFill>
                <a:srgbClr val="3E952E"/>
              </a:solidFill>
              <a:round/>
              <a:headEnd/>
              <a:tailEnd type="triangle" w="med" len="med"/>
            </a:ln>
          </p:spPr>
          <p:txBody>
            <a:bodyPr lIns="96387" tIns="48195" rIns="96387" bIns="48195">
              <a:spAutoFit/>
            </a:bodyPr>
            <a:lstStyle/>
            <a:p>
              <a:endParaRPr lang="ru-RU"/>
            </a:p>
          </p:txBody>
        </p:sp>
        <p:sp>
          <p:nvSpPr>
            <p:cNvPr id="60" name="Line 61"/>
            <p:cNvSpPr>
              <a:spLocks noChangeShapeType="1"/>
            </p:cNvSpPr>
            <p:nvPr/>
          </p:nvSpPr>
          <p:spPr bwMode="auto">
            <a:xfrm>
              <a:off x="4304" y="1629"/>
              <a:ext cx="12" cy="1422"/>
            </a:xfrm>
            <a:prstGeom prst="line">
              <a:avLst/>
            </a:prstGeom>
            <a:noFill/>
            <a:ln w="12700">
              <a:solidFill>
                <a:srgbClr val="3E952E"/>
              </a:solidFill>
              <a:round/>
              <a:headEnd/>
              <a:tailEnd type="triangle" w="med" len="med"/>
            </a:ln>
          </p:spPr>
          <p:txBody>
            <a:bodyPr lIns="96387" tIns="48195" rIns="96387" bIns="48195">
              <a:spAutoFit/>
            </a:bodyPr>
            <a:lstStyle/>
            <a:p>
              <a:endParaRPr lang="ru-RU"/>
            </a:p>
          </p:txBody>
        </p:sp>
        <p:sp>
          <p:nvSpPr>
            <p:cNvPr id="61" name="Text Box 62"/>
            <p:cNvSpPr txBox="1">
              <a:spLocks noChangeArrowheads="1"/>
            </p:cNvSpPr>
            <p:nvPr/>
          </p:nvSpPr>
          <p:spPr bwMode="auto">
            <a:xfrm>
              <a:off x="2732" y="2048"/>
              <a:ext cx="1539" cy="39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6387" tIns="48195" rIns="96387" bIns="48195">
              <a:spAutoFit/>
            </a:bodyPr>
            <a:lstStyle/>
            <a:p>
              <a:pPr defTabSz="938213"/>
              <a:r>
                <a:rPr lang="ru-RU" sz="1200" b="1" dirty="0" smtClean="0">
                  <a:solidFill>
                    <a:srgbClr val="3E952E"/>
                  </a:solidFill>
                  <a:latin typeface="Arial" pitchFamily="34" charset="0"/>
                  <a:cs typeface="Arial" pitchFamily="34" charset="0"/>
                </a:rPr>
                <a:t>Взаимное расположение </a:t>
              </a:r>
            </a:p>
            <a:p>
              <a:pPr defTabSz="938213"/>
              <a:r>
                <a:rPr lang="ru-RU" sz="1200" b="1" dirty="0" smtClean="0">
                  <a:solidFill>
                    <a:srgbClr val="3E952E"/>
                  </a:solidFill>
                  <a:latin typeface="Arial" pitchFamily="34" charset="0"/>
                  <a:cs typeface="Arial" pitchFamily="34" charset="0"/>
                </a:rPr>
                <a:t>тел солнечной системы,</a:t>
              </a:r>
            </a:p>
            <a:p>
              <a:pPr defTabSz="938213"/>
              <a:r>
                <a:rPr lang="ru-RU" sz="1200" b="1" dirty="0" smtClean="0">
                  <a:solidFill>
                    <a:srgbClr val="3E952E"/>
                  </a:solidFill>
                  <a:latin typeface="Arial" pitchFamily="34" charset="0"/>
                  <a:cs typeface="Arial" pitchFamily="34" charset="0"/>
                </a:rPr>
                <a:t>КА, антенны. </a:t>
              </a:r>
              <a:endParaRPr lang="en-US" sz="1200" b="1" dirty="0">
                <a:solidFill>
                  <a:srgbClr val="3E952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Line 63"/>
            <p:cNvSpPr>
              <a:spLocks noChangeShapeType="1"/>
            </p:cNvSpPr>
            <p:nvPr/>
          </p:nvSpPr>
          <p:spPr bwMode="auto">
            <a:xfrm flipH="1">
              <a:off x="1915" y="1182"/>
              <a:ext cx="1105" cy="962"/>
            </a:xfrm>
            <a:prstGeom prst="line">
              <a:avLst/>
            </a:prstGeom>
            <a:noFill/>
            <a:ln w="12700">
              <a:solidFill>
                <a:srgbClr val="3E952E"/>
              </a:solidFill>
              <a:round/>
              <a:headEnd/>
              <a:tailEnd type="triangle" w="med" len="med"/>
            </a:ln>
          </p:spPr>
          <p:txBody>
            <a:bodyPr lIns="96387" tIns="48195" rIns="96387" bIns="48195">
              <a:spAutoFit/>
            </a:bodyPr>
            <a:lstStyle/>
            <a:p>
              <a:endParaRPr lang="ru-RU"/>
            </a:p>
          </p:txBody>
        </p:sp>
        <p:sp>
          <p:nvSpPr>
            <p:cNvPr id="63" name="Line 64"/>
            <p:cNvSpPr>
              <a:spLocks noChangeShapeType="1"/>
            </p:cNvSpPr>
            <p:nvPr/>
          </p:nvSpPr>
          <p:spPr bwMode="auto">
            <a:xfrm flipH="1" flipV="1">
              <a:off x="3261" y="1299"/>
              <a:ext cx="1037" cy="309"/>
            </a:xfrm>
            <a:prstGeom prst="line">
              <a:avLst/>
            </a:prstGeom>
            <a:noFill/>
            <a:ln w="12700">
              <a:solidFill>
                <a:srgbClr val="3E952E"/>
              </a:solidFill>
              <a:round/>
              <a:headEnd/>
              <a:tailEnd type="triangle" w="med" len="med"/>
            </a:ln>
          </p:spPr>
          <p:txBody>
            <a:bodyPr lIns="96387" tIns="48195" rIns="96387" bIns="48195">
              <a:spAutoFit/>
            </a:bodyPr>
            <a:lstStyle/>
            <a:p>
              <a:endParaRPr lang="ru-RU"/>
            </a:p>
          </p:txBody>
        </p:sp>
        <p:sp>
          <p:nvSpPr>
            <p:cNvPr id="64" name="Line 65"/>
            <p:cNvSpPr>
              <a:spLocks noChangeShapeType="1"/>
            </p:cNvSpPr>
            <p:nvPr/>
          </p:nvSpPr>
          <p:spPr bwMode="auto">
            <a:xfrm flipH="1" flipV="1">
              <a:off x="3151" y="1223"/>
              <a:ext cx="110" cy="76"/>
            </a:xfrm>
            <a:prstGeom prst="line">
              <a:avLst/>
            </a:prstGeom>
            <a:noFill/>
            <a:ln w="12700">
              <a:solidFill>
                <a:srgbClr val="3E952E"/>
              </a:solidFill>
              <a:round/>
              <a:headEnd/>
              <a:tailEnd type="triangle" w="med" len="med"/>
            </a:ln>
          </p:spPr>
          <p:txBody>
            <a:bodyPr lIns="96387" tIns="48195" rIns="96387" bIns="48195">
              <a:spAutoFit/>
            </a:bodyPr>
            <a:lstStyle/>
            <a:p>
              <a:endParaRPr lang="ru-RU"/>
            </a:p>
          </p:txBody>
        </p:sp>
        <p:sp>
          <p:nvSpPr>
            <p:cNvPr id="65" name="Text Box 66"/>
            <p:cNvSpPr txBox="1">
              <a:spLocks noChangeArrowheads="1"/>
            </p:cNvSpPr>
            <p:nvPr/>
          </p:nvSpPr>
          <p:spPr bwMode="auto">
            <a:xfrm>
              <a:off x="0" y="1523"/>
              <a:ext cx="769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6387" tIns="48195" rIns="96387" bIns="48195">
              <a:spAutoFit/>
            </a:bodyPr>
            <a:lstStyle/>
            <a:p>
              <a:pPr algn="l" defTabSz="938213">
                <a:spcBef>
                  <a:spcPct val="50000"/>
                </a:spcBef>
              </a:pPr>
              <a:r>
                <a:rPr lang="ru-RU" sz="1400" b="1" dirty="0" smtClean="0">
                  <a:solidFill>
                    <a:srgbClr val="43C04A"/>
                  </a:solidFill>
                  <a:latin typeface="Arial" pitchFamily="34" charset="0"/>
                  <a:cs typeface="Arial" pitchFamily="34" charset="0"/>
                </a:rPr>
                <a:t>Положение</a:t>
              </a:r>
              <a:endParaRPr lang="en-US" sz="1400" b="1" dirty="0">
                <a:solidFill>
                  <a:srgbClr val="43C04A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Line 67"/>
            <p:cNvSpPr>
              <a:spLocks noChangeShapeType="1"/>
            </p:cNvSpPr>
            <p:nvPr/>
          </p:nvSpPr>
          <p:spPr bwMode="auto">
            <a:xfrm flipH="1" flipV="1">
              <a:off x="4227" y="1341"/>
              <a:ext cx="65" cy="260"/>
            </a:xfrm>
            <a:prstGeom prst="line">
              <a:avLst/>
            </a:prstGeom>
            <a:noFill/>
            <a:ln w="12700">
              <a:solidFill>
                <a:srgbClr val="3E952E"/>
              </a:solidFill>
              <a:round/>
              <a:headEnd/>
              <a:tailEnd type="triangle" w="med" len="med"/>
            </a:ln>
          </p:spPr>
          <p:txBody>
            <a:bodyPr lIns="96387" tIns="48195" rIns="96387" bIns="48195">
              <a:spAutoFit/>
            </a:bodyPr>
            <a:lstStyle/>
            <a:p>
              <a:endParaRPr lang="ru-RU"/>
            </a:p>
          </p:txBody>
        </p:sp>
      </p:grpSp>
      <p:sp>
        <p:nvSpPr>
          <p:cNvPr id="67" name="Text Box 69"/>
          <p:cNvSpPr txBox="1">
            <a:spLocks noChangeArrowheads="1"/>
          </p:cNvSpPr>
          <p:nvPr/>
        </p:nvSpPr>
        <p:spPr bwMode="auto">
          <a:xfrm>
            <a:off x="0" y="6348413"/>
            <a:ext cx="2320525" cy="268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101609" tIns="50804" rIns="101609" bIns="50804">
            <a:spAutoFit/>
          </a:bodyPr>
          <a:lstStyle/>
          <a:p>
            <a:pPr defTabSz="963613">
              <a:lnSpc>
                <a:spcPct val="90000"/>
              </a:lnSpc>
            </a:pPr>
            <a:r>
              <a:rPr lang="ru-RU" sz="1200" b="1" dirty="0" smtClean="0">
                <a:solidFill>
                  <a:srgbClr val="4F1945"/>
                </a:solidFill>
                <a:latin typeface="Arial" pitchFamily="34" charset="0"/>
                <a:cs typeface="Arial" pitchFamily="34" charset="0"/>
              </a:rPr>
              <a:t>Система перевода времени</a:t>
            </a:r>
            <a:endParaRPr lang="en-US" sz="1200" b="1" dirty="0">
              <a:solidFill>
                <a:srgbClr val="4F1945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 Box 70"/>
          <p:cNvSpPr txBox="1">
            <a:spLocks noChangeArrowheads="1"/>
          </p:cNvSpPr>
          <p:nvPr/>
        </p:nvSpPr>
        <p:spPr bwMode="auto">
          <a:xfrm>
            <a:off x="0" y="3671888"/>
            <a:ext cx="1789867" cy="318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1609" tIns="50804" rIns="101609" bIns="50804">
            <a:spAutoFit/>
          </a:bodyPr>
          <a:lstStyle/>
          <a:p>
            <a:pPr algn="l" defTabSz="938213">
              <a:spcBef>
                <a:spcPct val="50000"/>
              </a:spcBef>
            </a:pPr>
            <a:r>
              <a:rPr lang="ru-RU" sz="1400" b="1" dirty="0" smtClean="0">
                <a:solidFill>
                  <a:srgbClr val="4F1945"/>
                </a:solidFill>
                <a:latin typeface="Arial" pitchFamily="34" charset="0"/>
                <a:cs typeface="Arial" pitchFamily="34" charset="0"/>
              </a:rPr>
              <a:t>Перевод времени</a:t>
            </a:r>
            <a:endParaRPr lang="en-US" sz="1400" b="1" dirty="0">
              <a:solidFill>
                <a:srgbClr val="4F194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9" name="Picture 71" descr="clo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263" y="5181600"/>
            <a:ext cx="1128712" cy="114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" name="AutoShape 72"/>
          <p:cNvSpPr>
            <a:spLocks noChangeArrowheads="1"/>
          </p:cNvSpPr>
          <p:nvPr/>
        </p:nvSpPr>
        <p:spPr bwMode="auto">
          <a:xfrm>
            <a:off x="2771800" y="6142038"/>
            <a:ext cx="3024336" cy="604837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rgbClr val="EBBB0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" name="Text Box 73"/>
          <p:cNvSpPr txBox="1">
            <a:spLocks noChangeArrowheads="1"/>
          </p:cNvSpPr>
          <p:nvPr/>
        </p:nvSpPr>
        <p:spPr bwMode="auto">
          <a:xfrm>
            <a:off x="3469976" y="6248400"/>
            <a:ext cx="16780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b="1" dirty="0" smtClean="0">
                <a:latin typeface="Arial" pitchFamily="34" charset="0"/>
                <a:cs typeface="Arial" pitchFamily="34" charset="0"/>
              </a:rPr>
              <a:t>Солнечная система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6" name="Group 73"/>
          <p:cNvGrpSpPr>
            <a:grpSpLocks/>
          </p:cNvGrpSpPr>
          <p:nvPr/>
        </p:nvGrpSpPr>
        <p:grpSpPr bwMode="auto">
          <a:xfrm>
            <a:off x="0" y="3390899"/>
            <a:ext cx="6781800" cy="2578982"/>
            <a:chOff x="0" y="2064"/>
            <a:chExt cx="4173" cy="1569"/>
          </a:xfrm>
        </p:grpSpPr>
        <p:sp>
          <p:nvSpPr>
            <p:cNvPr id="73" name="Text Box 74"/>
            <p:cNvSpPr txBox="1">
              <a:spLocks noChangeArrowheads="1"/>
            </p:cNvSpPr>
            <p:nvPr/>
          </p:nvSpPr>
          <p:spPr bwMode="auto">
            <a:xfrm>
              <a:off x="3256" y="3386"/>
              <a:ext cx="915" cy="24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6696" tIns="48349" rIns="96696" bIns="48349">
              <a:spAutoFit/>
            </a:bodyPr>
            <a:lstStyle/>
            <a:p>
              <a:pPr algn="l" defTabSz="939800"/>
              <a:r>
                <a:rPr lang="ru-RU" sz="1000" b="1" dirty="0" smtClean="0">
                  <a:solidFill>
                    <a:srgbClr val="FF30CE"/>
                  </a:solidFill>
                  <a:latin typeface="Arial" pitchFamily="34" charset="0"/>
                  <a:cs typeface="Arial" pitchFamily="34" charset="0"/>
                </a:rPr>
                <a:t>Место поля </a:t>
              </a:r>
            </a:p>
            <a:p>
              <a:pPr algn="l" defTabSz="939800"/>
              <a:r>
                <a:rPr lang="ru-RU" sz="1000" b="1" dirty="0" smtClean="0">
                  <a:solidFill>
                    <a:srgbClr val="FF30CE"/>
                  </a:solidFill>
                  <a:latin typeface="Arial" pitchFamily="34" charset="0"/>
                  <a:cs typeface="Arial" pitchFamily="34" charset="0"/>
                </a:rPr>
                <a:t>зрения инструмента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Freeform 75" descr="25%"/>
            <p:cNvSpPr>
              <a:spLocks/>
            </p:cNvSpPr>
            <p:nvPr/>
          </p:nvSpPr>
          <p:spPr bwMode="auto">
            <a:xfrm>
              <a:off x="3965" y="3254"/>
              <a:ext cx="208" cy="232"/>
            </a:xfrm>
            <a:custGeom>
              <a:avLst/>
              <a:gdLst>
                <a:gd name="T0" fmla="*/ 48 w 208"/>
                <a:gd name="T1" fmla="*/ 16 h 232"/>
                <a:gd name="T2" fmla="*/ 0 w 208"/>
                <a:gd name="T3" fmla="*/ 160 h 232"/>
                <a:gd name="T4" fmla="*/ 48 w 208"/>
                <a:gd name="T5" fmla="*/ 208 h 232"/>
                <a:gd name="T6" fmla="*/ 144 w 208"/>
                <a:gd name="T7" fmla="*/ 208 h 232"/>
                <a:gd name="T8" fmla="*/ 192 w 208"/>
                <a:gd name="T9" fmla="*/ 64 h 232"/>
                <a:gd name="T10" fmla="*/ 48 w 208"/>
                <a:gd name="T11" fmla="*/ 16 h 2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8"/>
                <a:gd name="T19" fmla="*/ 0 h 232"/>
                <a:gd name="T20" fmla="*/ 208 w 208"/>
                <a:gd name="T21" fmla="*/ 232 h 2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8" h="232">
                  <a:moveTo>
                    <a:pt x="48" y="16"/>
                  </a:moveTo>
                  <a:cubicBezTo>
                    <a:pt x="16" y="32"/>
                    <a:pt x="0" y="128"/>
                    <a:pt x="0" y="160"/>
                  </a:cubicBezTo>
                  <a:cubicBezTo>
                    <a:pt x="0" y="192"/>
                    <a:pt x="24" y="200"/>
                    <a:pt x="48" y="208"/>
                  </a:cubicBezTo>
                  <a:cubicBezTo>
                    <a:pt x="72" y="216"/>
                    <a:pt x="120" y="232"/>
                    <a:pt x="144" y="208"/>
                  </a:cubicBezTo>
                  <a:cubicBezTo>
                    <a:pt x="168" y="184"/>
                    <a:pt x="208" y="96"/>
                    <a:pt x="192" y="64"/>
                  </a:cubicBezTo>
                  <a:cubicBezTo>
                    <a:pt x="176" y="32"/>
                    <a:pt x="80" y="0"/>
                    <a:pt x="48" y="16"/>
                  </a:cubicBezTo>
                  <a:close/>
                </a:path>
              </a:pathLst>
            </a:custGeom>
            <a:pattFill prst="pct25">
              <a:fgClr>
                <a:srgbClr val="FF30CE"/>
              </a:fgClr>
              <a:bgClr>
                <a:srgbClr val="FFFFFF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6696" tIns="48349" rIns="96696" bIns="48349">
              <a:spAutoFit/>
            </a:bodyPr>
            <a:lstStyle/>
            <a:p>
              <a:endParaRPr lang="ru-RU"/>
            </a:p>
          </p:txBody>
        </p:sp>
        <p:sp>
          <p:nvSpPr>
            <p:cNvPr id="75" name="Line 76"/>
            <p:cNvSpPr>
              <a:spLocks noChangeShapeType="1"/>
            </p:cNvSpPr>
            <p:nvPr/>
          </p:nvSpPr>
          <p:spPr bwMode="auto">
            <a:xfrm>
              <a:off x="2045" y="2310"/>
              <a:ext cx="1920" cy="1104"/>
            </a:xfrm>
            <a:prstGeom prst="line">
              <a:avLst/>
            </a:prstGeom>
            <a:noFill/>
            <a:ln w="3175" cap="rnd">
              <a:solidFill>
                <a:srgbClr val="FF30CE"/>
              </a:solidFill>
              <a:prstDash val="sysDot"/>
              <a:round/>
              <a:headEnd/>
              <a:tailEnd/>
            </a:ln>
          </p:spPr>
          <p:txBody>
            <a:bodyPr wrap="none" lIns="96696" tIns="48349" rIns="96696" bIns="48349">
              <a:spAutoFit/>
            </a:bodyPr>
            <a:lstStyle/>
            <a:p>
              <a:endParaRPr lang="ru-RU"/>
            </a:p>
          </p:txBody>
        </p:sp>
        <p:sp>
          <p:nvSpPr>
            <p:cNvPr id="76" name="Line 77"/>
            <p:cNvSpPr>
              <a:spLocks noChangeShapeType="1"/>
            </p:cNvSpPr>
            <p:nvPr/>
          </p:nvSpPr>
          <p:spPr bwMode="auto">
            <a:xfrm>
              <a:off x="2045" y="2262"/>
              <a:ext cx="1968" cy="1008"/>
            </a:xfrm>
            <a:prstGeom prst="line">
              <a:avLst/>
            </a:prstGeom>
            <a:noFill/>
            <a:ln w="3175" cap="rnd">
              <a:solidFill>
                <a:srgbClr val="FF30CE"/>
              </a:solidFill>
              <a:prstDash val="sysDot"/>
              <a:round/>
              <a:headEnd/>
              <a:tailEnd/>
            </a:ln>
          </p:spPr>
          <p:txBody>
            <a:bodyPr wrap="none" lIns="96696" tIns="48349" rIns="96696" bIns="48349">
              <a:spAutoFit/>
            </a:bodyPr>
            <a:lstStyle/>
            <a:p>
              <a:endParaRPr lang="ru-RU"/>
            </a:p>
          </p:txBody>
        </p:sp>
        <p:sp>
          <p:nvSpPr>
            <p:cNvPr id="77" name="Line 78"/>
            <p:cNvSpPr>
              <a:spLocks noChangeShapeType="1"/>
            </p:cNvSpPr>
            <p:nvPr/>
          </p:nvSpPr>
          <p:spPr bwMode="auto">
            <a:xfrm>
              <a:off x="2045" y="2262"/>
              <a:ext cx="2112" cy="1056"/>
            </a:xfrm>
            <a:prstGeom prst="line">
              <a:avLst/>
            </a:prstGeom>
            <a:noFill/>
            <a:ln w="3175" cap="rnd">
              <a:solidFill>
                <a:srgbClr val="FF30CE"/>
              </a:solidFill>
              <a:prstDash val="sysDot"/>
              <a:round/>
              <a:headEnd/>
              <a:tailEnd/>
            </a:ln>
          </p:spPr>
          <p:txBody>
            <a:bodyPr wrap="none" lIns="96696" tIns="48349" rIns="96696" bIns="48349">
              <a:spAutoFit/>
            </a:bodyPr>
            <a:lstStyle/>
            <a:p>
              <a:endParaRPr lang="ru-RU"/>
            </a:p>
          </p:txBody>
        </p:sp>
        <p:sp>
          <p:nvSpPr>
            <p:cNvPr id="78" name="Line 79"/>
            <p:cNvSpPr>
              <a:spLocks noChangeShapeType="1"/>
            </p:cNvSpPr>
            <p:nvPr/>
          </p:nvSpPr>
          <p:spPr bwMode="auto">
            <a:xfrm>
              <a:off x="2045" y="2262"/>
              <a:ext cx="2064" cy="1200"/>
            </a:xfrm>
            <a:prstGeom prst="line">
              <a:avLst/>
            </a:prstGeom>
            <a:noFill/>
            <a:ln w="3175" cap="rnd">
              <a:solidFill>
                <a:srgbClr val="FF30CE"/>
              </a:solidFill>
              <a:prstDash val="sysDot"/>
              <a:round/>
              <a:headEnd/>
              <a:tailEnd/>
            </a:ln>
          </p:spPr>
          <p:txBody>
            <a:bodyPr wrap="none" lIns="96696" tIns="48349" rIns="96696" bIns="48349">
              <a:spAutoFit/>
            </a:bodyPr>
            <a:lstStyle/>
            <a:p>
              <a:endParaRPr lang="ru-RU"/>
            </a:p>
          </p:txBody>
        </p:sp>
        <p:sp>
          <p:nvSpPr>
            <p:cNvPr id="79" name="Text Box 80"/>
            <p:cNvSpPr txBox="1">
              <a:spLocks noChangeArrowheads="1"/>
            </p:cNvSpPr>
            <p:nvPr/>
          </p:nvSpPr>
          <p:spPr bwMode="auto">
            <a:xfrm>
              <a:off x="0" y="2064"/>
              <a:ext cx="453" cy="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6696" tIns="48349" rIns="96696" bIns="48349">
              <a:spAutoFit/>
            </a:bodyPr>
            <a:lstStyle/>
            <a:p>
              <a:pPr algn="l" defTabSz="939800">
                <a:spcBef>
                  <a:spcPct val="50000"/>
                </a:spcBef>
              </a:pPr>
              <a:r>
                <a:rPr lang="ru-RU" sz="1400" b="1" dirty="0" smtClean="0">
                  <a:solidFill>
                    <a:srgbClr val="FF30CE"/>
                  </a:solidFill>
                  <a:latin typeface="Arial" pitchFamily="34" charset="0"/>
                  <a:cs typeface="Arial" pitchFamily="34" charset="0"/>
                </a:rPr>
                <a:t>Место</a:t>
              </a:r>
              <a:endParaRPr lang="en-US" sz="1400" b="1" dirty="0">
                <a:solidFill>
                  <a:srgbClr val="FF30CE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0" name="Text Box 22"/>
          <p:cNvSpPr txBox="1">
            <a:spLocks noChangeArrowheads="1"/>
          </p:cNvSpPr>
          <p:nvPr/>
        </p:nvSpPr>
        <p:spPr bwMode="auto">
          <a:xfrm>
            <a:off x="7730332" y="4221088"/>
            <a:ext cx="1413668" cy="56159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8960" tIns="49482" rIns="98960" bIns="49482">
            <a:spAutoFit/>
          </a:bodyPr>
          <a:lstStyle/>
          <a:p>
            <a:pPr algn="l" defTabSz="938213"/>
            <a:r>
              <a:rPr lang="ru-RU" sz="1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Ориентация</a:t>
            </a:r>
            <a:r>
              <a:rPr lang="ru-RU" sz="1000" b="1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pPr algn="l" defTabSz="938213"/>
            <a:r>
              <a:rPr lang="ru-RU" sz="1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Размер и форма</a:t>
            </a:r>
          </a:p>
          <a:p>
            <a:pPr algn="l" defTabSz="938213"/>
            <a:r>
              <a:rPr lang="ru-RU" sz="1000" b="1" dirty="0" smtClean="0">
                <a:latin typeface="Arial" pitchFamily="34" charset="0"/>
                <a:cs typeface="Arial" pitchFamily="34" charset="0"/>
              </a:rPr>
              <a:t>Планеты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4" name="Picture 5" descr="C:\Users\IKI\Desktop\и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6934" y="191436"/>
            <a:ext cx="1332738" cy="789292"/>
          </a:xfrm>
          <a:prstGeom prst="rect">
            <a:avLst/>
          </a:prstGeom>
          <a:noFill/>
        </p:spPr>
      </p:pic>
      <p:cxnSp>
        <p:nvCxnSpPr>
          <p:cNvPr id="81" name="Прямая соединительная линия 80"/>
          <p:cNvCxnSpPr/>
          <p:nvPr/>
        </p:nvCxnSpPr>
        <p:spPr>
          <a:xfrm>
            <a:off x="1619672" y="836712"/>
            <a:ext cx="70567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Прямоугольник 82"/>
          <p:cNvSpPr/>
          <p:nvPr/>
        </p:nvSpPr>
        <p:spPr>
          <a:xfrm>
            <a:off x="142844" y="6572272"/>
            <a:ext cx="621510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rgbClr val="0070C0"/>
                </a:solidFill>
              </a:rPr>
              <a:t>Наземные средства. Проблемы и перспективы</a:t>
            </a:r>
            <a:endParaRPr lang="ru-RU" sz="1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2"/>
          <p:cNvSpPr>
            <a:spLocks/>
          </p:cNvSpPr>
          <p:nvPr/>
        </p:nvSpPr>
        <p:spPr bwMode="auto">
          <a:xfrm>
            <a:off x="5568950" y="3638967"/>
            <a:ext cx="1766039" cy="2082383"/>
          </a:xfrm>
          <a:custGeom>
            <a:avLst/>
            <a:gdLst>
              <a:gd name="T0" fmla="*/ 0 w 896"/>
              <a:gd name="T1" fmla="*/ 2147483647 h 1360"/>
              <a:gd name="T2" fmla="*/ 2147483647 w 896"/>
              <a:gd name="T3" fmla="*/ 2147483647 h 1360"/>
              <a:gd name="T4" fmla="*/ 2147483647 w 896"/>
              <a:gd name="T5" fmla="*/ 2147483647 h 1360"/>
              <a:gd name="T6" fmla="*/ 2147483647 w 896"/>
              <a:gd name="T7" fmla="*/ 2147483647 h 1360"/>
              <a:gd name="T8" fmla="*/ 2147483647 w 896"/>
              <a:gd name="T9" fmla="*/ 2147483647 h 1360"/>
              <a:gd name="T10" fmla="*/ 2147483647 w 896"/>
              <a:gd name="T11" fmla="*/ 2147483647 h 1360"/>
              <a:gd name="T12" fmla="*/ 2147483647 w 896"/>
              <a:gd name="T13" fmla="*/ 0 h 13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96"/>
              <a:gd name="T22" fmla="*/ 0 h 1360"/>
              <a:gd name="T23" fmla="*/ 896 w 896"/>
              <a:gd name="T24" fmla="*/ 1360 h 136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96" h="1360">
                <a:moveTo>
                  <a:pt x="0" y="1248"/>
                </a:moveTo>
                <a:cubicBezTo>
                  <a:pt x="40" y="1292"/>
                  <a:pt x="80" y="1336"/>
                  <a:pt x="192" y="1344"/>
                </a:cubicBezTo>
                <a:cubicBezTo>
                  <a:pt x="304" y="1352"/>
                  <a:pt x="560" y="1360"/>
                  <a:pt x="672" y="1296"/>
                </a:cubicBezTo>
                <a:cubicBezTo>
                  <a:pt x="784" y="1232"/>
                  <a:pt x="832" y="1080"/>
                  <a:pt x="864" y="960"/>
                </a:cubicBezTo>
                <a:cubicBezTo>
                  <a:pt x="896" y="840"/>
                  <a:pt x="872" y="688"/>
                  <a:pt x="864" y="576"/>
                </a:cubicBezTo>
                <a:cubicBezTo>
                  <a:pt x="856" y="464"/>
                  <a:pt x="840" y="384"/>
                  <a:pt x="816" y="288"/>
                </a:cubicBezTo>
                <a:cubicBezTo>
                  <a:pt x="792" y="192"/>
                  <a:pt x="736" y="48"/>
                  <a:pt x="720" y="0"/>
                </a:cubicBezTo>
              </a:path>
            </a:pathLst>
          </a:custGeom>
          <a:noFill/>
          <a:ln w="28575">
            <a:solidFill>
              <a:srgbClr val="0FB756"/>
            </a:solidFill>
            <a:round/>
            <a:headEnd/>
            <a:tailEnd type="triangle" w="med" len="med"/>
          </a:ln>
        </p:spPr>
        <p:txBody>
          <a:bodyPr wrap="none" lIns="89044" tIns="44522" rIns="89044" bIns="44522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Oval 14"/>
          <p:cNvSpPr>
            <a:spLocks noChangeArrowheads="1"/>
          </p:cNvSpPr>
          <p:nvPr/>
        </p:nvSpPr>
        <p:spPr bwMode="auto">
          <a:xfrm>
            <a:off x="5184068" y="5409220"/>
            <a:ext cx="838200" cy="310276"/>
          </a:xfrm>
          <a:prstGeom prst="ellipse">
            <a:avLst/>
          </a:prstGeom>
          <a:solidFill>
            <a:srgbClr val="1AB756"/>
          </a:solidFill>
          <a:ln w="19050">
            <a:solidFill>
              <a:srgbClr val="0FB756"/>
            </a:solidFill>
            <a:round/>
            <a:headEnd/>
            <a:tailEnd/>
          </a:ln>
        </p:spPr>
        <p:txBody>
          <a:bodyPr wrap="none" lIns="89044" tIns="44522" rIns="89044" bIns="44522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 flipH="1" flipV="1">
            <a:off x="3205466" y="3393090"/>
            <a:ext cx="1206709" cy="1615099"/>
          </a:xfrm>
          <a:prstGeom prst="line">
            <a:avLst/>
          </a:prstGeom>
          <a:noFill/>
          <a:ln w="28575">
            <a:solidFill>
              <a:srgbClr val="E6D684"/>
            </a:solidFill>
            <a:round/>
            <a:headEnd/>
            <a:tailEnd type="triangle" w="med" len="med"/>
          </a:ln>
        </p:spPr>
        <p:txBody>
          <a:bodyPr wrap="none" lIns="89044" tIns="44522" rIns="89044" bIns="44522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Oval 13"/>
          <p:cNvSpPr>
            <a:spLocks noChangeArrowheads="1"/>
          </p:cNvSpPr>
          <p:nvPr/>
        </p:nvSpPr>
        <p:spPr bwMode="auto">
          <a:xfrm>
            <a:off x="4135736" y="4914545"/>
            <a:ext cx="1120340" cy="413283"/>
          </a:xfrm>
          <a:prstGeom prst="ellipse">
            <a:avLst/>
          </a:prstGeom>
          <a:solidFill>
            <a:srgbClr val="E4D685"/>
          </a:solidFill>
          <a:ln w="19050">
            <a:solidFill>
              <a:srgbClr val="E6D684"/>
            </a:solidFill>
            <a:round/>
            <a:headEnd/>
            <a:tailEnd/>
          </a:ln>
        </p:spPr>
        <p:txBody>
          <a:bodyPr wrap="none" lIns="89044" tIns="44522" rIns="89044" bIns="44522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295636" y="4869160"/>
            <a:ext cx="6781800" cy="722188"/>
          </a:xfrm>
          <a:prstGeom prst="rect">
            <a:avLst/>
          </a:prstGeom>
          <a:noFill/>
        </p:spPr>
        <p:txBody>
          <a:bodyPr wrap="square" lIns="61836" tIns="24735" rIns="61836" bIns="24735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1000"/>
              </a:lnSpc>
              <a:spcBef>
                <a:spcPct val="46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SPICE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работает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этими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данными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для поддержки и анализа этих данных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251700" y="6629400"/>
            <a:ext cx="1905000" cy="241300"/>
          </a:xfrm>
          <a:noFill/>
        </p:spPr>
        <p:txBody>
          <a:bodyPr/>
          <a:lstStyle/>
          <a:p>
            <a:pPr defTabSz="913632"/>
            <a:fld id="{9060B0D9-F024-1E46-97E8-3A3A093134DB}" type="slidenum">
              <a:rPr lang="en-US" smtClean="0"/>
              <a:pPr defTabSz="913632"/>
              <a:t>4</a:t>
            </a:fld>
            <a:endParaRPr lang="en-US" sz="1400" b="0" dirty="0" smtClean="0">
              <a:latin typeface="Times New Roman" charset="0"/>
            </a:endParaRP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5367292" y="1549019"/>
            <a:ext cx="2832738" cy="1991596"/>
            <a:chOff x="3456" y="960"/>
            <a:chExt cx="1824" cy="1296"/>
          </a:xfrm>
        </p:grpSpPr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3456" y="960"/>
              <a:ext cx="1824" cy="1296"/>
            </a:xfrm>
            <a:prstGeom prst="ellipse">
              <a:avLst/>
            </a:prstGeom>
            <a:solidFill>
              <a:srgbClr val="0FB75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Rectangle 7"/>
            <p:cNvSpPr>
              <a:spLocks noChangeArrowheads="1"/>
            </p:cNvSpPr>
            <p:nvPr/>
          </p:nvSpPr>
          <p:spPr bwMode="auto">
            <a:xfrm>
              <a:off x="3812" y="1345"/>
              <a:ext cx="1344" cy="58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63500" tIns="25400" rIns="63500" bIns="25400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88000"/>
                </a:lnSpc>
              </a:pPr>
              <a:r>
                <a:rPr lang="ru-RU" sz="3100" dirty="0" smtClean="0">
                  <a:latin typeface="Times New Roman" charset="0"/>
                </a:rPr>
                <a:t>Научные данные</a:t>
              </a:r>
              <a:endParaRPr lang="en-US" sz="3100" dirty="0">
                <a:latin typeface="Times New Roman" charset="0"/>
              </a:endParaRPr>
            </a:p>
          </p:txBody>
        </p:sp>
      </p:grpSp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894549" y="1549019"/>
            <a:ext cx="2832738" cy="1917833"/>
            <a:chOff x="576" y="1008"/>
            <a:chExt cx="1824" cy="1248"/>
          </a:xfrm>
        </p:grpSpPr>
        <p:sp>
          <p:nvSpPr>
            <p:cNvPr id="14" name="Oval 9"/>
            <p:cNvSpPr>
              <a:spLocks noChangeArrowheads="1"/>
            </p:cNvSpPr>
            <p:nvPr/>
          </p:nvSpPr>
          <p:spPr bwMode="auto">
            <a:xfrm>
              <a:off x="576" y="1008"/>
              <a:ext cx="1824" cy="1248"/>
            </a:xfrm>
            <a:prstGeom prst="ellipse">
              <a:avLst/>
            </a:prstGeom>
            <a:solidFill>
              <a:srgbClr val="E6D684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Rectangle 10"/>
            <p:cNvSpPr>
              <a:spLocks noChangeArrowheads="1"/>
            </p:cNvSpPr>
            <p:nvPr/>
          </p:nvSpPr>
          <p:spPr bwMode="auto">
            <a:xfrm>
              <a:off x="691" y="1343"/>
              <a:ext cx="1634" cy="4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lIns="63500" tIns="25400" rIns="63500" bIns="25400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88000"/>
                </a:lnSpc>
                <a:defRPr/>
              </a:pPr>
              <a:r>
                <a:rPr lang="ru-RU" sz="2400" dirty="0" smtClean="0">
                  <a:latin typeface="Times New Roman" charset="0"/>
                </a:rPr>
                <a:t>Вспомогательные </a:t>
              </a:r>
            </a:p>
            <a:p>
              <a:pPr>
                <a:lnSpc>
                  <a:spcPct val="88000"/>
                </a:lnSpc>
                <a:defRPr/>
              </a:pPr>
              <a:r>
                <a:rPr lang="ru-RU" sz="2400" dirty="0" smtClean="0">
                  <a:latin typeface="Times New Roman" charset="0"/>
                </a:rPr>
                <a:t>данные</a:t>
              </a:r>
              <a:endParaRPr lang="en-US" sz="2400" dirty="0">
                <a:latin typeface="Times New Roman" charset="0"/>
              </a:endParaRPr>
            </a:p>
          </p:txBody>
        </p:sp>
      </p:grpSp>
      <p:pic>
        <p:nvPicPr>
          <p:cNvPr id="16" name="Picture 5" descr="C:\Users\IKI\Desktop\и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6934" y="191436"/>
            <a:ext cx="1332738" cy="789292"/>
          </a:xfrm>
          <a:prstGeom prst="rect">
            <a:avLst/>
          </a:prstGeom>
          <a:noFill/>
        </p:spPr>
      </p:pic>
      <p:cxnSp>
        <p:nvCxnSpPr>
          <p:cNvPr id="17" name="Прямая соединительная линия 16"/>
          <p:cNvCxnSpPr/>
          <p:nvPr/>
        </p:nvCxnSpPr>
        <p:spPr>
          <a:xfrm>
            <a:off x="1619672" y="836712"/>
            <a:ext cx="70567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8"/>
          <p:cNvSpPr txBox="1">
            <a:spLocks noChangeArrowheads="1"/>
          </p:cNvSpPr>
          <p:nvPr/>
        </p:nvSpPr>
        <p:spPr>
          <a:xfrm>
            <a:off x="1847291" y="188640"/>
            <a:ext cx="6361113" cy="544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noProof="0" dirty="0" smtClean="0">
                <a:solidFill>
                  <a:schemeClr val="accent1"/>
                </a:solidFill>
                <a:latin typeface="Arial" charset="0"/>
                <a:ea typeface="+mj-ea"/>
                <a:cs typeface="+mj-cs"/>
              </a:rPr>
              <a:t>2 типа данных 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42844" y="6567155"/>
            <a:ext cx="621510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rgbClr val="0070C0"/>
                </a:solidFill>
              </a:rPr>
              <a:t>Наземные средства. Проблемы и перспективы</a:t>
            </a:r>
            <a:endParaRPr lang="ru-RU" sz="1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12170"/>
            <a:fld id="{A79C54E9-0C24-684B-9308-8C9AD81CF520}" type="slidenum">
              <a:rPr lang="en-US" smtClean="0"/>
              <a:pPr defTabSz="912170"/>
              <a:t>5</a:t>
            </a:fld>
            <a:endParaRPr lang="en-US" sz="1400" dirty="0" smtClean="0">
              <a:latin typeface="Times New Roman" charset="0"/>
            </a:endParaRPr>
          </a:p>
        </p:txBody>
      </p:sp>
      <p:sp>
        <p:nvSpPr>
          <p:cNvPr id="30724" name="Rectangle 2"/>
          <p:cNvSpPr>
            <a:spLocks noChangeArrowheads="1"/>
          </p:cNvSpPr>
          <p:nvPr/>
        </p:nvSpPr>
        <p:spPr bwMode="auto">
          <a:xfrm>
            <a:off x="1452133" y="1675002"/>
            <a:ext cx="1091821" cy="638096"/>
          </a:xfrm>
          <a:prstGeom prst="rect">
            <a:avLst/>
          </a:prstGeom>
          <a:solidFill>
            <a:srgbClr val="E6D684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88902" tIns="44451" rIns="88902" bIns="44451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725" name="Rectangle 3"/>
          <p:cNvSpPr>
            <a:spLocks noChangeArrowheads="1"/>
          </p:cNvSpPr>
          <p:nvPr/>
        </p:nvSpPr>
        <p:spPr bwMode="auto">
          <a:xfrm>
            <a:off x="1452133" y="2558520"/>
            <a:ext cx="1091821" cy="636563"/>
          </a:xfrm>
          <a:prstGeom prst="rect">
            <a:avLst/>
          </a:prstGeom>
          <a:solidFill>
            <a:srgbClr val="E6D684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88902" tIns="44451" rIns="88902" bIns="44451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726" name="Rectangle 4"/>
          <p:cNvSpPr>
            <a:spLocks noChangeArrowheads="1"/>
          </p:cNvSpPr>
          <p:nvPr/>
        </p:nvSpPr>
        <p:spPr bwMode="auto">
          <a:xfrm>
            <a:off x="1452133" y="3442038"/>
            <a:ext cx="1091821" cy="638096"/>
          </a:xfrm>
          <a:prstGeom prst="rect">
            <a:avLst/>
          </a:prstGeom>
          <a:solidFill>
            <a:srgbClr val="E6D684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88902" tIns="44451" rIns="88902" bIns="44451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727" name="Rectangle 5"/>
          <p:cNvSpPr>
            <a:spLocks noChangeArrowheads="1"/>
          </p:cNvSpPr>
          <p:nvPr/>
        </p:nvSpPr>
        <p:spPr bwMode="auto">
          <a:xfrm>
            <a:off x="1452133" y="4324022"/>
            <a:ext cx="1091821" cy="638096"/>
          </a:xfrm>
          <a:prstGeom prst="rect">
            <a:avLst/>
          </a:prstGeom>
          <a:solidFill>
            <a:srgbClr val="E6D684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88902" tIns="44451" rIns="88902" bIns="44451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728" name="Rectangle 6"/>
          <p:cNvSpPr>
            <a:spLocks noChangeArrowheads="1"/>
          </p:cNvSpPr>
          <p:nvPr/>
        </p:nvSpPr>
        <p:spPr bwMode="auto">
          <a:xfrm>
            <a:off x="1452133" y="5207540"/>
            <a:ext cx="1091821" cy="638096"/>
          </a:xfrm>
          <a:prstGeom prst="rect">
            <a:avLst/>
          </a:prstGeom>
          <a:solidFill>
            <a:srgbClr val="E6D684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88902" tIns="44451" rIns="88902" bIns="44451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729" name="Rectangle 7"/>
          <p:cNvSpPr>
            <a:spLocks noChangeArrowheads="1"/>
          </p:cNvSpPr>
          <p:nvPr/>
        </p:nvSpPr>
        <p:spPr bwMode="auto">
          <a:xfrm>
            <a:off x="1819692" y="1820723"/>
            <a:ext cx="260936" cy="3533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737" tIns="24695" rIns="61737" bIns="24695">
            <a:prstTxWarp prst="textNoShape">
              <a:avLst/>
            </a:prstTxWarp>
            <a:spAutoFit/>
          </a:bodyPr>
          <a:lstStyle/>
          <a:p>
            <a:pPr>
              <a:lnSpc>
                <a:spcPct val="85000"/>
              </a:lnSpc>
            </a:pPr>
            <a:r>
              <a:rPr lang="en-US" sz="2300" dirty="0">
                <a:solidFill>
                  <a:srgbClr val="FF0000"/>
                </a:solidFill>
              </a:rPr>
              <a:t>S</a:t>
            </a:r>
            <a:endParaRPr lang="en-US" sz="2300" dirty="0"/>
          </a:p>
        </p:txBody>
      </p:sp>
      <p:sp>
        <p:nvSpPr>
          <p:cNvPr id="30730" name="Rectangle 8"/>
          <p:cNvSpPr>
            <a:spLocks noChangeArrowheads="1"/>
          </p:cNvSpPr>
          <p:nvPr/>
        </p:nvSpPr>
        <p:spPr bwMode="auto">
          <a:xfrm>
            <a:off x="1832100" y="2705774"/>
            <a:ext cx="276966" cy="3533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737" tIns="24695" rIns="61737" bIns="24695">
            <a:prstTxWarp prst="textNoShape">
              <a:avLst/>
            </a:prstTxWarp>
            <a:spAutoFit/>
          </a:bodyPr>
          <a:lstStyle/>
          <a:p>
            <a:pPr>
              <a:lnSpc>
                <a:spcPct val="85000"/>
              </a:lnSpc>
            </a:pPr>
            <a:r>
              <a:rPr lang="en-US" sz="2300" dirty="0">
                <a:solidFill>
                  <a:srgbClr val="FF0000"/>
                </a:solidFill>
              </a:rPr>
              <a:t>P</a:t>
            </a:r>
            <a:endParaRPr lang="en-US" sz="2300" dirty="0"/>
          </a:p>
        </p:txBody>
      </p:sp>
      <p:sp>
        <p:nvSpPr>
          <p:cNvPr id="30731" name="Rectangle 9"/>
          <p:cNvSpPr>
            <a:spLocks noChangeArrowheads="1"/>
          </p:cNvSpPr>
          <p:nvPr/>
        </p:nvSpPr>
        <p:spPr bwMode="auto">
          <a:xfrm>
            <a:off x="1877076" y="3587759"/>
            <a:ext cx="198418" cy="3533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737" tIns="24695" rIns="61737" bIns="24695">
            <a:prstTxWarp prst="textNoShape">
              <a:avLst/>
            </a:prstTxWarp>
            <a:spAutoFit/>
          </a:bodyPr>
          <a:lstStyle/>
          <a:p>
            <a:pPr>
              <a:lnSpc>
                <a:spcPct val="85000"/>
              </a:lnSpc>
            </a:pPr>
            <a:r>
              <a:rPr lang="en-US" sz="2300" dirty="0">
                <a:solidFill>
                  <a:srgbClr val="FF0000"/>
                </a:solidFill>
              </a:rPr>
              <a:t>I</a:t>
            </a:r>
          </a:p>
        </p:txBody>
      </p:sp>
      <p:sp>
        <p:nvSpPr>
          <p:cNvPr id="30732" name="Rectangle 10"/>
          <p:cNvSpPr>
            <a:spLocks noChangeArrowheads="1"/>
          </p:cNvSpPr>
          <p:nvPr/>
        </p:nvSpPr>
        <p:spPr bwMode="auto">
          <a:xfrm>
            <a:off x="1815040" y="4472810"/>
            <a:ext cx="281774" cy="3533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737" tIns="24695" rIns="61737" bIns="24695">
            <a:prstTxWarp prst="textNoShape">
              <a:avLst/>
            </a:prstTxWarp>
            <a:spAutoFit/>
          </a:bodyPr>
          <a:lstStyle/>
          <a:p>
            <a:pPr>
              <a:lnSpc>
                <a:spcPct val="85000"/>
              </a:lnSpc>
            </a:pPr>
            <a:r>
              <a:rPr lang="en-US" sz="2300" dirty="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30733" name="Rectangle 11"/>
          <p:cNvSpPr>
            <a:spLocks noChangeArrowheads="1"/>
          </p:cNvSpPr>
          <p:nvPr/>
        </p:nvSpPr>
        <p:spPr bwMode="auto">
          <a:xfrm>
            <a:off x="1830549" y="5367065"/>
            <a:ext cx="268950" cy="3533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737" tIns="24695" rIns="61737" bIns="24695">
            <a:prstTxWarp prst="textNoShape">
              <a:avLst/>
            </a:prstTxWarp>
            <a:spAutoFit/>
          </a:bodyPr>
          <a:lstStyle/>
          <a:p>
            <a:pPr>
              <a:lnSpc>
                <a:spcPct val="85000"/>
              </a:lnSpc>
            </a:pPr>
            <a:r>
              <a:rPr lang="en-US" sz="2300" dirty="0">
                <a:solidFill>
                  <a:srgbClr val="FF0000"/>
                </a:solidFill>
              </a:rPr>
              <a:t>E</a:t>
            </a:r>
          </a:p>
        </p:txBody>
      </p:sp>
      <p:sp>
        <p:nvSpPr>
          <p:cNvPr id="30734" name="Rectangle 12"/>
          <p:cNvSpPr>
            <a:spLocks noChangeArrowheads="1"/>
          </p:cNvSpPr>
          <p:nvPr/>
        </p:nvSpPr>
        <p:spPr bwMode="auto">
          <a:xfrm>
            <a:off x="3659038" y="1773172"/>
            <a:ext cx="4351863" cy="3507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737" tIns="24695" rIns="61737" bIns="24695">
            <a:prstTxWarp prst="textNoShape">
              <a:avLst/>
            </a:prstTxWarp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2300" dirty="0" smtClean="0">
                <a:solidFill>
                  <a:srgbClr val="FF0000"/>
                </a:solidFill>
              </a:rPr>
              <a:t>S</a:t>
            </a:r>
            <a:r>
              <a:rPr lang="en-US" sz="2300" dirty="0" smtClean="0"/>
              <a:t>pacecraft</a:t>
            </a:r>
            <a:r>
              <a:rPr lang="ru-RU" sz="2300" dirty="0" smtClean="0"/>
              <a:t> (Космический аппарат)</a:t>
            </a:r>
            <a:endParaRPr lang="en-US" sz="2300" dirty="0"/>
          </a:p>
        </p:txBody>
      </p:sp>
      <p:sp>
        <p:nvSpPr>
          <p:cNvPr id="30735" name="Rectangle 13"/>
          <p:cNvSpPr>
            <a:spLocks noChangeArrowheads="1"/>
          </p:cNvSpPr>
          <p:nvPr/>
        </p:nvSpPr>
        <p:spPr bwMode="auto">
          <a:xfrm>
            <a:off x="3659038" y="2644418"/>
            <a:ext cx="2136897" cy="3507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737" tIns="24695" rIns="61737" bIns="24695">
            <a:prstTxWarp prst="textNoShape">
              <a:avLst/>
            </a:prstTxWarp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2300" dirty="0" smtClean="0">
                <a:solidFill>
                  <a:srgbClr val="FF0000"/>
                </a:solidFill>
              </a:rPr>
              <a:t>P</a:t>
            </a:r>
            <a:r>
              <a:rPr lang="en-US" sz="2300" dirty="0" smtClean="0"/>
              <a:t>lanet</a:t>
            </a:r>
            <a:r>
              <a:rPr lang="ru-RU" sz="2300" dirty="0" smtClean="0"/>
              <a:t> (планета)</a:t>
            </a:r>
            <a:endParaRPr lang="en-US" sz="2300" dirty="0"/>
          </a:p>
        </p:txBody>
      </p:sp>
      <p:sp>
        <p:nvSpPr>
          <p:cNvPr id="30736" name="Rectangle 14"/>
          <p:cNvSpPr>
            <a:spLocks noChangeArrowheads="1"/>
          </p:cNvSpPr>
          <p:nvPr/>
        </p:nvSpPr>
        <p:spPr bwMode="auto">
          <a:xfrm>
            <a:off x="3659038" y="3612300"/>
            <a:ext cx="3161858" cy="3507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737" tIns="24695" rIns="61737" bIns="24695">
            <a:prstTxWarp prst="textNoShape">
              <a:avLst/>
            </a:prstTxWarp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2300" dirty="0" smtClean="0">
                <a:solidFill>
                  <a:srgbClr val="FF0000"/>
                </a:solidFill>
              </a:rPr>
              <a:t>I</a:t>
            </a:r>
            <a:r>
              <a:rPr lang="en-US" sz="2300" dirty="0" smtClean="0"/>
              <a:t>nstrument</a:t>
            </a:r>
            <a:r>
              <a:rPr lang="ru-RU" sz="2300" dirty="0" smtClean="0"/>
              <a:t> (инструмент)</a:t>
            </a:r>
            <a:endParaRPr lang="en-US" sz="2300" dirty="0"/>
          </a:p>
        </p:txBody>
      </p:sp>
      <p:sp>
        <p:nvSpPr>
          <p:cNvPr id="30737" name="Rectangle 15"/>
          <p:cNvSpPr>
            <a:spLocks noChangeArrowheads="1"/>
          </p:cNvSpPr>
          <p:nvPr/>
        </p:nvSpPr>
        <p:spPr bwMode="auto">
          <a:xfrm>
            <a:off x="3659039" y="4422191"/>
            <a:ext cx="2944811" cy="3507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737" tIns="24695" rIns="61737" bIns="24695">
            <a:prstTxWarp prst="textNoShape">
              <a:avLst/>
            </a:prstTxWarp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2300" dirty="0" smtClean="0">
                <a:solidFill>
                  <a:srgbClr val="FF0000"/>
                </a:solidFill>
              </a:rPr>
              <a:t>C</a:t>
            </a:r>
            <a:r>
              <a:rPr lang="en-US" sz="2300" dirty="0" smtClean="0"/>
              <a:t>-matrix</a:t>
            </a:r>
            <a:r>
              <a:rPr lang="ru-RU" sz="2300" dirty="0" smtClean="0"/>
              <a:t> (ориентация) </a:t>
            </a:r>
            <a:endParaRPr lang="en-US" dirty="0"/>
          </a:p>
        </p:txBody>
      </p:sp>
      <p:sp>
        <p:nvSpPr>
          <p:cNvPr id="30738" name="Rectangle 16"/>
          <p:cNvSpPr>
            <a:spLocks noChangeArrowheads="1"/>
          </p:cNvSpPr>
          <p:nvPr/>
        </p:nvSpPr>
        <p:spPr bwMode="auto">
          <a:xfrm>
            <a:off x="3659038" y="5379336"/>
            <a:ext cx="2200826" cy="3507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737" tIns="24695" rIns="61737" bIns="24695">
            <a:prstTxWarp prst="textNoShape">
              <a:avLst/>
            </a:prstTxWarp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2300" dirty="0" smtClean="0">
                <a:solidFill>
                  <a:srgbClr val="FF0000"/>
                </a:solidFill>
              </a:rPr>
              <a:t>E</a:t>
            </a:r>
            <a:r>
              <a:rPr lang="en-US" sz="2300" dirty="0" smtClean="0"/>
              <a:t>vents</a:t>
            </a:r>
            <a:r>
              <a:rPr lang="ru-RU" sz="2300" dirty="0" smtClean="0"/>
              <a:t> (события)</a:t>
            </a:r>
            <a:endParaRPr lang="en-US" sz="2300" dirty="0"/>
          </a:p>
        </p:txBody>
      </p:sp>
      <p:sp>
        <p:nvSpPr>
          <p:cNvPr id="30739" name="Rectangle 17"/>
          <p:cNvSpPr>
            <a:spLocks noChangeArrowheads="1"/>
          </p:cNvSpPr>
          <p:nvPr/>
        </p:nvSpPr>
        <p:spPr bwMode="auto">
          <a:xfrm>
            <a:off x="1481093" y="6224773"/>
            <a:ext cx="6657134" cy="3365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87975" tIns="43216" rIns="87975" bIns="43216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/>
              <a:t>* </a:t>
            </a:r>
            <a:r>
              <a:rPr lang="ru-RU" dirty="0" smtClean="0"/>
              <a:t>Придуман </a:t>
            </a:r>
            <a:r>
              <a:rPr lang="en-US" dirty="0" smtClean="0"/>
              <a:t>Dr</a:t>
            </a:r>
            <a:r>
              <a:rPr lang="en-US" dirty="0"/>
              <a:t>. Hugh </a:t>
            </a:r>
            <a:r>
              <a:rPr lang="en-US" dirty="0" err="1"/>
              <a:t>Kieffer</a:t>
            </a:r>
            <a:r>
              <a:rPr lang="en-US" dirty="0"/>
              <a:t>, USGS </a:t>
            </a:r>
            <a:r>
              <a:rPr lang="en-US" dirty="0" err="1"/>
              <a:t>Astrogeology</a:t>
            </a:r>
            <a:r>
              <a:rPr lang="en-US" dirty="0"/>
              <a:t> Branch, Flagstaff AZ</a:t>
            </a:r>
          </a:p>
        </p:txBody>
      </p:sp>
      <p:pic>
        <p:nvPicPr>
          <p:cNvPr id="23" name="Picture 5" descr="C:\Users\IKI\Desktop\и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6934" y="191436"/>
            <a:ext cx="1332738" cy="789292"/>
          </a:xfrm>
          <a:prstGeom prst="rect">
            <a:avLst/>
          </a:prstGeom>
          <a:noFill/>
        </p:spPr>
      </p:pic>
      <p:cxnSp>
        <p:nvCxnSpPr>
          <p:cNvPr id="24" name="Прямая соединительная линия 23"/>
          <p:cNvCxnSpPr/>
          <p:nvPr/>
        </p:nvCxnSpPr>
        <p:spPr>
          <a:xfrm>
            <a:off x="1619672" y="836712"/>
            <a:ext cx="70567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18"/>
          <p:cNvSpPr txBox="1">
            <a:spLocks noChangeArrowheads="1"/>
          </p:cNvSpPr>
          <p:nvPr/>
        </p:nvSpPr>
        <p:spPr>
          <a:xfrm>
            <a:off x="1847291" y="188640"/>
            <a:ext cx="6361113" cy="544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accent1"/>
                </a:solidFill>
                <a:latin typeface="Arial" charset="0"/>
                <a:ea typeface="+mj-ea"/>
                <a:cs typeface="+mj-cs"/>
              </a:rPr>
              <a:t>Аббревиатура </a:t>
            </a:r>
            <a:r>
              <a:rPr lang="en-US" sz="2400" b="1" dirty="0" smtClean="0">
                <a:solidFill>
                  <a:schemeClr val="accent1"/>
                </a:solidFill>
                <a:latin typeface="Arial" charset="0"/>
                <a:ea typeface="+mj-ea"/>
                <a:cs typeface="+mj-cs"/>
              </a:rPr>
              <a:t>SPICE</a:t>
            </a:r>
            <a:r>
              <a:rPr lang="ru-RU" sz="2400" b="1" dirty="0" smtClean="0">
                <a:solidFill>
                  <a:schemeClr val="accent1"/>
                </a:solidFill>
                <a:latin typeface="Arial" charset="0"/>
                <a:ea typeface="+mj-ea"/>
                <a:cs typeface="+mj-cs"/>
              </a:rPr>
              <a:t>*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42844" y="6572272"/>
            <a:ext cx="621510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rgbClr val="0070C0"/>
                </a:solidFill>
              </a:rPr>
              <a:t>Наземные средства. Проблемы и перспективы</a:t>
            </a:r>
            <a:endParaRPr lang="ru-RU" sz="1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Прямая соединительная линия 68"/>
          <p:cNvCxnSpPr/>
          <p:nvPr/>
        </p:nvCxnSpPr>
        <p:spPr>
          <a:xfrm>
            <a:off x="1619672" y="836712"/>
            <a:ext cx="70567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2"/>
          <p:cNvCxnSpPr>
            <a:cxnSpLocks noChangeShapeType="1"/>
          </p:cNvCxnSpPr>
          <p:nvPr/>
        </p:nvCxnSpPr>
        <p:spPr bwMode="auto">
          <a:xfrm rot="16200000" flipH="1">
            <a:off x="-317500" y="4498653"/>
            <a:ext cx="1425575" cy="6350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/>
          </a:ln>
        </p:spPr>
      </p:cxnSp>
      <p:sp>
        <p:nvSpPr>
          <p:cNvPr id="72" name="Rectangle 2"/>
          <p:cNvSpPr>
            <a:spLocks noChangeArrowheads="1"/>
          </p:cNvSpPr>
          <p:nvPr/>
        </p:nvSpPr>
        <p:spPr bwMode="auto">
          <a:xfrm>
            <a:off x="4362450" y="512763"/>
            <a:ext cx="254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b="1"/>
          </a:p>
        </p:txBody>
      </p:sp>
      <p:sp>
        <p:nvSpPr>
          <p:cNvPr id="73" name="Rectangle 4"/>
          <p:cNvSpPr>
            <a:spLocks noChangeArrowheads="1"/>
          </p:cNvSpPr>
          <p:nvPr/>
        </p:nvSpPr>
        <p:spPr bwMode="auto">
          <a:xfrm>
            <a:off x="858838" y="1473200"/>
            <a:ext cx="1244600" cy="552450"/>
          </a:xfrm>
          <a:prstGeom prst="rect">
            <a:avLst/>
          </a:prstGeom>
          <a:solidFill>
            <a:srgbClr val="68AAF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b="1"/>
          </a:p>
        </p:txBody>
      </p:sp>
      <p:sp>
        <p:nvSpPr>
          <p:cNvPr id="74" name="Rectangle 5"/>
          <p:cNvSpPr>
            <a:spLocks noChangeArrowheads="1"/>
          </p:cNvSpPr>
          <p:nvPr/>
        </p:nvSpPr>
        <p:spPr bwMode="auto">
          <a:xfrm>
            <a:off x="858838" y="2247900"/>
            <a:ext cx="1244600" cy="550863"/>
          </a:xfrm>
          <a:prstGeom prst="rect">
            <a:avLst/>
          </a:prstGeom>
          <a:solidFill>
            <a:srgbClr val="68AAF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b="1"/>
          </a:p>
        </p:txBody>
      </p:sp>
      <p:sp>
        <p:nvSpPr>
          <p:cNvPr id="75" name="Rectangle 6"/>
          <p:cNvSpPr>
            <a:spLocks noChangeArrowheads="1"/>
          </p:cNvSpPr>
          <p:nvPr/>
        </p:nvSpPr>
        <p:spPr bwMode="auto">
          <a:xfrm>
            <a:off x="858838" y="4630738"/>
            <a:ext cx="1244600" cy="554037"/>
          </a:xfrm>
          <a:prstGeom prst="rect">
            <a:avLst/>
          </a:prstGeom>
          <a:solidFill>
            <a:srgbClr val="68AAF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b="1"/>
          </a:p>
        </p:txBody>
      </p:sp>
      <p:sp>
        <p:nvSpPr>
          <p:cNvPr id="76" name="Rectangle 7"/>
          <p:cNvSpPr>
            <a:spLocks noChangeArrowheads="1"/>
          </p:cNvSpPr>
          <p:nvPr/>
        </p:nvSpPr>
        <p:spPr bwMode="auto">
          <a:xfrm>
            <a:off x="935038" y="5985284"/>
            <a:ext cx="1168400" cy="611187"/>
          </a:xfrm>
          <a:prstGeom prst="rect">
            <a:avLst/>
          </a:prstGeom>
          <a:solidFill>
            <a:srgbClr val="68AAFD"/>
          </a:solidFill>
          <a:ln w="2540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ru-RU" b="1"/>
          </a:p>
        </p:txBody>
      </p:sp>
      <p:sp>
        <p:nvSpPr>
          <p:cNvPr id="77" name="Rectangle 8"/>
          <p:cNvSpPr>
            <a:spLocks noChangeArrowheads="1"/>
          </p:cNvSpPr>
          <p:nvPr/>
        </p:nvSpPr>
        <p:spPr bwMode="auto">
          <a:xfrm>
            <a:off x="858838" y="3059113"/>
            <a:ext cx="1244600" cy="550862"/>
          </a:xfrm>
          <a:prstGeom prst="rect">
            <a:avLst/>
          </a:prstGeom>
          <a:solidFill>
            <a:srgbClr val="68AAF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b="1"/>
          </a:p>
        </p:txBody>
      </p:sp>
      <p:sp>
        <p:nvSpPr>
          <p:cNvPr id="78" name="Rectangle 9"/>
          <p:cNvSpPr>
            <a:spLocks noChangeArrowheads="1"/>
          </p:cNvSpPr>
          <p:nvPr/>
        </p:nvSpPr>
        <p:spPr bwMode="auto">
          <a:xfrm>
            <a:off x="858838" y="3856038"/>
            <a:ext cx="1244600" cy="554037"/>
          </a:xfrm>
          <a:prstGeom prst="rect">
            <a:avLst/>
          </a:prstGeom>
          <a:solidFill>
            <a:srgbClr val="68AAF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b="1"/>
          </a:p>
        </p:txBody>
      </p:sp>
      <p:sp>
        <p:nvSpPr>
          <p:cNvPr id="79" name="Freeform 10"/>
          <p:cNvSpPr>
            <a:spLocks/>
          </p:cNvSpPr>
          <p:nvPr/>
        </p:nvSpPr>
        <p:spPr bwMode="auto">
          <a:xfrm>
            <a:off x="3617913" y="4595813"/>
            <a:ext cx="1384300" cy="609600"/>
          </a:xfrm>
          <a:custGeom>
            <a:avLst/>
            <a:gdLst>
              <a:gd name="T0" fmla="*/ 2147483647 w 872"/>
              <a:gd name="T1" fmla="*/ 2147483647 h 384"/>
              <a:gd name="T2" fmla="*/ 2147483647 w 872"/>
              <a:gd name="T3" fmla="*/ 2147483647 h 384"/>
              <a:gd name="T4" fmla="*/ 2147483647 w 872"/>
              <a:gd name="T5" fmla="*/ 2147483647 h 384"/>
              <a:gd name="T6" fmla="*/ 2147483647 w 872"/>
              <a:gd name="T7" fmla="*/ 2147483647 h 384"/>
              <a:gd name="T8" fmla="*/ 2147483647 w 872"/>
              <a:gd name="T9" fmla="*/ 2147483647 h 384"/>
              <a:gd name="T10" fmla="*/ 0 w 872"/>
              <a:gd name="T11" fmla="*/ 2147483647 h 384"/>
              <a:gd name="T12" fmla="*/ 2147483647 w 872"/>
              <a:gd name="T13" fmla="*/ 2147483647 h 384"/>
              <a:gd name="T14" fmla="*/ 2147483647 w 872"/>
              <a:gd name="T15" fmla="*/ 2147483647 h 384"/>
              <a:gd name="T16" fmla="*/ 2147483647 w 872"/>
              <a:gd name="T17" fmla="*/ 2147483647 h 384"/>
              <a:gd name="T18" fmla="*/ 2147483647 w 872"/>
              <a:gd name="T19" fmla="*/ 2147483647 h 384"/>
              <a:gd name="T20" fmla="*/ 2147483647 w 872"/>
              <a:gd name="T21" fmla="*/ 2147483647 h 384"/>
              <a:gd name="T22" fmla="*/ 2147483647 w 872"/>
              <a:gd name="T23" fmla="*/ 0 h 384"/>
              <a:gd name="T24" fmla="*/ 2147483647 w 872"/>
              <a:gd name="T25" fmla="*/ 0 h 384"/>
              <a:gd name="T26" fmla="*/ 2147483647 w 872"/>
              <a:gd name="T27" fmla="*/ 2147483647 h 384"/>
              <a:gd name="T28" fmla="*/ 2147483647 w 872"/>
              <a:gd name="T29" fmla="*/ 2147483647 h 384"/>
              <a:gd name="T30" fmla="*/ 2147483647 w 872"/>
              <a:gd name="T31" fmla="*/ 2147483647 h 384"/>
              <a:gd name="T32" fmla="*/ 2147483647 w 872"/>
              <a:gd name="T33" fmla="*/ 2147483647 h 384"/>
              <a:gd name="T34" fmla="*/ 2147483647 w 872"/>
              <a:gd name="T35" fmla="*/ 2147483647 h 384"/>
              <a:gd name="T36" fmla="*/ 2147483647 w 872"/>
              <a:gd name="T37" fmla="*/ 2147483647 h 384"/>
              <a:gd name="T38" fmla="*/ 2147483647 w 872"/>
              <a:gd name="T39" fmla="*/ 2147483647 h 384"/>
              <a:gd name="T40" fmla="*/ 2147483647 w 872"/>
              <a:gd name="T41" fmla="*/ 2147483647 h 384"/>
              <a:gd name="T42" fmla="*/ 2147483647 w 872"/>
              <a:gd name="T43" fmla="*/ 2147483647 h 384"/>
              <a:gd name="T44" fmla="*/ 2147483647 w 872"/>
              <a:gd name="T45" fmla="*/ 2147483647 h 384"/>
              <a:gd name="T46" fmla="*/ 2147483647 w 872"/>
              <a:gd name="T47" fmla="*/ 2147483647 h 384"/>
              <a:gd name="T48" fmla="*/ 2147483647 w 872"/>
              <a:gd name="T49" fmla="*/ 2147483647 h 384"/>
              <a:gd name="T50" fmla="*/ 2147483647 w 872"/>
              <a:gd name="T51" fmla="*/ 2147483647 h 384"/>
              <a:gd name="T52" fmla="*/ 2147483647 w 872"/>
              <a:gd name="T53" fmla="*/ 2147483647 h 38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872"/>
              <a:gd name="T82" fmla="*/ 0 h 384"/>
              <a:gd name="T83" fmla="*/ 872 w 872"/>
              <a:gd name="T84" fmla="*/ 384 h 384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872" h="384">
                <a:moveTo>
                  <a:pt x="144" y="383"/>
                </a:moveTo>
                <a:lnTo>
                  <a:pt x="89" y="363"/>
                </a:lnTo>
                <a:lnTo>
                  <a:pt x="44" y="328"/>
                </a:lnTo>
                <a:lnTo>
                  <a:pt x="15" y="264"/>
                </a:lnTo>
                <a:lnTo>
                  <a:pt x="5" y="229"/>
                </a:lnTo>
                <a:lnTo>
                  <a:pt x="0" y="189"/>
                </a:lnTo>
                <a:lnTo>
                  <a:pt x="5" y="154"/>
                </a:lnTo>
                <a:lnTo>
                  <a:pt x="15" y="119"/>
                </a:lnTo>
                <a:lnTo>
                  <a:pt x="44" y="50"/>
                </a:lnTo>
                <a:lnTo>
                  <a:pt x="89" y="20"/>
                </a:lnTo>
                <a:lnTo>
                  <a:pt x="114" y="5"/>
                </a:lnTo>
                <a:lnTo>
                  <a:pt x="144" y="0"/>
                </a:lnTo>
                <a:lnTo>
                  <a:pt x="871" y="0"/>
                </a:lnTo>
                <a:lnTo>
                  <a:pt x="841" y="5"/>
                </a:lnTo>
                <a:lnTo>
                  <a:pt x="816" y="20"/>
                </a:lnTo>
                <a:lnTo>
                  <a:pt x="771" y="50"/>
                </a:lnTo>
                <a:lnTo>
                  <a:pt x="751" y="84"/>
                </a:lnTo>
                <a:lnTo>
                  <a:pt x="737" y="119"/>
                </a:lnTo>
                <a:lnTo>
                  <a:pt x="732" y="154"/>
                </a:lnTo>
                <a:lnTo>
                  <a:pt x="727" y="189"/>
                </a:lnTo>
                <a:lnTo>
                  <a:pt x="732" y="229"/>
                </a:lnTo>
                <a:lnTo>
                  <a:pt x="737" y="264"/>
                </a:lnTo>
                <a:lnTo>
                  <a:pt x="751" y="298"/>
                </a:lnTo>
                <a:lnTo>
                  <a:pt x="771" y="328"/>
                </a:lnTo>
                <a:lnTo>
                  <a:pt x="816" y="363"/>
                </a:lnTo>
                <a:lnTo>
                  <a:pt x="871" y="383"/>
                </a:lnTo>
                <a:lnTo>
                  <a:pt x="144" y="383"/>
                </a:lnTo>
              </a:path>
            </a:pathLst>
          </a:custGeom>
          <a:solidFill>
            <a:srgbClr val="E6D684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b="1"/>
          </a:p>
        </p:txBody>
      </p:sp>
      <p:sp>
        <p:nvSpPr>
          <p:cNvPr id="80" name="Freeform 11"/>
          <p:cNvSpPr>
            <a:spLocks/>
          </p:cNvSpPr>
          <p:nvPr/>
        </p:nvSpPr>
        <p:spPr bwMode="auto">
          <a:xfrm>
            <a:off x="3600450" y="3824288"/>
            <a:ext cx="1389063" cy="615950"/>
          </a:xfrm>
          <a:custGeom>
            <a:avLst/>
            <a:gdLst>
              <a:gd name="T0" fmla="*/ 2147483647 w 875"/>
              <a:gd name="T1" fmla="*/ 2147483647 h 388"/>
              <a:gd name="T2" fmla="*/ 2147483647 w 875"/>
              <a:gd name="T3" fmla="*/ 2147483647 h 388"/>
              <a:gd name="T4" fmla="*/ 2147483647 w 875"/>
              <a:gd name="T5" fmla="*/ 2147483647 h 388"/>
              <a:gd name="T6" fmla="*/ 2147483647 w 875"/>
              <a:gd name="T7" fmla="*/ 2147483647 h 388"/>
              <a:gd name="T8" fmla="*/ 2147483647 w 875"/>
              <a:gd name="T9" fmla="*/ 2147483647 h 388"/>
              <a:gd name="T10" fmla="*/ 0 w 875"/>
              <a:gd name="T11" fmla="*/ 2147483647 h 388"/>
              <a:gd name="T12" fmla="*/ 2147483647 w 875"/>
              <a:gd name="T13" fmla="*/ 2147483647 h 388"/>
              <a:gd name="T14" fmla="*/ 2147483647 w 875"/>
              <a:gd name="T15" fmla="*/ 2147483647 h 388"/>
              <a:gd name="T16" fmla="*/ 2147483647 w 875"/>
              <a:gd name="T17" fmla="*/ 2147483647 h 388"/>
              <a:gd name="T18" fmla="*/ 2147483647 w 875"/>
              <a:gd name="T19" fmla="*/ 2147483647 h 388"/>
              <a:gd name="T20" fmla="*/ 2147483647 w 875"/>
              <a:gd name="T21" fmla="*/ 0 h 388"/>
              <a:gd name="T22" fmla="*/ 2147483647 w 875"/>
              <a:gd name="T23" fmla="*/ 0 h 388"/>
              <a:gd name="T24" fmla="*/ 2147483647 w 875"/>
              <a:gd name="T25" fmla="*/ 2147483647 h 388"/>
              <a:gd name="T26" fmla="*/ 2147483647 w 875"/>
              <a:gd name="T27" fmla="*/ 2147483647 h 388"/>
              <a:gd name="T28" fmla="*/ 2147483647 w 875"/>
              <a:gd name="T29" fmla="*/ 2147483647 h 388"/>
              <a:gd name="T30" fmla="*/ 2147483647 w 875"/>
              <a:gd name="T31" fmla="*/ 2147483647 h 388"/>
              <a:gd name="T32" fmla="*/ 2147483647 w 875"/>
              <a:gd name="T33" fmla="*/ 2147483647 h 388"/>
              <a:gd name="T34" fmla="*/ 2147483647 w 875"/>
              <a:gd name="T35" fmla="*/ 2147483647 h 388"/>
              <a:gd name="T36" fmla="*/ 2147483647 w 875"/>
              <a:gd name="T37" fmla="*/ 2147483647 h 388"/>
              <a:gd name="T38" fmla="*/ 2147483647 w 875"/>
              <a:gd name="T39" fmla="*/ 2147483647 h 388"/>
              <a:gd name="T40" fmla="*/ 2147483647 w 875"/>
              <a:gd name="T41" fmla="*/ 2147483647 h 388"/>
              <a:gd name="T42" fmla="*/ 2147483647 w 875"/>
              <a:gd name="T43" fmla="*/ 2147483647 h 388"/>
              <a:gd name="T44" fmla="*/ 2147483647 w 875"/>
              <a:gd name="T45" fmla="*/ 2147483647 h 388"/>
              <a:gd name="T46" fmla="*/ 2147483647 w 875"/>
              <a:gd name="T47" fmla="*/ 2147483647 h 388"/>
              <a:gd name="T48" fmla="*/ 2147483647 w 875"/>
              <a:gd name="T49" fmla="*/ 2147483647 h 38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875"/>
              <a:gd name="T76" fmla="*/ 0 h 388"/>
              <a:gd name="T77" fmla="*/ 875 w 875"/>
              <a:gd name="T78" fmla="*/ 388 h 388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875" h="388">
                <a:moveTo>
                  <a:pt x="149" y="387"/>
                </a:moveTo>
                <a:lnTo>
                  <a:pt x="119" y="379"/>
                </a:lnTo>
                <a:lnTo>
                  <a:pt x="94" y="366"/>
                </a:lnTo>
                <a:lnTo>
                  <a:pt x="45" y="328"/>
                </a:lnTo>
                <a:lnTo>
                  <a:pt x="15" y="265"/>
                </a:lnTo>
                <a:lnTo>
                  <a:pt x="0" y="194"/>
                </a:lnTo>
                <a:lnTo>
                  <a:pt x="15" y="122"/>
                </a:lnTo>
                <a:lnTo>
                  <a:pt x="45" y="55"/>
                </a:lnTo>
                <a:lnTo>
                  <a:pt x="94" y="21"/>
                </a:lnTo>
                <a:lnTo>
                  <a:pt x="119" y="9"/>
                </a:lnTo>
                <a:lnTo>
                  <a:pt x="149" y="0"/>
                </a:lnTo>
                <a:lnTo>
                  <a:pt x="874" y="0"/>
                </a:lnTo>
                <a:lnTo>
                  <a:pt x="844" y="9"/>
                </a:lnTo>
                <a:lnTo>
                  <a:pt x="819" y="21"/>
                </a:lnTo>
                <a:lnTo>
                  <a:pt x="770" y="55"/>
                </a:lnTo>
                <a:lnTo>
                  <a:pt x="740" y="122"/>
                </a:lnTo>
                <a:lnTo>
                  <a:pt x="735" y="156"/>
                </a:lnTo>
                <a:lnTo>
                  <a:pt x="730" y="194"/>
                </a:lnTo>
                <a:lnTo>
                  <a:pt x="735" y="231"/>
                </a:lnTo>
                <a:lnTo>
                  <a:pt x="740" y="265"/>
                </a:lnTo>
                <a:lnTo>
                  <a:pt x="770" y="328"/>
                </a:lnTo>
                <a:lnTo>
                  <a:pt x="819" y="366"/>
                </a:lnTo>
                <a:lnTo>
                  <a:pt x="844" y="379"/>
                </a:lnTo>
                <a:lnTo>
                  <a:pt x="874" y="387"/>
                </a:lnTo>
                <a:lnTo>
                  <a:pt x="149" y="387"/>
                </a:lnTo>
              </a:path>
            </a:pathLst>
          </a:custGeom>
          <a:solidFill>
            <a:srgbClr val="E6D684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b="1"/>
          </a:p>
        </p:txBody>
      </p:sp>
      <p:sp>
        <p:nvSpPr>
          <p:cNvPr id="81" name="Rectangle 12"/>
          <p:cNvSpPr>
            <a:spLocks noChangeArrowheads="1"/>
          </p:cNvSpPr>
          <p:nvPr/>
        </p:nvSpPr>
        <p:spPr bwMode="auto">
          <a:xfrm>
            <a:off x="5478463" y="5778500"/>
            <a:ext cx="655637" cy="255588"/>
          </a:xfrm>
          <a:prstGeom prst="rect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b="1"/>
          </a:p>
        </p:txBody>
      </p:sp>
      <p:sp>
        <p:nvSpPr>
          <p:cNvPr id="82" name="Rectangle 13"/>
          <p:cNvSpPr>
            <a:spLocks noChangeArrowheads="1"/>
          </p:cNvSpPr>
          <p:nvPr/>
        </p:nvSpPr>
        <p:spPr bwMode="auto">
          <a:xfrm>
            <a:off x="5476875" y="5549900"/>
            <a:ext cx="654050" cy="230188"/>
          </a:xfrm>
          <a:prstGeom prst="rect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b="1"/>
          </a:p>
        </p:txBody>
      </p:sp>
      <p:sp>
        <p:nvSpPr>
          <p:cNvPr id="83" name="Rectangle 14"/>
          <p:cNvSpPr>
            <a:spLocks noChangeArrowheads="1"/>
          </p:cNvSpPr>
          <p:nvPr/>
        </p:nvSpPr>
        <p:spPr bwMode="auto">
          <a:xfrm>
            <a:off x="5476875" y="5316538"/>
            <a:ext cx="654050" cy="230187"/>
          </a:xfrm>
          <a:prstGeom prst="rect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b="1"/>
          </a:p>
        </p:txBody>
      </p:sp>
      <p:sp>
        <p:nvSpPr>
          <p:cNvPr id="84" name="Freeform 15"/>
          <p:cNvSpPr>
            <a:spLocks/>
          </p:cNvSpPr>
          <p:nvPr/>
        </p:nvSpPr>
        <p:spPr bwMode="auto">
          <a:xfrm>
            <a:off x="3590925" y="3027363"/>
            <a:ext cx="1385888" cy="611187"/>
          </a:xfrm>
          <a:custGeom>
            <a:avLst/>
            <a:gdLst>
              <a:gd name="T0" fmla="*/ 2147483647 w 873"/>
              <a:gd name="T1" fmla="*/ 2147483647 h 385"/>
              <a:gd name="T2" fmla="*/ 2147483647 w 873"/>
              <a:gd name="T3" fmla="*/ 2147483647 h 385"/>
              <a:gd name="T4" fmla="*/ 2147483647 w 873"/>
              <a:gd name="T5" fmla="*/ 2147483647 h 385"/>
              <a:gd name="T6" fmla="*/ 2147483647 w 873"/>
              <a:gd name="T7" fmla="*/ 2147483647 h 385"/>
              <a:gd name="T8" fmla="*/ 2147483647 w 873"/>
              <a:gd name="T9" fmla="*/ 2147483647 h 385"/>
              <a:gd name="T10" fmla="*/ 2147483647 w 873"/>
              <a:gd name="T11" fmla="*/ 2147483647 h 385"/>
              <a:gd name="T12" fmla="*/ 2147483647 w 873"/>
              <a:gd name="T13" fmla="*/ 2147483647 h 385"/>
              <a:gd name="T14" fmla="*/ 0 w 873"/>
              <a:gd name="T15" fmla="*/ 2147483647 h 385"/>
              <a:gd name="T16" fmla="*/ 2147483647 w 873"/>
              <a:gd name="T17" fmla="*/ 2147483647 h 385"/>
              <a:gd name="T18" fmla="*/ 2147483647 w 873"/>
              <a:gd name="T19" fmla="*/ 2147483647 h 385"/>
              <a:gd name="T20" fmla="*/ 2147483647 w 873"/>
              <a:gd name="T21" fmla="*/ 2147483647 h 385"/>
              <a:gd name="T22" fmla="*/ 2147483647 w 873"/>
              <a:gd name="T23" fmla="*/ 2147483647 h 385"/>
              <a:gd name="T24" fmla="*/ 2147483647 w 873"/>
              <a:gd name="T25" fmla="*/ 2147483647 h 385"/>
              <a:gd name="T26" fmla="*/ 2147483647 w 873"/>
              <a:gd name="T27" fmla="*/ 0 h 385"/>
              <a:gd name="T28" fmla="*/ 2147483647 w 873"/>
              <a:gd name="T29" fmla="*/ 0 h 385"/>
              <a:gd name="T30" fmla="*/ 2147483647 w 873"/>
              <a:gd name="T31" fmla="*/ 2147483647 h 385"/>
              <a:gd name="T32" fmla="*/ 2147483647 w 873"/>
              <a:gd name="T33" fmla="*/ 2147483647 h 385"/>
              <a:gd name="T34" fmla="*/ 2147483647 w 873"/>
              <a:gd name="T35" fmla="*/ 2147483647 h 385"/>
              <a:gd name="T36" fmla="*/ 2147483647 w 873"/>
              <a:gd name="T37" fmla="*/ 2147483647 h 385"/>
              <a:gd name="T38" fmla="*/ 2147483647 w 873"/>
              <a:gd name="T39" fmla="*/ 2147483647 h 385"/>
              <a:gd name="T40" fmla="*/ 2147483647 w 873"/>
              <a:gd name="T41" fmla="*/ 2147483647 h 385"/>
              <a:gd name="T42" fmla="*/ 2147483647 w 873"/>
              <a:gd name="T43" fmla="*/ 2147483647 h 385"/>
              <a:gd name="T44" fmla="*/ 2147483647 w 873"/>
              <a:gd name="T45" fmla="*/ 2147483647 h 385"/>
              <a:gd name="T46" fmla="*/ 2147483647 w 873"/>
              <a:gd name="T47" fmla="*/ 2147483647 h 385"/>
              <a:gd name="T48" fmla="*/ 2147483647 w 873"/>
              <a:gd name="T49" fmla="*/ 2147483647 h 385"/>
              <a:gd name="T50" fmla="*/ 2147483647 w 873"/>
              <a:gd name="T51" fmla="*/ 2147483647 h 385"/>
              <a:gd name="T52" fmla="*/ 2147483647 w 873"/>
              <a:gd name="T53" fmla="*/ 2147483647 h 385"/>
              <a:gd name="T54" fmla="*/ 2147483647 w 873"/>
              <a:gd name="T55" fmla="*/ 2147483647 h 385"/>
              <a:gd name="T56" fmla="*/ 2147483647 w 873"/>
              <a:gd name="T57" fmla="*/ 2147483647 h 385"/>
              <a:gd name="T58" fmla="*/ 2147483647 w 873"/>
              <a:gd name="T59" fmla="*/ 2147483647 h 385"/>
              <a:gd name="T60" fmla="*/ 2147483647 w 873"/>
              <a:gd name="T61" fmla="*/ 2147483647 h 38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873"/>
              <a:gd name="T94" fmla="*/ 0 h 385"/>
              <a:gd name="T95" fmla="*/ 873 w 873"/>
              <a:gd name="T96" fmla="*/ 385 h 385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873" h="385">
                <a:moveTo>
                  <a:pt x="144" y="384"/>
                </a:moveTo>
                <a:lnTo>
                  <a:pt x="119" y="377"/>
                </a:lnTo>
                <a:lnTo>
                  <a:pt x="94" y="364"/>
                </a:lnTo>
                <a:lnTo>
                  <a:pt x="70" y="347"/>
                </a:lnTo>
                <a:lnTo>
                  <a:pt x="45" y="326"/>
                </a:lnTo>
                <a:lnTo>
                  <a:pt x="30" y="296"/>
                </a:lnTo>
                <a:lnTo>
                  <a:pt x="15" y="265"/>
                </a:lnTo>
                <a:lnTo>
                  <a:pt x="0" y="190"/>
                </a:lnTo>
                <a:lnTo>
                  <a:pt x="15" y="119"/>
                </a:lnTo>
                <a:lnTo>
                  <a:pt x="45" y="55"/>
                </a:lnTo>
                <a:lnTo>
                  <a:pt x="70" y="34"/>
                </a:lnTo>
                <a:lnTo>
                  <a:pt x="94" y="17"/>
                </a:lnTo>
                <a:lnTo>
                  <a:pt x="119" y="7"/>
                </a:lnTo>
                <a:lnTo>
                  <a:pt x="144" y="0"/>
                </a:lnTo>
                <a:lnTo>
                  <a:pt x="872" y="0"/>
                </a:lnTo>
                <a:lnTo>
                  <a:pt x="842" y="7"/>
                </a:lnTo>
                <a:lnTo>
                  <a:pt x="818" y="17"/>
                </a:lnTo>
                <a:lnTo>
                  <a:pt x="793" y="34"/>
                </a:lnTo>
                <a:lnTo>
                  <a:pt x="768" y="55"/>
                </a:lnTo>
                <a:lnTo>
                  <a:pt x="738" y="119"/>
                </a:lnTo>
                <a:lnTo>
                  <a:pt x="733" y="153"/>
                </a:lnTo>
                <a:lnTo>
                  <a:pt x="728" y="190"/>
                </a:lnTo>
                <a:lnTo>
                  <a:pt x="733" y="228"/>
                </a:lnTo>
                <a:lnTo>
                  <a:pt x="738" y="265"/>
                </a:lnTo>
                <a:lnTo>
                  <a:pt x="753" y="296"/>
                </a:lnTo>
                <a:lnTo>
                  <a:pt x="768" y="326"/>
                </a:lnTo>
                <a:lnTo>
                  <a:pt x="793" y="347"/>
                </a:lnTo>
                <a:lnTo>
                  <a:pt x="818" y="364"/>
                </a:lnTo>
                <a:lnTo>
                  <a:pt x="842" y="377"/>
                </a:lnTo>
                <a:lnTo>
                  <a:pt x="872" y="384"/>
                </a:lnTo>
                <a:lnTo>
                  <a:pt x="144" y="384"/>
                </a:lnTo>
              </a:path>
            </a:pathLst>
          </a:custGeom>
          <a:solidFill>
            <a:srgbClr val="E6D684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b="1"/>
          </a:p>
        </p:txBody>
      </p:sp>
      <p:sp>
        <p:nvSpPr>
          <p:cNvPr id="85" name="Freeform 16"/>
          <p:cNvSpPr>
            <a:spLocks/>
          </p:cNvSpPr>
          <p:nvPr/>
        </p:nvSpPr>
        <p:spPr bwMode="auto">
          <a:xfrm>
            <a:off x="3581400" y="2222500"/>
            <a:ext cx="1382713" cy="615950"/>
          </a:xfrm>
          <a:custGeom>
            <a:avLst/>
            <a:gdLst>
              <a:gd name="T0" fmla="*/ 2147483647 w 871"/>
              <a:gd name="T1" fmla="*/ 2147483647 h 387"/>
              <a:gd name="T2" fmla="*/ 2147483647 w 871"/>
              <a:gd name="T3" fmla="*/ 2147483647 h 387"/>
              <a:gd name="T4" fmla="*/ 2147483647 w 871"/>
              <a:gd name="T5" fmla="*/ 2147483647 h 387"/>
              <a:gd name="T6" fmla="*/ 2147483647 w 871"/>
              <a:gd name="T7" fmla="*/ 2147483647 h 387"/>
              <a:gd name="T8" fmla="*/ 2147483647 w 871"/>
              <a:gd name="T9" fmla="*/ 2147483647 h 387"/>
              <a:gd name="T10" fmla="*/ 2147483647 w 871"/>
              <a:gd name="T11" fmla="*/ 2147483647 h 387"/>
              <a:gd name="T12" fmla="*/ 2147483647 w 871"/>
              <a:gd name="T13" fmla="*/ 2147483647 h 387"/>
              <a:gd name="T14" fmla="*/ 2147483647 w 871"/>
              <a:gd name="T15" fmla="*/ 2147483647 h 387"/>
              <a:gd name="T16" fmla="*/ 0 w 871"/>
              <a:gd name="T17" fmla="*/ 2147483647 h 387"/>
              <a:gd name="T18" fmla="*/ 2147483647 w 871"/>
              <a:gd name="T19" fmla="*/ 2147483647 h 387"/>
              <a:gd name="T20" fmla="*/ 2147483647 w 871"/>
              <a:gd name="T21" fmla="*/ 2147483647 h 387"/>
              <a:gd name="T22" fmla="*/ 2147483647 w 871"/>
              <a:gd name="T23" fmla="*/ 2147483647 h 387"/>
              <a:gd name="T24" fmla="*/ 2147483647 w 871"/>
              <a:gd name="T25" fmla="*/ 2147483647 h 387"/>
              <a:gd name="T26" fmla="*/ 2147483647 w 871"/>
              <a:gd name="T27" fmla="*/ 2147483647 h 387"/>
              <a:gd name="T28" fmla="*/ 2147483647 w 871"/>
              <a:gd name="T29" fmla="*/ 2147483647 h 387"/>
              <a:gd name="T30" fmla="*/ 2147483647 w 871"/>
              <a:gd name="T31" fmla="*/ 0 h 387"/>
              <a:gd name="T32" fmla="*/ 2147483647 w 871"/>
              <a:gd name="T33" fmla="*/ 0 h 387"/>
              <a:gd name="T34" fmla="*/ 2147483647 w 871"/>
              <a:gd name="T35" fmla="*/ 2147483647 h 387"/>
              <a:gd name="T36" fmla="*/ 2147483647 w 871"/>
              <a:gd name="T37" fmla="*/ 2147483647 h 387"/>
              <a:gd name="T38" fmla="*/ 2147483647 w 871"/>
              <a:gd name="T39" fmla="*/ 2147483647 h 387"/>
              <a:gd name="T40" fmla="*/ 2147483647 w 871"/>
              <a:gd name="T41" fmla="*/ 2147483647 h 387"/>
              <a:gd name="T42" fmla="*/ 2147483647 w 871"/>
              <a:gd name="T43" fmla="*/ 2147483647 h 387"/>
              <a:gd name="T44" fmla="*/ 2147483647 w 871"/>
              <a:gd name="T45" fmla="*/ 2147483647 h 387"/>
              <a:gd name="T46" fmla="*/ 2147483647 w 871"/>
              <a:gd name="T47" fmla="*/ 2147483647 h 387"/>
              <a:gd name="T48" fmla="*/ 2147483647 w 871"/>
              <a:gd name="T49" fmla="*/ 2147483647 h 387"/>
              <a:gd name="T50" fmla="*/ 2147483647 w 871"/>
              <a:gd name="T51" fmla="*/ 2147483647 h 387"/>
              <a:gd name="T52" fmla="*/ 2147483647 w 871"/>
              <a:gd name="T53" fmla="*/ 2147483647 h 387"/>
              <a:gd name="T54" fmla="*/ 2147483647 w 871"/>
              <a:gd name="T55" fmla="*/ 2147483647 h 387"/>
              <a:gd name="T56" fmla="*/ 2147483647 w 871"/>
              <a:gd name="T57" fmla="*/ 2147483647 h 387"/>
              <a:gd name="T58" fmla="*/ 2147483647 w 871"/>
              <a:gd name="T59" fmla="*/ 2147483647 h 387"/>
              <a:gd name="T60" fmla="*/ 2147483647 w 871"/>
              <a:gd name="T61" fmla="*/ 2147483647 h 3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871"/>
              <a:gd name="T94" fmla="*/ 0 h 387"/>
              <a:gd name="T95" fmla="*/ 871 w 871"/>
              <a:gd name="T96" fmla="*/ 387 h 387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871" h="387">
                <a:moveTo>
                  <a:pt x="144" y="386"/>
                </a:moveTo>
                <a:lnTo>
                  <a:pt x="114" y="378"/>
                </a:lnTo>
                <a:lnTo>
                  <a:pt x="89" y="365"/>
                </a:lnTo>
                <a:lnTo>
                  <a:pt x="65" y="350"/>
                </a:lnTo>
                <a:lnTo>
                  <a:pt x="40" y="329"/>
                </a:lnTo>
                <a:lnTo>
                  <a:pt x="25" y="298"/>
                </a:lnTo>
                <a:lnTo>
                  <a:pt x="15" y="264"/>
                </a:lnTo>
                <a:lnTo>
                  <a:pt x="5" y="231"/>
                </a:lnTo>
                <a:lnTo>
                  <a:pt x="0" y="192"/>
                </a:lnTo>
                <a:lnTo>
                  <a:pt x="5" y="156"/>
                </a:lnTo>
                <a:lnTo>
                  <a:pt x="15" y="119"/>
                </a:lnTo>
                <a:lnTo>
                  <a:pt x="40" y="55"/>
                </a:lnTo>
                <a:lnTo>
                  <a:pt x="65" y="37"/>
                </a:lnTo>
                <a:lnTo>
                  <a:pt x="89" y="21"/>
                </a:lnTo>
                <a:lnTo>
                  <a:pt x="114" y="8"/>
                </a:lnTo>
                <a:lnTo>
                  <a:pt x="144" y="0"/>
                </a:lnTo>
                <a:lnTo>
                  <a:pt x="870" y="0"/>
                </a:lnTo>
                <a:lnTo>
                  <a:pt x="840" y="8"/>
                </a:lnTo>
                <a:lnTo>
                  <a:pt x="816" y="21"/>
                </a:lnTo>
                <a:lnTo>
                  <a:pt x="791" y="37"/>
                </a:lnTo>
                <a:lnTo>
                  <a:pt x="766" y="55"/>
                </a:lnTo>
                <a:lnTo>
                  <a:pt x="737" y="119"/>
                </a:lnTo>
                <a:lnTo>
                  <a:pt x="722" y="192"/>
                </a:lnTo>
                <a:lnTo>
                  <a:pt x="737" y="264"/>
                </a:lnTo>
                <a:lnTo>
                  <a:pt x="751" y="298"/>
                </a:lnTo>
                <a:lnTo>
                  <a:pt x="766" y="329"/>
                </a:lnTo>
                <a:lnTo>
                  <a:pt x="791" y="350"/>
                </a:lnTo>
                <a:lnTo>
                  <a:pt x="816" y="365"/>
                </a:lnTo>
                <a:lnTo>
                  <a:pt x="840" y="378"/>
                </a:lnTo>
                <a:lnTo>
                  <a:pt x="870" y="386"/>
                </a:lnTo>
                <a:lnTo>
                  <a:pt x="144" y="386"/>
                </a:lnTo>
              </a:path>
            </a:pathLst>
          </a:custGeom>
          <a:solidFill>
            <a:srgbClr val="E6D684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b="1"/>
          </a:p>
        </p:txBody>
      </p:sp>
      <p:sp>
        <p:nvSpPr>
          <p:cNvPr id="86" name="Freeform 17"/>
          <p:cNvSpPr>
            <a:spLocks/>
          </p:cNvSpPr>
          <p:nvPr/>
        </p:nvSpPr>
        <p:spPr bwMode="auto">
          <a:xfrm>
            <a:off x="3567113" y="1458913"/>
            <a:ext cx="1385887" cy="611187"/>
          </a:xfrm>
          <a:custGeom>
            <a:avLst/>
            <a:gdLst>
              <a:gd name="T0" fmla="*/ 2147483647 w 873"/>
              <a:gd name="T1" fmla="*/ 2147483647 h 385"/>
              <a:gd name="T2" fmla="*/ 2147483647 w 873"/>
              <a:gd name="T3" fmla="*/ 2147483647 h 385"/>
              <a:gd name="T4" fmla="*/ 2147483647 w 873"/>
              <a:gd name="T5" fmla="*/ 2147483647 h 385"/>
              <a:gd name="T6" fmla="*/ 2147483647 w 873"/>
              <a:gd name="T7" fmla="*/ 2147483647 h 385"/>
              <a:gd name="T8" fmla="*/ 2147483647 w 873"/>
              <a:gd name="T9" fmla="*/ 2147483647 h 385"/>
              <a:gd name="T10" fmla="*/ 2147483647 w 873"/>
              <a:gd name="T11" fmla="*/ 2147483647 h 385"/>
              <a:gd name="T12" fmla="*/ 2147483647 w 873"/>
              <a:gd name="T13" fmla="*/ 2147483647 h 385"/>
              <a:gd name="T14" fmla="*/ 2147483647 w 873"/>
              <a:gd name="T15" fmla="*/ 2147483647 h 385"/>
              <a:gd name="T16" fmla="*/ 0 w 873"/>
              <a:gd name="T17" fmla="*/ 2147483647 h 385"/>
              <a:gd name="T18" fmla="*/ 2147483647 w 873"/>
              <a:gd name="T19" fmla="*/ 2147483647 h 385"/>
              <a:gd name="T20" fmla="*/ 2147483647 w 873"/>
              <a:gd name="T21" fmla="*/ 2147483647 h 385"/>
              <a:gd name="T22" fmla="*/ 2147483647 w 873"/>
              <a:gd name="T23" fmla="*/ 2147483647 h 385"/>
              <a:gd name="T24" fmla="*/ 2147483647 w 873"/>
              <a:gd name="T25" fmla="*/ 2147483647 h 385"/>
              <a:gd name="T26" fmla="*/ 2147483647 w 873"/>
              <a:gd name="T27" fmla="*/ 2147483647 h 385"/>
              <a:gd name="T28" fmla="*/ 2147483647 w 873"/>
              <a:gd name="T29" fmla="*/ 0 h 385"/>
              <a:gd name="T30" fmla="*/ 2147483647 w 873"/>
              <a:gd name="T31" fmla="*/ 0 h 385"/>
              <a:gd name="T32" fmla="*/ 2147483647 w 873"/>
              <a:gd name="T33" fmla="*/ 2147483647 h 385"/>
              <a:gd name="T34" fmla="*/ 2147483647 w 873"/>
              <a:gd name="T35" fmla="*/ 2147483647 h 385"/>
              <a:gd name="T36" fmla="*/ 2147483647 w 873"/>
              <a:gd name="T37" fmla="*/ 2147483647 h 385"/>
              <a:gd name="T38" fmla="*/ 2147483647 w 873"/>
              <a:gd name="T39" fmla="*/ 2147483647 h 385"/>
              <a:gd name="T40" fmla="*/ 2147483647 w 873"/>
              <a:gd name="T41" fmla="*/ 2147483647 h 385"/>
              <a:gd name="T42" fmla="*/ 2147483647 w 873"/>
              <a:gd name="T43" fmla="*/ 2147483647 h 385"/>
              <a:gd name="T44" fmla="*/ 2147483647 w 873"/>
              <a:gd name="T45" fmla="*/ 2147483647 h 385"/>
              <a:gd name="T46" fmla="*/ 2147483647 w 873"/>
              <a:gd name="T47" fmla="*/ 2147483647 h 385"/>
              <a:gd name="T48" fmla="*/ 2147483647 w 873"/>
              <a:gd name="T49" fmla="*/ 2147483647 h 385"/>
              <a:gd name="T50" fmla="*/ 2147483647 w 873"/>
              <a:gd name="T51" fmla="*/ 2147483647 h 385"/>
              <a:gd name="T52" fmla="*/ 2147483647 w 873"/>
              <a:gd name="T53" fmla="*/ 2147483647 h 385"/>
              <a:gd name="T54" fmla="*/ 2147483647 w 873"/>
              <a:gd name="T55" fmla="*/ 2147483647 h 385"/>
              <a:gd name="T56" fmla="*/ 2147483647 w 873"/>
              <a:gd name="T57" fmla="*/ 2147483647 h 385"/>
              <a:gd name="T58" fmla="*/ 2147483647 w 873"/>
              <a:gd name="T59" fmla="*/ 2147483647 h 385"/>
              <a:gd name="T60" fmla="*/ 2147483647 w 873"/>
              <a:gd name="T61" fmla="*/ 2147483647 h 38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873"/>
              <a:gd name="T94" fmla="*/ 0 h 385"/>
              <a:gd name="T95" fmla="*/ 873 w 873"/>
              <a:gd name="T96" fmla="*/ 385 h 385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873" h="385">
                <a:moveTo>
                  <a:pt x="143" y="384"/>
                </a:moveTo>
                <a:lnTo>
                  <a:pt x="118" y="377"/>
                </a:lnTo>
                <a:lnTo>
                  <a:pt x="93" y="366"/>
                </a:lnTo>
                <a:lnTo>
                  <a:pt x="69" y="350"/>
                </a:lnTo>
                <a:lnTo>
                  <a:pt x="44" y="330"/>
                </a:lnTo>
                <a:lnTo>
                  <a:pt x="29" y="299"/>
                </a:lnTo>
                <a:lnTo>
                  <a:pt x="15" y="264"/>
                </a:lnTo>
                <a:lnTo>
                  <a:pt x="5" y="230"/>
                </a:lnTo>
                <a:lnTo>
                  <a:pt x="0" y="191"/>
                </a:lnTo>
                <a:lnTo>
                  <a:pt x="15" y="120"/>
                </a:lnTo>
                <a:lnTo>
                  <a:pt x="44" y="55"/>
                </a:lnTo>
                <a:lnTo>
                  <a:pt x="69" y="37"/>
                </a:lnTo>
                <a:lnTo>
                  <a:pt x="93" y="20"/>
                </a:lnTo>
                <a:lnTo>
                  <a:pt x="118" y="8"/>
                </a:lnTo>
                <a:lnTo>
                  <a:pt x="143" y="0"/>
                </a:lnTo>
                <a:lnTo>
                  <a:pt x="872" y="0"/>
                </a:lnTo>
                <a:lnTo>
                  <a:pt x="842" y="8"/>
                </a:lnTo>
                <a:lnTo>
                  <a:pt x="818" y="20"/>
                </a:lnTo>
                <a:lnTo>
                  <a:pt x="793" y="37"/>
                </a:lnTo>
                <a:lnTo>
                  <a:pt x="769" y="55"/>
                </a:lnTo>
                <a:lnTo>
                  <a:pt x="739" y="120"/>
                </a:lnTo>
                <a:lnTo>
                  <a:pt x="724" y="191"/>
                </a:lnTo>
                <a:lnTo>
                  <a:pt x="729" y="230"/>
                </a:lnTo>
                <a:lnTo>
                  <a:pt x="739" y="264"/>
                </a:lnTo>
                <a:lnTo>
                  <a:pt x="754" y="299"/>
                </a:lnTo>
                <a:lnTo>
                  <a:pt x="769" y="330"/>
                </a:lnTo>
                <a:lnTo>
                  <a:pt x="793" y="350"/>
                </a:lnTo>
                <a:lnTo>
                  <a:pt x="818" y="366"/>
                </a:lnTo>
                <a:lnTo>
                  <a:pt x="842" y="377"/>
                </a:lnTo>
                <a:lnTo>
                  <a:pt x="872" y="384"/>
                </a:lnTo>
                <a:lnTo>
                  <a:pt x="143" y="384"/>
                </a:lnTo>
              </a:path>
            </a:pathLst>
          </a:custGeom>
          <a:solidFill>
            <a:srgbClr val="E6D684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b="1"/>
          </a:p>
        </p:txBody>
      </p:sp>
      <p:sp>
        <p:nvSpPr>
          <p:cNvPr id="87" name="Rectangle 18"/>
          <p:cNvSpPr>
            <a:spLocks noChangeArrowheads="1"/>
          </p:cNvSpPr>
          <p:nvPr/>
        </p:nvSpPr>
        <p:spPr bwMode="auto">
          <a:xfrm>
            <a:off x="502470" y="1136650"/>
            <a:ext cx="2060872" cy="2975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906" tIns="25398" rIns="61906" bIns="25398">
            <a:spAutoFit/>
          </a:bodyPr>
          <a:lstStyle/>
          <a:p>
            <a:r>
              <a:rPr lang="ru-RU" sz="1600" b="1" u="sng" dirty="0" smtClean="0">
                <a:latin typeface="Arial" pitchFamily="34" charset="0"/>
                <a:cs typeface="Arial" pitchFamily="34" charset="0"/>
              </a:rPr>
              <a:t>Логические звенья</a:t>
            </a:r>
            <a:endParaRPr lang="en-US" sz="16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19"/>
          <p:cNvSpPr>
            <a:spLocks noChangeArrowheads="1"/>
          </p:cNvSpPr>
          <p:nvPr/>
        </p:nvSpPr>
        <p:spPr bwMode="auto">
          <a:xfrm>
            <a:off x="3448050" y="1120775"/>
            <a:ext cx="2124479" cy="2975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906" tIns="25398" rIns="61906" bIns="25398">
            <a:spAutoFit/>
          </a:bodyPr>
          <a:lstStyle/>
          <a:p>
            <a:r>
              <a:rPr lang="ru-RU" sz="1600" b="1" u="sng" dirty="0" smtClean="0">
                <a:latin typeface="Arial" pitchFamily="34" charset="0"/>
                <a:cs typeface="Arial" pitchFamily="34" charset="0"/>
              </a:rPr>
              <a:t>Физические файлы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20"/>
          <p:cNvSpPr>
            <a:spLocks noChangeArrowheads="1"/>
          </p:cNvSpPr>
          <p:nvPr/>
        </p:nvSpPr>
        <p:spPr bwMode="auto">
          <a:xfrm>
            <a:off x="1017588" y="1757363"/>
            <a:ext cx="903287" cy="236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61906" tIns="25398" rIns="61906" bIns="25398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Spacecraft</a:t>
            </a:r>
          </a:p>
        </p:txBody>
      </p:sp>
      <p:sp>
        <p:nvSpPr>
          <p:cNvPr id="90" name="Rectangle 21"/>
          <p:cNvSpPr>
            <a:spLocks noChangeArrowheads="1"/>
          </p:cNvSpPr>
          <p:nvPr/>
        </p:nvSpPr>
        <p:spPr bwMode="auto">
          <a:xfrm>
            <a:off x="1208088" y="2547938"/>
            <a:ext cx="532761" cy="235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906" tIns="25398" rIns="61906" bIns="25398">
            <a:spAutoFit/>
          </a:bodyPr>
          <a:lstStyle/>
          <a:p>
            <a:r>
              <a:rPr lang="en-US" sz="1200" b="1"/>
              <a:t>Planet</a:t>
            </a:r>
          </a:p>
        </p:txBody>
      </p:sp>
      <p:sp>
        <p:nvSpPr>
          <p:cNvPr id="91" name="Rectangle 22"/>
          <p:cNvSpPr>
            <a:spLocks noChangeArrowheads="1"/>
          </p:cNvSpPr>
          <p:nvPr/>
        </p:nvSpPr>
        <p:spPr bwMode="auto">
          <a:xfrm>
            <a:off x="1030288" y="3332163"/>
            <a:ext cx="836819" cy="235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906" tIns="25398" rIns="61906" bIns="25398">
            <a:spAutoFit/>
          </a:bodyPr>
          <a:lstStyle/>
          <a:p>
            <a:r>
              <a:rPr lang="en-US" sz="1200" b="1"/>
              <a:t>Instrument</a:t>
            </a:r>
          </a:p>
        </p:txBody>
      </p:sp>
      <p:sp>
        <p:nvSpPr>
          <p:cNvPr id="92" name="Rectangle 23"/>
          <p:cNvSpPr>
            <a:spLocks noChangeArrowheads="1"/>
          </p:cNvSpPr>
          <p:nvPr/>
        </p:nvSpPr>
        <p:spPr bwMode="auto">
          <a:xfrm>
            <a:off x="971600" y="4164013"/>
            <a:ext cx="1190625" cy="234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61906" tIns="25398" rIns="61906" bIns="25398">
            <a:spAutoFit/>
          </a:bodyPr>
          <a:lstStyle/>
          <a:p>
            <a:r>
              <a:rPr lang="en-US" sz="1200" b="1" dirty="0"/>
              <a:t>Camera-matrix</a:t>
            </a:r>
          </a:p>
        </p:txBody>
      </p:sp>
      <p:sp>
        <p:nvSpPr>
          <p:cNvPr id="93" name="Rectangle 24"/>
          <p:cNvSpPr>
            <a:spLocks noChangeArrowheads="1"/>
          </p:cNvSpPr>
          <p:nvPr/>
        </p:nvSpPr>
        <p:spPr bwMode="auto">
          <a:xfrm>
            <a:off x="1179513" y="4929188"/>
            <a:ext cx="539815" cy="235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906" tIns="25398" rIns="61906" bIns="25398">
            <a:spAutoFit/>
          </a:bodyPr>
          <a:lstStyle/>
          <a:p>
            <a:r>
              <a:rPr lang="en-US" sz="1200" b="1"/>
              <a:t>Events</a:t>
            </a:r>
          </a:p>
        </p:txBody>
      </p:sp>
      <p:sp>
        <p:nvSpPr>
          <p:cNvPr id="94" name="Line 25"/>
          <p:cNvSpPr>
            <a:spLocks noChangeShapeType="1"/>
          </p:cNvSpPr>
          <p:nvPr/>
        </p:nvSpPr>
        <p:spPr bwMode="auto">
          <a:xfrm>
            <a:off x="2343150" y="1755775"/>
            <a:ext cx="10239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 b="1"/>
          </a:p>
        </p:txBody>
      </p:sp>
      <p:sp>
        <p:nvSpPr>
          <p:cNvPr id="95" name="Rectangle 26"/>
          <p:cNvSpPr>
            <a:spLocks noChangeArrowheads="1"/>
          </p:cNvSpPr>
          <p:nvPr/>
        </p:nvSpPr>
        <p:spPr bwMode="auto">
          <a:xfrm>
            <a:off x="1311275" y="1443038"/>
            <a:ext cx="319088" cy="4048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61906" tIns="25398" rIns="61906" bIns="25398">
            <a:spAutoFit/>
          </a:bodyPr>
          <a:lstStyle/>
          <a:p>
            <a:r>
              <a:rPr lang="en-US" sz="2300" b="1" dirty="0">
                <a:solidFill>
                  <a:srgbClr val="FF0000"/>
                </a:solidFill>
              </a:rPr>
              <a:t>S</a:t>
            </a:r>
          </a:p>
        </p:txBody>
      </p:sp>
      <p:sp>
        <p:nvSpPr>
          <p:cNvPr id="96" name="Rectangle 27"/>
          <p:cNvSpPr>
            <a:spLocks noChangeArrowheads="1"/>
          </p:cNvSpPr>
          <p:nvPr/>
        </p:nvSpPr>
        <p:spPr bwMode="auto">
          <a:xfrm>
            <a:off x="1347788" y="2278063"/>
            <a:ext cx="282115" cy="4052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906" tIns="25398" rIns="61906" bIns="25398">
            <a:spAutoFit/>
          </a:bodyPr>
          <a:lstStyle/>
          <a:p>
            <a:r>
              <a:rPr lang="en-US" sz="2300" b="1" dirty="0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97" name="Rectangle 28"/>
          <p:cNvSpPr>
            <a:spLocks noChangeArrowheads="1"/>
          </p:cNvSpPr>
          <p:nvPr/>
        </p:nvSpPr>
        <p:spPr bwMode="auto">
          <a:xfrm>
            <a:off x="1384300" y="3051175"/>
            <a:ext cx="203569" cy="4052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906" tIns="25398" rIns="61906" bIns="25398">
            <a:spAutoFit/>
          </a:bodyPr>
          <a:lstStyle/>
          <a:p>
            <a:r>
              <a:rPr lang="en-US" sz="2300" b="1">
                <a:solidFill>
                  <a:srgbClr val="FF0000"/>
                </a:solidFill>
              </a:rPr>
              <a:t>I</a:t>
            </a:r>
          </a:p>
        </p:txBody>
      </p:sp>
      <p:sp>
        <p:nvSpPr>
          <p:cNvPr id="98" name="Rectangle 29"/>
          <p:cNvSpPr>
            <a:spLocks noChangeArrowheads="1"/>
          </p:cNvSpPr>
          <p:nvPr/>
        </p:nvSpPr>
        <p:spPr bwMode="auto">
          <a:xfrm>
            <a:off x="1285875" y="3856038"/>
            <a:ext cx="334963" cy="4048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61906" tIns="25398" rIns="61906" bIns="25398">
            <a:spAutoFit/>
          </a:bodyPr>
          <a:lstStyle/>
          <a:p>
            <a:r>
              <a:rPr lang="en-US" sz="2300" b="1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99" name="Rectangle 30"/>
          <p:cNvSpPr>
            <a:spLocks noChangeArrowheads="1"/>
          </p:cNvSpPr>
          <p:nvPr/>
        </p:nvSpPr>
        <p:spPr bwMode="auto">
          <a:xfrm>
            <a:off x="1303338" y="4610100"/>
            <a:ext cx="269291" cy="4052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906" tIns="25398" rIns="61906" bIns="25398">
            <a:spAutoFit/>
          </a:bodyPr>
          <a:lstStyle/>
          <a:p>
            <a:r>
              <a:rPr lang="en-US" sz="2300" b="1">
                <a:solidFill>
                  <a:srgbClr val="FF0000"/>
                </a:solidFill>
              </a:rPr>
              <a:t>E</a:t>
            </a:r>
          </a:p>
        </p:txBody>
      </p:sp>
      <p:sp>
        <p:nvSpPr>
          <p:cNvPr id="100" name="Line 31"/>
          <p:cNvSpPr>
            <a:spLocks noChangeShapeType="1"/>
          </p:cNvSpPr>
          <p:nvPr/>
        </p:nvSpPr>
        <p:spPr bwMode="auto">
          <a:xfrm>
            <a:off x="2332038" y="2565400"/>
            <a:ext cx="10223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 b="1"/>
          </a:p>
        </p:txBody>
      </p:sp>
      <p:sp>
        <p:nvSpPr>
          <p:cNvPr id="101" name="Line 32"/>
          <p:cNvSpPr>
            <a:spLocks noChangeShapeType="1"/>
          </p:cNvSpPr>
          <p:nvPr/>
        </p:nvSpPr>
        <p:spPr bwMode="auto">
          <a:xfrm>
            <a:off x="2355850" y="3341688"/>
            <a:ext cx="10239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 b="1"/>
          </a:p>
        </p:txBody>
      </p:sp>
      <p:sp>
        <p:nvSpPr>
          <p:cNvPr id="102" name="Line 33"/>
          <p:cNvSpPr>
            <a:spLocks noChangeShapeType="1"/>
          </p:cNvSpPr>
          <p:nvPr/>
        </p:nvSpPr>
        <p:spPr bwMode="auto">
          <a:xfrm>
            <a:off x="2355850" y="4138613"/>
            <a:ext cx="10239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 b="1"/>
          </a:p>
        </p:txBody>
      </p:sp>
      <p:sp>
        <p:nvSpPr>
          <p:cNvPr id="103" name="Line 34"/>
          <p:cNvSpPr>
            <a:spLocks noChangeShapeType="1"/>
          </p:cNvSpPr>
          <p:nvPr/>
        </p:nvSpPr>
        <p:spPr bwMode="auto">
          <a:xfrm>
            <a:off x="2343150" y="4900613"/>
            <a:ext cx="10239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 b="1"/>
          </a:p>
        </p:txBody>
      </p:sp>
      <p:sp>
        <p:nvSpPr>
          <p:cNvPr id="104" name="Line 35"/>
          <p:cNvSpPr>
            <a:spLocks noChangeShapeType="1"/>
          </p:cNvSpPr>
          <p:nvPr/>
        </p:nvSpPr>
        <p:spPr bwMode="auto">
          <a:xfrm flipV="1">
            <a:off x="2354263" y="1906588"/>
            <a:ext cx="1011237" cy="5715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 b="1"/>
          </a:p>
        </p:txBody>
      </p:sp>
      <p:sp>
        <p:nvSpPr>
          <p:cNvPr id="105" name="Line 36"/>
          <p:cNvSpPr>
            <a:spLocks noChangeShapeType="1"/>
          </p:cNvSpPr>
          <p:nvPr/>
        </p:nvSpPr>
        <p:spPr bwMode="auto">
          <a:xfrm>
            <a:off x="2336800" y="6323421"/>
            <a:ext cx="9620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 b="1"/>
          </a:p>
        </p:txBody>
      </p:sp>
      <p:sp>
        <p:nvSpPr>
          <p:cNvPr id="106" name="Rectangle 37"/>
          <p:cNvSpPr>
            <a:spLocks noChangeArrowheads="1"/>
          </p:cNvSpPr>
          <p:nvPr/>
        </p:nvSpPr>
        <p:spPr bwMode="auto">
          <a:xfrm>
            <a:off x="1331640" y="6331359"/>
            <a:ext cx="325397" cy="235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906" tIns="25398" rIns="61906" bIns="25398">
            <a:spAutoFit/>
          </a:bodyPr>
          <a:lstStyle/>
          <a:p>
            <a:r>
              <a:rPr lang="ru-RU" sz="1200" b="1" dirty="0" smtClean="0"/>
              <a:t>ПО</a:t>
            </a:r>
            <a:endParaRPr lang="en-US" sz="1200" b="1" dirty="0"/>
          </a:p>
        </p:txBody>
      </p:sp>
      <p:sp>
        <p:nvSpPr>
          <p:cNvPr id="107" name="Rectangle 38"/>
          <p:cNvSpPr>
            <a:spLocks noChangeArrowheads="1"/>
          </p:cNvSpPr>
          <p:nvPr/>
        </p:nvSpPr>
        <p:spPr bwMode="auto">
          <a:xfrm>
            <a:off x="3468688" y="6165304"/>
            <a:ext cx="1487830" cy="35906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906" tIns="25398" rIns="61906" bIns="25398">
            <a:spAutoFit/>
          </a:bodyPr>
          <a:lstStyle/>
          <a:p>
            <a:r>
              <a:rPr lang="en-US" sz="2000" b="1" dirty="0"/>
              <a:t>SPICE Toolkit</a:t>
            </a:r>
          </a:p>
        </p:txBody>
      </p:sp>
      <p:sp>
        <p:nvSpPr>
          <p:cNvPr id="108" name="Rectangle 39"/>
          <p:cNvSpPr>
            <a:spLocks noChangeArrowheads="1"/>
          </p:cNvSpPr>
          <p:nvPr/>
        </p:nvSpPr>
        <p:spPr bwMode="auto">
          <a:xfrm>
            <a:off x="3867150" y="1595438"/>
            <a:ext cx="583480" cy="4052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906" tIns="25398" rIns="61906" bIns="25398">
            <a:spAutoFit/>
          </a:bodyPr>
          <a:lstStyle/>
          <a:p>
            <a:r>
              <a:rPr lang="en-US" sz="2300" b="1"/>
              <a:t>SPK</a:t>
            </a:r>
          </a:p>
        </p:txBody>
      </p:sp>
      <p:sp>
        <p:nvSpPr>
          <p:cNvPr id="109" name="Rectangle 40"/>
          <p:cNvSpPr>
            <a:spLocks noChangeArrowheads="1"/>
          </p:cNvSpPr>
          <p:nvPr/>
        </p:nvSpPr>
        <p:spPr bwMode="auto">
          <a:xfrm>
            <a:off x="3884613" y="2335213"/>
            <a:ext cx="562000" cy="4052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906" tIns="25398" rIns="61906" bIns="25398">
            <a:spAutoFit/>
          </a:bodyPr>
          <a:lstStyle/>
          <a:p>
            <a:r>
              <a:rPr lang="en-US" sz="2300" b="1"/>
              <a:t>PcK</a:t>
            </a:r>
          </a:p>
        </p:txBody>
      </p:sp>
      <p:sp>
        <p:nvSpPr>
          <p:cNvPr id="110" name="Rectangle 41"/>
          <p:cNvSpPr>
            <a:spLocks noChangeArrowheads="1"/>
          </p:cNvSpPr>
          <p:nvPr/>
        </p:nvSpPr>
        <p:spPr bwMode="auto">
          <a:xfrm>
            <a:off x="4046538" y="3148013"/>
            <a:ext cx="365472" cy="4052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906" tIns="25398" rIns="61906" bIns="25398">
            <a:spAutoFit/>
          </a:bodyPr>
          <a:lstStyle/>
          <a:p>
            <a:r>
              <a:rPr lang="en-US" sz="2300" b="1" dirty="0"/>
              <a:t>IK</a:t>
            </a:r>
          </a:p>
        </p:txBody>
      </p:sp>
      <p:sp>
        <p:nvSpPr>
          <p:cNvPr id="111" name="Rectangle 42"/>
          <p:cNvSpPr>
            <a:spLocks noChangeArrowheads="1"/>
          </p:cNvSpPr>
          <p:nvPr/>
        </p:nvSpPr>
        <p:spPr bwMode="auto">
          <a:xfrm>
            <a:off x="3962400" y="3930650"/>
            <a:ext cx="442416" cy="4052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906" tIns="25398" rIns="61906" bIns="25398">
            <a:spAutoFit/>
          </a:bodyPr>
          <a:lstStyle/>
          <a:p>
            <a:r>
              <a:rPr lang="en-US" sz="2300" b="1"/>
              <a:t>CK</a:t>
            </a:r>
          </a:p>
        </p:txBody>
      </p:sp>
      <p:sp>
        <p:nvSpPr>
          <p:cNvPr id="112" name="Rectangle 43"/>
          <p:cNvSpPr>
            <a:spLocks noChangeArrowheads="1"/>
          </p:cNvSpPr>
          <p:nvPr/>
        </p:nvSpPr>
        <p:spPr bwMode="auto">
          <a:xfrm>
            <a:off x="3851920" y="4608513"/>
            <a:ext cx="938001" cy="5899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906" tIns="25398" rIns="61906" bIns="25398">
            <a:spAutoFit/>
          </a:bodyPr>
          <a:lstStyle/>
          <a:p>
            <a:r>
              <a:rPr lang="en-US" sz="2300" b="1" dirty="0"/>
              <a:t>EK</a:t>
            </a:r>
          </a:p>
          <a:p>
            <a:r>
              <a:rPr lang="en-US" sz="1200" b="1" dirty="0"/>
              <a:t>ESP ESQ ENB</a:t>
            </a:r>
          </a:p>
        </p:txBody>
      </p:sp>
      <p:sp>
        <p:nvSpPr>
          <p:cNvPr id="113" name="Rectangle 44"/>
          <p:cNvSpPr>
            <a:spLocks noChangeArrowheads="1"/>
          </p:cNvSpPr>
          <p:nvPr/>
        </p:nvSpPr>
        <p:spPr bwMode="auto">
          <a:xfrm>
            <a:off x="1349375" y="6036084"/>
            <a:ext cx="264483" cy="4052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906" tIns="25398" rIns="61906" bIns="25398">
            <a:spAutoFit/>
          </a:bodyPr>
          <a:lstStyle/>
          <a:p>
            <a:r>
              <a:rPr lang="en-US" sz="2300" b="1">
                <a:solidFill>
                  <a:srgbClr val="FF0000"/>
                </a:solidFill>
              </a:rPr>
              <a:t>S</a:t>
            </a:r>
          </a:p>
        </p:txBody>
      </p:sp>
      <p:sp>
        <p:nvSpPr>
          <p:cNvPr id="114" name="Rectangle 45"/>
          <p:cNvSpPr>
            <a:spLocks noChangeArrowheads="1"/>
          </p:cNvSpPr>
          <p:nvPr/>
        </p:nvSpPr>
        <p:spPr bwMode="auto">
          <a:xfrm>
            <a:off x="5434013" y="5241925"/>
            <a:ext cx="585078" cy="82521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88891" tIns="42858" rIns="88891" bIns="42858">
            <a:spAutoFit/>
          </a:bodyPr>
          <a:lstStyle/>
          <a:p>
            <a:r>
              <a:rPr lang="en-US" sz="1600" b="1"/>
              <a:t>FK</a:t>
            </a:r>
          </a:p>
          <a:p>
            <a:r>
              <a:rPr lang="en-US" sz="1600" b="1"/>
              <a:t>LSK</a:t>
            </a:r>
          </a:p>
          <a:p>
            <a:r>
              <a:rPr lang="en-US" sz="1600" b="1"/>
              <a:t>SCLK</a:t>
            </a:r>
            <a:endParaRPr lang="en-US" sz="1800" b="1"/>
          </a:p>
        </p:txBody>
      </p:sp>
      <p:sp>
        <p:nvSpPr>
          <p:cNvPr id="115" name="Rectangle 46"/>
          <p:cNvSpPr>
            <a:spLocks noChangeArrowheads="1"/>
          </p:cNvSpPr>
          <p:nvPr/>
        </p:nvSpPr>
        <p:spPr bwMode="auto">
          <a:xfrm>
            <a:off x="6196013" y="1498600"/>
            <a:ext cx="2977784" cy="4590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78" tIns="44445" rIns="90478" bIns="44445">
            <a:spAutoFit/>
          </a:bodyPr>
          <a:lstStyle/>
          <a:p>
            <a:pPr algn="l"/>
            <a:r>
              <a:rPr lang="ru-RU" sz="1200" dirty="0" smtClean="0">
                <a:latin typeface="Arial" pitchFamily="34" charset="0"/>
                <a:cs typeface="Arial" pitchFamily="34" charset="0"/>
              </a:rPr>
              <a:t>Положение и скорость КА,</a:t>
            </a:r>
          </a:p>
          <a:p>
            <a:pPr algn="l"/>
            <a:r>
              <a:rPr lang="ru-RU" sz="1200" dirty="0" smtClean="0">
                <a:latin typeface="Arial" pitchFamily="34" charset="0"/>
                <a:cs typeface="Arial" pitchFamily="34" charset="0"/>
              </a:rPr>
              <a:t>Представленные как функция времени</a:t>
            </a:r>
          </a:p>
        </p:txBody>
      </p:sp>
      <p:sp>
        <p:nvSpPr>
          <p:cNvPr id="116" name="Rectangle 47"/>
          <p:cNvSpPr>
            <a:spLocks noChangeArrowheads="1"/>
          </p:cNvSpPr>
          <p:nvPr/>
        </p:nvSpPr>
        <p:spPr bwMode="auto">
          <a:xfrm>
            <a:off x="6196013" y="2335213"/>
            <a:ext cx="2846594" cy="4590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78" tIns="44445" rIns="90478" bIns="44445">
            <a:spAutoFit/>
          </a:bodyPr>
          <a:lstStyle/>
          <a:p>
            <a:pPr algn="l"/>
            <a:r>
              <a:rPr lang="ru-RU" sz="1200" dirty="0" smtClean="0">
                <a:latin typeface="Arial" pitchFamily="34" charset="0"/>
                <a:cs typeface="Arial" pitchFamily="34" charset="0"/>
              </a:rPr>
              <a:t>Положение и скорости планетных</a:t>
            </a:r>
          </a:p>
          <a:p>
            <a:pPr algn="l"/>
            <a:r>
              <a:rPr lang="ru-RU" sz="1200" dirty="0" smtClean="0">
                <a:latin typeface="Arial" pitchFamily="34" charset="0"/>
                <a:cs typeface="Arial" pitchFamily="34" charset="0"/>
              </a:rPr>
              <a:t>объектов и их физические константы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7" name="Rectangle 48"/>
          <p:cNvSpPr>
            <a:spLocks noChangeArrowheads="1"/>
          </p:cNvSpPr>
          <p:nvPr/>
        </p:nvSpPr>
        <p:spPr bwMode="auto">
          <a:xfrm>
            <a:off x="6196013" y="3100388"/>
            <a:ext cx="2609991" cy="6437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78" tIns="44445" rIns="90478" bIns="44445">
            <a:spAutoFit/>
          </a:bodyPr>
          <a:lstStyle/>
          <a:p>
            <a:pPr algn="l"/>
            <a:r>
              <a:rPr lang="ru-RU" sz="1200" dirty="0" smtClean="0">
                <a:latin typeface="Arial" pitchFamily="34" charset="0"/>
                <a:cs typeface="Arial" pitchFamily="34" charset="0"/>
              </a:rPr>
              <a:t>Установка прибора относительно </a:t>
            </a:r>
          </a:p>
          <a:p>
            <a:pPr algn="l"/>
            <a:r>
              <a:rPr lang="ru-RU" sz="1200" dirty="0" smtClean="0">
                <a:latin typeface="Arial" pitchFamily="34" charset="0"/>
                <a:cs typeface="Arial" pitchFamily="34" charset="0"/>
              </a:rPr>
              <a:t>платформы, его синхронизация,</a:t>
            </a:r>
          </a:p>
          <a:p>
            <a:pPr algn="l"/>
            <a:r>
              <a:rPr lang="ru-RU" sz="1200" dirty="0" smtClean="0">
                <a:latin typeface="Arial" pitchFamily="34" charset="0"/>
                <a:cs typeface="Arial" pitchFamily="34" charset="0"/>
              </a:rPr>
              <a:t>Ориентация и т.п. 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8" name="Rectangle 49"/>
          <p:cNvSpPr>
            <a:spLocks noChangeArrowheads="1"/>
          </p:cNvSpPr>
          <p:nvPr/>
        </p:nvSpPr>
        <p:spPr bwMode="auto">
          <a:xfrm>
            <a:off x="6196013" y="3862388"/>
            <a:ext cx="2516375" cy="4590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78" tIns="44445" rIns="90478" bIns="44445">
            <a:spAutoFit/>
          </a:bodyPr>
          <a:lstStyle/>
          <a:p>
            <a:pPr algn="l"/>
            <a:r>
              <a:rPr lang="ru-RU" sz="1200" dirty="0" smtClean="0">
                <a:latin typeface="Arial" pitchFamily="34" charset="0"/>
                <a:cs typeface="Arial" pitchFamily="34" charset="0"/>
              </a:rPr>
              <a:t>Ориентация КА, платформы, на </a:t>
            </a:r>
          </a:p>
          <a:p>
            <a:pPr algn="l"/>
            <a:r>
              <a:rPr lang="ru-RU" sz="1200" dirty="0" smtClean="0">
                <a:latin typeface="Arial" pitchFamily="34" charset="0"/>
                <a:cs typeface="Arial" pitchFamily="34" charset="0"/>
              </a:rPr>
              <a:t>которой установлены приборы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9" name="Rectangle 50"/>
          <p:cNvSpPr>
            <a:spLocks noChangeArrowheads="1"/>
          </p:cNvSpPr>
          <p:nvPr/>
        </p:nvSpPr>
        <p:spPr bwMode="auto">
          <a:xfrm>
            <a:off x="6175375" y="4516438"/>
            <a:ext cx="2538176" cy="10130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78" tIns="44445" rIns="90478" bIns="44445">
            <a:spAutoFit/>
          </a:bodyPr>
          <a:lstStyle/>
          <a:p>
            <a:pPr algn="l"/>
            <a:r>
              <a:rPr lang="ru-RU" sz="1200" dirty="0" smtClean="0">
                <a:latin typeface="Arial" pitchFamily="34" charset="0"/>
                <a:cs typeface="Arial" pitchFamily="34" charset="0"/>
              </a:rPr>
              <a:t>Информация о событиях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:</a:t>
            </a:r>
            <a:endParaRPr lang="en-US" sz="1200" dirty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sz="1200" dirty="0">
                <a:latin typeface="Arial" pitchFamily="34" charset="0"/>
                <a:cs typeface="Arial" pitchFamily="34" charset="0"/>
              </a:rPr>
              <a:t>  -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Научный план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(ESP)</a:t>
            </a:r>
          </a:p>
          <a:p>
            <a:r>
              <a:rPr lang="en-US" sz="1200" dirty="0">
                <a:latin typeface="Arial" pitchFamily="34" charset="0"/>
                <a:cs typeface="Arial" pitchFamily="34" charset="0"/>
              </a:rPr>
              <a:t>  -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Циклограмма полёта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(ESQ)</a:t>
            </a:r>
          </a:p>
          <a:p>
            <a:pPr algn="l"/>
            <a:r>
              <a:rPr lang="en-US" sz="1200" dirty="0">
                <a:latin typeface="Arial" pitchFamily="34" charset="0"/>
                <a:cs typeface="Arial" pitchFamily="34" charset="0"/>
              </a:rPr>
              <a:t>  -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Записи исследователей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(ENB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)</a:t>
            </a:r>
          </a:p>
          <a:p>
            <a:pPr algn="l"/>
            <a:r>
              <a:rPr lang="en-US" sz="1200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20" name="Rectangle 51"/>
          <p:cNvSpPr>
            <a:spLocks noChangeArrowheads="1"/>
          </p:cNvSpPr>
          <p:nvPr/>
        </p:nvSpPr>
        <p:spPr bwMode="auto">
          <a:xfrm>
            <a:off x="6196013" y="5270500"/>
            <a:ext cx="1409597" cy="2744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78" tIns="44445" rIns="90478" bIns="44445">
            <a:spAutoFit/>
          </a:bodyPr>
          <a:lstStyle/>
          <a:p>
            <a:pPr algn="l"/>
            <a:r>
              <a:rPr lang="ru-RU" sz="1200" dirty="0" smtClean="0">
                <a:latin typeface="Arial" pitchFamily="34" charset="0"/>
                <a:cs typeface="Arial" pitchFamily="34" charset="0"/>
              </a:rPr>
              <a:t>Системы отсчета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1" name="Rectangle 52"/>
          <p:cNvSpPr>
            <a:spLocks noChangeArrowheads="1"/>
          </p:cNvSpPr>
          <p:nvPr/>
        </p:nvSpPr>
        <p:spPr bwMode="auto">
          <a:xfrm>
            <a:off x="6196013" y="5507038"/>
            <a:ext cx="1982511" cy="2744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78" tIns="44445" rIns="90478" bIns="44445">
            <a:spAutoFit/>
          </a:bodyPr>
          <a:lstStyle/>
          <a:p>
            <a:pPr algn="l"/>
            <a:r>
              <a:rPr lang="ru-RU" sz="1200" dirty="0" smtClean="0">
                <a:latin typeface="Arial" pitchFamily="34" charset="0"/>
                <a:cs typeface="Arial" pitchFamily="34" charset="0"/>
              </a:rPr>
              <a:t>Дополнительная секунда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2" name="Rectangle 53"/>
          <p:cNvSpPr>
            <a:spLocks noChangeArrowheads="1"/>
          </p:cNvSpPr>
          <p:nvPr/>
        </p:nvSpPr>
        <p:spPr bwMode="auto">
          <a:xfrm>
            <a:off x="6196013" y="5795963"/>
            <a:ext cx="1323933" cy="2744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78" tIns="44445" rIns="90478" bIns="44445">
            <a:spAutoFit/>
          </a:bodyPr>
          <a:lstStyle/>
          <a:p>
            <a:pPr algn="l"/>
            <a:r>
              <a:rPr lang="ru-RU" sz="1200" dirty="0" smtClean="0">
                <a:latin typeface="Arial" pitchFamily="34" charset="0"/>
                <a:cs typeface="Arial" pitchFamily="34" charset="0"/>
              </a:rPr>
              <a:t>Бортовые часы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3" name="Rectangle 54"/>
          <p:cNvSpPr>
            <a:spLocks noChangeArrowheads="1"/>
          </p:cNvSpPr>
          <p:nvPr/>
        </p:nvSpPr>
        <p:spPr bwMode="auto">
          <a:xfrm>
            <a:off x="6196013" y="6224588"/>
            <a:ext cx="2473325" cy="4590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78" tIns="44445" rIns="90478" bIns="44445">
            <a:spAutoFit/>
          </a:bodyPr>
          <a:lstStyle/>
          <a:p>
            <a:pPr algn="l"/>
            <a:r>
              <a:rPr lang="ru-RU" sz="1200" dirty="0" smtClean="0">
                <a:latin typeface="Arial" pitchFamily="34" charset="0"/>
                <a:cs typeface="Arial" pitchFamily="34" charset="0"/>
              </a:rPr>
              <a:t>Библиотеки, приложения и утилиты, документация ПО 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4" name="Freeform 55"/>
          <p:cNvSpPr>
            <a:spLocks/>
          </p:cNvSpPr>
          <p:nvPr/>
        </p:nvSpPr>
        <p:spPr bwMode="auto">
          <a:xfrm>
            <a:off x="3627438" y="5380038"/>
            <a:ext cx="1389062" cy="615950"/>
          </a:xfrm>
          <a:custGeom>
            <a:avLst/>
            <a:gdLst>
              <a:gd name="T0" fmla="*/ 2147483647 w 875"/>
              <a:gd name="T1" fmla="*/ 2147483647 h 388"/>
              <a:gd name="T2" fmla="*/ 2147483647 w 875"/>
              <a:gd name="T3" fmla="*/ 2147483647 h 388"/>
              <a:gd name="T4" fmla="*/ 2147483647 w 875"/>
              <a:gd name="T5" fmla="*/ 2147483647 h 388"/>
              <a:gd name="T6" fmla="*/ 2147483647 w 875"/>
              <a:gd name="T7" fmla="*/ 2147483647 h 388"/>
              <a:gd name="T8" fmla="*/ 2147483647 w 875"/>
              <a:gd name="T9" fmla="*/ 2147483647 h 388"/>
              <a:gd name="T10" fmla="*/ 0 w 875"/>
              <a:gd name="T11" fmla="*/ 2147483647 h 388"/>
              <a:gd name="T12" fmla="*/ 2147483647 w 875"/>
              <a:gd name="T13" fmla="*/ 2147483647 h 388"/>
              <a:gd name="T14" fmla="*/ 2147483647 w 875"/>
              <a:gd name="T15" fmla="*/ 2147483647 h 388"/>
              <a:gd name="T16" fmla="*/ 2147483647 w 875"/>
              <a:gd name="T17" fmla="*/ 2147483647 h 388"/>
              <a:gd name="T18" fmla="*/ 2147483647 w 875"/>
              <a:gd name="T19" fmla="*/ 2147483647 h 388"/>
              <a:gd name="T20" fmla="*/ 2147483647 w 875"/>
              <a:gd name="T21" fmla="*/ 0 h 388"/>
              <a:gd name="T22" fmla="*/ 2147483647 w 875"/>
              <a:gd name="T23" fmla="*/ 0 h 388"/>
              <a:gd name="T24" fmla="*/ 2147483647 w 875"/>
              <a:gd name="T25" fmla="*/ 2147483647 h 388"/>
              <a:gd name="T26" fmla="*/ 2147483647 w 875"/>
              <a:gd name="T27" fmla="*/ 2147483647 h 388"/>
              <a:gd name="T28" fmla="*/ 2147483647 w 875"/>
              <a:gd name="T29" fmla="*/ 2147483647 h 388"/>
              <a:gd name="T30" fmla="*/ 2147483647 w 875"/>
              <a:gd name="T31" fmla="*/ 2147483647 h 388"/>
              <a:gd name="T32" fmla="*/ 2147483647 w 875"/>
              <a:gd name="T33" fmla="*/ 2147483647 h 388"/>
              <a:gd name="T34" fmla="*/ 2147483647 w 875"/>
              <a:gd name="T35" fmla="*/ 2147483647 h 388"/>
              <a:gd name="T36" fmla="*/ 2147483647 w 875"/>
              <a:gd name="T37" fmla="*/ 2147483647 h 388"/>
              <a:gd name="T38" fmla="*/ 2147483647 w 875"/>
              <a:gd name="T39" fmla="*/ 2147483647 h 388"/>
              <a:gd name="T40" fmla="*/ 2147483647 w 875"/>
              <a:gd name="T41" fmla="*/ 2147483647 h 388"/>
              <a:gd name="T42" fmla="*/ 2147483647 w 875"/>
              <a:gd name="T43" fmla="*/ 2147483647 h 388"/>
              <a:gd name="T44" fmla="*/ 2147483647 w 875"/>
              <a:gd name="T45" fmla="*/ 2147483647 h 388"/>
              <a:gd name="T46" fmla="*/ 2147483647 w 875"/>
              <a:gd name="T47" fmla="*/ 2147483647 h 388"/>
              <a:gd name="T48" fmla="*/ 2147483647 w 875"/>
              <a:gd name="T49" fmla="*/ 2147483647 h 38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875"/>
              <a:gd name="T76" fmla="*/ 0 h 388"/>
              <a:gd name="T77" fmla="*/ 875 w 875"/>
              <a:gd name="T78" fmla="*/ 388 h 388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875" h="388">
                <a:moveTo>
                  <a:pt x="145" y="387"/>
                </a:moveTo>
                <a:lnTo>
                  <a:pt x="120" y="381"/>
                </a:lnTo>
                <a:lnTo>
                  <a:pt x="95" y="370"/>
                </a:lnTo>
                <a:lnTo>
                  <a:pt x="45" y="329"/>
                </a:lnTo>
                <a:lnTo>
                  <a:pt x="15" y="266"/>
                </a:lnTo>
                <a:lnTo>
                  <a:pt x="0" y="191"/>
                </a:lnTo>
                <a:lnTo>
                  <a:pt x="15" y="121"/>
                </a:lnTo>
                <a:lnTo>
                  <a:pt x="45" y="58"/>
                </a:lnTo>
                <a:lnTo>
                  <a:pt x="95" y="23"/>
                </a:lnTo>
                <a:lnTo>
                  <a:pt x="120" y="6"/>
                </a:lnTo>
                <a:lnTo>
                  <a:pt x="145" y="0"/>
                </a:lnTo>
                <a:lnTo>
                  <a:pt x="874" y="0"/>
                </a:lnTo>
                <a:lnTo>
                  <a:pt x="844" y="6"/>
                </a:lnTo>
                <a:lnTo>
                  <a:pt x="819" y="23"/>
                </a:lnTo>
                <a:lnTo>
                  <a:pt x="774" y="58"/>
                </a:lnTo>
                <a:lnTo>
                  <a:pt x="744" y="121"/>
                </a:lnTo>
                <a:lnTo>
                  <a:pt x="734" y="156"/>
                </a:lnTo>
                <a:lnTo>
                  <a:pt x="729" y="191"/>
                </a:lnTo>
                <a:lnTo>
                  <a:pt x="734" y="231"/>
                </a:lnTo>
                <a:lnTo>
                  <a:pt x="744" y="266"/>
                </a:lnTo>
                <a:lnTo>
                  <a:pt x="774" y="329"/>
                </a:lnTo>
                <a:lnTo>
                  <a:pt x="819" y="370"/>
                </a:lnTo>
                <a:lnTo>
                  <a:pt x="844" y="381"/>
                </a:lnTo>
                <a:lnTo>
                  <a:pt x="874" y="387"/>
                </a:lnTo>
                <a:lnTo>
                  <a:pt x="145" y="387"/>
                </a:lnTo>
              </a:path>
            </a:pathLst>
          </a:custGeom>
          <a:solidFill>
            <a:srgbClr val="E6D684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b="1"/>
          </a:p>
        </p:txBody>
      </p:sp>
      <p:sp>
        <p:nvSpPr>
          <p:cNvPr id="125" name="Freeform 56"/>
          <p:cNvSpPr>
            <a:spLocks/>
          </p:cNvSpPr>
          <p:nvPr/>
        </p:nvSpPr>
        <p:spPr bwMode="auto">
          <a:xfrm>
            <a:off x="5041900" y="5227638"/>
            <a:ext cx="387350" cy="890587"/>
          </a:xfrm>
          <a:custGeom>
            <a:avLst/>
            <a:gdLst>
              <a:gd name="T0" fmla="*/ 2147483647 w 244"/>
              <a:gd name="T1" fmla="*/ 0 h 561"/>
              <a:gd name="T2" fmla="*/ 2147483647 w 244"/>
              <a:gd name="T3" fmla="*/ 2147483647 h 561"/>
              <a:gd name="T4" fmla="*/ 2147483647 w 244"/>
              <a:gd name="T5" fmla="*/ 2147483647 h 561"/>
              <a:gd name="T6" fmla="*/ 2147483647 w 244"/>
              <a:gd name="T7" fmla="*/ 2147483647 h 561"/>
              <a:gd name="T8" fmla="*/ 2147483647 w 244"/>
              <a:gd name="T9" fmla="*/ 2147483647 h 561"/>
              <a:gd name="T10" fmla="*/ 2147483647 w 244"/>
              <a:gd name="T11" fmla="*/ 2147483647 h 561"/>
              <a:gd name="T12" fmla="*/ 2147483647 w 244"/>
              <a:gd name="T13" fmla="*/ 2147483647 h 561"/>
              <a:gd name="T14" fmla="*/ 2147483647 w 244"/>
              <a:gd name="T15" fmla="*/ 2147483647 h 561"/>
              <a:gd name="T16" fmla="*/ 2147483647 w 244"/>
              <a:gd name="T17" fmla="*/ 2147483647 h 561"/>
              <a:gd name="T18" fmla="*/ 0 w 244"/>
              <a:gd name="T19" fmla="*/ 2147483647 h 561"/>
              <a:gd name="T20" fmla="*/ 2147483647 w 244"/>
              <a:gd name="T21" fmla="*/ 2147483647 h 561"/>
              <a:gd name="T22" fmla="*/ 2147483647 w 244"/>
              <a:gd name="T23" fmla="*/ 2147483647 h 561"/>
              <a:gd name="T24" fmla="*/ 2147483647 w 244"/>
              <a:gd name="T25" fmla="*/ 2147483647 h 561"/>
              <a:gd name="T26" fmla="*/ 2147483647 w 244"/>
              <a:gd name="T27" fmla="*/ 2147483647 h 561"/>
              <a:gd name="T28" fmla="*/ 2147483647 w 244"/>
              <a:gd name="T29" fmla="*/ 2147483647 h 561"/>
              <a:gd name="T30" fmla="*/ 2147483647 w 244"/>
              <a:gd name="T31" fmla="*/ 2147483647 h 561"/>
              <a:gd name="T32" fmla="*/ 2147483647 w 244"/>
              <a:gd name="T33" fmla="*/ 2147483647 h 561"/>
              <a:gd name="T34" fmla="*/ 2147483647 w 244"/>
              <a:gd name="T35" fmla="*/ 2147483647 h 561"/>
              <a:gd name="T36" fmla="*/ 2147483647 w 244"/>
              <a:gd name="T37" fmla="*/ 2147483647 h 56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44"/>
              <a:gd name="T58" fmla="*/ 0 h 561"/>
              <a:gd name="T59" fmla="*/ 244 w 244"/>
              <a:gd name="T60" fmla="*/ 561 h 561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44" h="561">
                <a:moveTo>
                  <a:pt x="243" y="0"/>
                </a:moveTo>
                <a:lnTo>
                  <a:pt x="200" y="6"/>
                </a:lnTo>
                <a:lnTo>
                  <a:pt x="162" y="12"/>
                </a:lnTo>
                <a:lnTo>
                  <a:pt x="135" y="29"/>
                </a:lnTo>
                <a:lnTo>
                  <a:pt x="124" y="47"/>
                </a:lnTo>
                <a:lnTo>
                  <a:pt x="124" y="230"/>
                </a:lnTo>
                <a:lnTo>
                  <a:pt x="113" y="248"/>
                </a:lnTo>
                <a:lnTo>
                  <a:pt x="86" y="265"/>
                </a:lnTo>
                <a:lnTo>
                  <a:pt x="48" y="271"/>
                </a:lnTo>
                <a:lnTo>
                  <a:pt x="0" y="277"/>
                </a:lnTo>
                <a:lnTo>
                  <a:pt x="48" y="283"/>
                </a:lnTo>
                <a:lnTo>
                  <a:pt x="86" y="295"/>
                </a:lnTo>
                <a:lnTo>
                  <a:pt x="113" y="306"/>
                </a:lnTo>
                <a:lnTo>
                  <a:pt x="124" y="324"/>
                </a:lnTo>
                <a:lnTo>
                  <a:pt x="124" y="513"/>
                </a:lnTo>
                <a:lnTo>
                  <a:pt x="135" y="531"/>
                </a:lnTo>
                <a:lnTo>
                  <a:pt x="162" y="548"/>
                </a:lnTo>
                <a:lnTo>
                  <a:pt x="200" y="554"/>
                </a:lnTo>
                <a:lnTo>
                  <a:pt x="243" y="560"/>
                </a:lnTo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b="1"/>
          </a:p>
        </p:txBody>
      </p:sp>
      <p:sp>
        <p:nvSpPr>
          <p:cNvPr id="126" name="Rectangle 57"/>
          <p:cNvSpPr>
            <a:spLocks noChangeArrowheads="1"/>
          </p:cNvSpPr>
          <p:nvPr/>
        </p:nvSpPr>
        <p:spPr bwMode="auto">
          <a:xfrm>
            <a:off x="3724275" y="5514975"/>
            <a:ext cx="1035720" cy="4052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906" tIns="25398" rIns="61906" bIns="25398">
            <a:spAutoFit/>
          </a:bodyPr>
          <a:lstStyle/>
          <a:p>
            <a:r>
              <a:rPr lang="ru-RU" sz="2300" b="1" dirty="0" smtClean="0"/>
              <a:t>Другие</a:t>
            </a:r>
            <a:endParaRPr lang="en-US" sz="2300" b="1" dirty="0"/>
          </a:p>
        </p:txBody>
      </p:sp>
      <p:sp>
        <p:nvSpPr>
          <p:cNvPr id="127" name="Rectangle 58"/>
          <p:cNvSpPr>
            <a:spLocks noChangeArrowheads="1"/>
          </p:cNvSpPr>
          <p:nvPr/>
        </p:nvSpPr>
        <p:spPr bwMode="auto">
          <a:xfrm>
            <a:off x="6444208" y="1154113"/>
            <a:ext cx="1449166" cy="32829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906" tIns="25398" rIns="61906" bIns="25398">
            <a:spAutoFit/>
          </a:bodyPr>
          <a:lstStyle/>
          <a:p>
            <a:r>
              <a:rPr lang="ru-RU" b="1" u="sng" dirty="0" smtClean="0"/>
              <a:t>Содержание:</a:t>
            </a:r>
            <a:endParaRPr lang="en-US" sz="1800" b="1" dirty="0"/>
          </a:p>
        </p:txBody>
      </p:sp>
      <p:sp>
        <p:nvSpPr>
          <p:cNvPr id="128" name="TextBox 59"/>
          <p:cNvSpPr txBox="1">
            <a:spLocks noChangeArrowheads="1"/>
          </p:cNvSpPr>
          <p:nvPr/>
        </p:nvSpPr>
        <p:spPr bwMode="auto">
          <a:xfrm rot="16200000">
            <a:off x="10407" y="3211919"/>
            <a:ext cx="76976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b="1" dirty="0" smtClean="0">
                <a:solidFill>
                  <a:srgbClr val="00AE00"/>
                </a:solidFill>
                <a:latin typeface="Arial" pitchFamily="34" charset="0"/>
                <a:cs typeface="Arial" pitchFamily="34" charset="0"/>
              </a:rPr>
              <a:t>данные</a:t>
            </a:r>
            <a:endParaRPr lang="en-US" b="1" dirty="0">
              <a:solidFill>
                <a:srgbClr val="00AE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9" name="TextBox 60"/>
          <p:cNvSpPr txBox="1">
            <a:spLocks noChangeArrowheads="1"/>
          </p:cNvSpPr>
          <p:nvPr/>
        </p:nvSpPr>
        <p:spPr bwMode="auto">
          <a:xfrm rot="16200000">
            <a:off x="186743" y="6132449"/>
            <a:ext cx="41549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b="1" dirty="0" smtClean="0">
                <a:solidFill>
                  <a:srgbClr val="00AE00"/>
                </a:solidFill>
                <a:latin typeface="Arial" pitchFamily="34" charset="0"/>
                <a:cs typeface="Arial" pitchFamily="34" charset="0"/>
              </a:rPr>
              <a:t>ПО</a:t>
            </a:r>
            <a:endParaRPr lang="en-US" b="1" dirty="0">
              <a:solidFill>
                <a:srgbClr val="00AE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0" name="Straight Connector 64"/>
          <p:cNvCxnSpPr>
            <a:cxnSpLocks noChangeShapeType="1"/>
          </p:cNvCxnSpPr>
          <p:nvPr/>
        </p:nvCxnSpPr>
        <p:spPr bwMode="auto">
          <a:xfrm rot="16200000" flipH="1">
            <a:off x="-317500" y="2317751"/>
            <a:ext cx="1425575" cy="6350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/>
          </a:ln>
        </p:spPr>
      </p:cxnSp>
      <p:pic>
        <p:nvPicPr>
          <p:cNvPr id="131" name="Picture 5" descr="C:\Users\IKI\Desktop\и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6934" y="191436"/>
            <a:ext cx="1332738" cy="789292"/>
          </a:xfrm>
          <a:prstGeom prst="rect">
            <a:avLst/>
          </a:prstGeom>
          <a:noFill/>
        </p:spPr>
      </p:pic>
      <p:sp>
        <p:nvSpPr>
          <p:cNvPr id="67" name="Title 1"/>
          <p:cNvSpPr txBox="1">
            <a:spLocks/>
          </p:cNvSpPr>
          <p:nvPr/>
        </p:nvSpPr>
        <p:spPr>
          <a:xfrm>
            <a:off x="2068834" y="27087"/>
            <a:ext cx="5455494" cy="8096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Обзор данных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SPICE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 и программного обеспечения (ПО)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142844" y="6572272"/>
            <a:ext cx="621510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rgbClr val="0070C0"/>
                </a:solidFill>
              </a:rPr>
              <a:t>Наземные средства. Проблемы и перспективы</a:t>
            </a:r>
            <a:endParaRPr lang="ru-RU" sz="1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763907" y="1753661"/>
            <a:ext cx="254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b="1"/>
          </a:p>
        </p:txBody>
      </p:sp>
      <p:sp>
        <p:nvSpPr>
          <p:cNvPr id="5" name="Freeform 11"/>
          <p:cNvSpPr>
            <a:spLocks/>
          </p:cNvSpPr>
          <p:nvPr/>
        </p:nvSpPr>
        <p:spPr bwMode="auto">
          <a:xfrm>
            <a:off x="3613732" y="4797152"/>
            <a:ext cx="1389063" cy="615950"/>
          </a:xfrm>
          <a:custGeom>
            <a:avLst/>
            <a:gdLst>
              <a:gd name="T0" fmla="*/ 2147483647 w 875"/>
              <a:gd name="T1" fmla="*/ 2147483647 h 388"/>
              <a:gd name="T2" fmla="*/ 2147483647 w 875"/>
              <a:gd name="T3" fmla="*/ 2147483647 h 388"/>
              <a:gd name="T4" fmla="*/ 2147483647 w 875"/>
              <a:gd name="T5" fmla="*/ 2147483647 h 388"/>
              <a:gd name="T6" fmla="*/ 2147483647 w 875"/>
              <a:gd name="T7" fmla="*/ 2147483647 h 388"/>
              <a:gd name="T8" fmla="*/ 2147483647 w 875"/>
              <a:gd name="T9" fmla="*/ 2147483647 h 388"/>
              <a:gd name="T10" fmla="*/ 0 w 875"/>
              <a:gd name="T11" fmla="*/ 2147483647 h 388"/>
              <a:gd name="T12" fmla="*/ 2147483647 w 875"/>
              <a:gd name="T13" fmla="*/ 2147483647 h 388"/>
              <a:gd name="T14" fmla="*/ 2147483647 w 875"/>
              <a:gd name="T15" fmla="*/ 2147483647 h 388"/>
              <a:gd name="T16" fmla="*/ 2147483647 w 875"/>
              <a:gd name="T17" fmla="*/ 2147483647 h 388"/>
              <a:gd name="T18" fmla="*/ 2147483647 w 875"/>
              <a:gd name="T19" fmla="*/ 2147483647 h 388"/>
              <a:gd name="T20" fmla="*/ 2147483647 w 875"/>
              <a:gd name="T21" fmla="*/ 0 h 388"/>
              <a:gd name="T22" fmla="*/ 2147483647 w 875"/>
              <a:gd name="T23" fmla="*/ 0 h 388"/>
              <a:gd name="T24" fmla="*/ 2147483647 w 875"/>
              <a:gd name="T25" fmla="*/ 2147483647 h 388"/>
              <a:gd name="T26" fmla="*/ 2147483647 w 875"/>
              <a:gd name="T27" fmla="*/ 2147483647 h 388"/>
              <a:gd name="T28" fmla="*/ 2147483647 w 875"/>
              <a:gd name="T29" fmla="*/ 2147483647 h 388"/>
              <a:gd name="T30" fmla="*/ 2147483647 w 875"/>
              <a:gd name="T31" fmla="*/ 2147483647 h 388"/>
              <a:gd name="T32" fmla="*/ 2147483647 w 875"/>
              <a:gd name="T33" fmla="*/ 2147483647 h 388"/>
              <a:gd name="T34" fmla="*/ 2147483647 w 875"/>
              <a:gd name="T35" fmla="*/ 2147483647 h 388"/>
              <a:gd name="T36" fmla="*/ 2147483647 w 875"/>
              <a:gd name="T37" fmla="*/ 2147483647 h 388"/>
              <a:gd name="T38" fmla="*/ 2147483647 w 875"/>
              <a:gd name="T39" fmla="*/ 2147483647 h 388"/>
              <a:gd name="T40" fmla="*/ 2147483647 w 875"/>
              <a:gd name="T41" fmla="*/ 2147483647 h 388"/>
              <a:gd name="T42" fmla="*/ 2147483647 w 875"/>
              <a:gd name="T43" fmla="*/ 2147483647 h 388"/>
              <a:gd name="T44" fmla="*/ 2147483647 w 875"/>
              <a:gd name="T45" fmla="*/ 2147483647 h 388"/>
              <a:gd name="T46" fmla="*/ 2147483647 w 875"/>
              <a:gd name="T47" fmla="*/ 2147483647 h 388"/>
              <a:gd name="T48" fmla="*/ 2147483647 w 875"/>
              <a:gd name="T49" fmla="*/ 2147483647 h 38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875"/>
              <a:gd name="T76" fmla="*/ 0 h 388"/>
              <a:gd name="T77" fmla="*/ 875 w 875"/>
              <a:gd name="T78" fmla="*/ 388 h 388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875" h="388">
                <a:moveTo>
                  <a:pt x="149" y="387"/>
                </a:moveTo>
                <a:lnTo>
                  <a:pt x="119" y="379"/>
                </a:lnTo>
                <a:lnTo>
                  <a:pt x="94" y="366"/>
                </a:lnTo>
                <a:lnTo>
                  <a:pt x="45" y="328"/>
                </a:lnTo>
                <a:lnTo>
                  <a:pt x="15" y="265"/>
                </a:lnTo>
                <a:lnTo>
                  <a:pt x="0" y="194"/>
                </a:lnTo>
                <a:lnTo>
                  <a:pt x="15" y="122"/>
                </a:lnTo>
                <a:lnTo>
                  <a:pt x="45" y="55"/>
                </a:lnTo>
                <a:lnTo>
                  <a:pt x="94" y="21"/>
                </a:lnTo>
                <a:lnTo>
                  <a:pt x="119" y="9"/>
                </a:lnTo>
                <a:lnTo>
                  <a:pt x="149" y="0"/>
                </a:lnTo>
                <a:lnTo>
                  <a:pt x="874" y="0"/>
                </a:lnTo>
                <a:lnTo>
                  <a:pt x="844" y="9"/>
                </a:lnTo>
                <a:lnTo>
                  <a:pt x="819" y="21"/>
                </a:lnTo>
                <a:lnTo>
                  <a:pt x="770" y="55"/>
                </a:lnTo>
                <a:lnTo>
                  <a:pt x="740" y="122"/>
                </a:lnTo>
                <a:lnTo>
                  <a:pt x="735" y="156"/>
                </a:lnTo>
                <a:lnTo>
                  <a:pt x="730" y="194"/>
                </a:lnTo>
                <a:lnTo>
                  <a:pt x="735" y="231"/>
                </a:lnTo>
                <a:lnTo>
                  <a:pt x="740" y="265"/>
                </a:lnTo>
                <a:lnTo>
                  <a:pt x="770" y="328"/>
                </a:lnTo>
                <a:lnTo>
                  <a:pt x="819" y="366"/>
                </a:lnTo>
                <a:lnTo>
                  <a:pt x="844" y="379"/>
                </a:lnTo>
                <a:lnTo>
                  <a:pt x="874" y="387"/>
                </a:lnTo>
                <a:lnTo>
                  <a:pt x="149" y="387"/>
                </a:lnTo>
              </a:path>
            </a:pathLst>
          </a:custGeom>
          <a:solidFill>
            <a:srgbClr val="E6D684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b="1"/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3604207" y="3933056"/>
            <a:ext cx="1385888" cy="611187"/>
          </a:xfrm>
          <a:custGeom>
            <a:avLst/>
            <a:gdLst>
              <a:gd name="T0" fmla="*/ 2147483647 w 873"/>
              <a:gd name="T1" fmla="*/ 2147483647 h 385"/>
              <a:gd name="T2" fmla="*/ 2147483647 w 873"/>
              <a:gd name="T3" fmla="*/ 2147483647 h 385"/>
              <a:gd name="T4" fmla="*/ 2147483647 w 873"/>
              <a:gd name="T5" fmla="*/ 2147483647 h 385"/>
              <a:gd name="T6" fmla="*/ 2147483647 w 873"/>
              <a:gd name="T7" fmla="*/ 2147483647 h 385"/>
              <a:gd name="T8" fmla="*/ 2147483647 w 873"/>
              <a:gd name="T9" fmla="*/ 2147483647 h 385"/>
              <a:gd name="T10" fmla="*/ 2147483647 w 873"/>
              <a:gd name="T11" fmla="*/ 2147483647 h 385"/>
              <a:gd name="T12" fmla="*/ 2147483647 w 873"/>
              <a:gd name="T13" fmla="*/ 2147483647 h 385"/>
              <a:gd name="T14" fmla="*/ 0 w 873"/>
              <a:gd name="T15" fmla="*/ 2147483647 h 385"/>
              <a:gd name="T16" fmla="*/ 2147483647 w 873"/>
              <a:gd name="T17" fmla="*/ 2147483647 h 385"/>
              <a:gd name="T18" fmla="*/ 2147483647 w 873"/>
              <a:gd name="T19" fmla="*/ 2147483647 h 385"/>
              <a:gd name="T20" fmla="*/ 2147483647 w 873"/>
              <a:gd name="T21" fmla="*/ 2147483647 h 385"/>
              <a:gd name="T22" fmla="*/ 2147483647 w 873"/>
              <a:gd name="T23" fmla="*/ 2147483647 h 385"/>
              <a:gd name="T24" fmla="*/ 2147483647 w 873"/>
              <a:gd name="T25" fmla="*/ 2147483647 h 385"/>
              <a:gd name="T26" fmla="*/ 2147483647 w 873"/>
              <a:gd name="T27" fmla="*/ 0 h 385"/>
              <a:gd name="T28" fmla="*/ 2147483647 w 873"/>
              <a:gd name="T29" fmla="*/ 0 h 385"/>
              <a:gd name="T30" fmla="*/ 2147483647 w 873"/>
              <a:gd name="T31" fmla="*/ 2147483647 h 385"/>
              <a:gd name="T32" fmla="*/ 2147483647 w 873"/>
              <a:gd name="T33" fmla="*/ 2147483647 h 385"/>
              <a:gd name="T34" fmla="*/ 2147483647 w 873"/>
              <a:gd name="T35" fmla="*/ 2147483647 h 385"/>
              <a:gd name="T36" fmla="*/ 2147483647 w 873"/>
              <a:gd name="T37" fmla="*/ 2147483647 h 385"/>
              <a:gd name="T38" fmla="*/ 2147483647 w 873"/>
              <a:gd name="T39" fmla="*/ 2147483647 h 385"/>
              <a:gd name="T40" fmla="*/ 2147483647 w 873"/>
              <a:gd name="T41" fmla="*/ 2147483647 h 385"/>
              <a:gd name="T42" fmla="*/ 2147483647 w 873"/>
              <a:gd name="T43" fmla="*/ 2147483647 h 385"/>
              <a:gd name="T44" fmla="*/ 2147483647 w 873"/>
              <a:gd name="T45" fmla="*/ 2147483647 h 385"/>
              <a:gd name="T46" fmla="*/ 2147483647 w 873"/>
              <a:gd name="T47" fmla="*/ 2147483647 h 385"/>
              <a:gd name="T48" fmla="*/ 2147483647 w 873"/>
              <a:gd name="T49" fmla="*/ 2147483647 h 385"/>
              <a:gd name="T50" fmla="*/ 2147483647 w 873"/>
              <a:gd name="T51" fmla="*/ 2147483647 h 385"/>
              <a:gd name="T52" fmla="*/ 2147483647 w 873"/>
              <a:gd name="T53" fmla="*/ 2147483647 h 385"/>
              <a:gd name="T54" fmla="*/ 2147483647 w 873"/>
              <a:gd name="T55" fmla="*/ 2147483647 h 385"/>
              <a:gd name="T56" fmla="*/ 2147483647 w 873"/>
              <a:gd name="T57" fmla="*/ 2147483647 h 385"/>
              <a:gd name="T58" fmla="*/ 2147483647 w 873"/>
              <a:gd name="T59" fmla="*/ 2147483647 h 385"/>
              <a:gd name="T60" fmla="*/ 2147483647 w 873"/>
              <a:gd name="T61" fmla="*/ 2147483647 h 38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873"/>
              <a:gd name="T94" fmla="*/ 0 h 385"/>
              <a:gd name="T95" fmla="*/ 873 w 873"/>
              <a:gd name="T96" fmla="*/ 385 h 385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873" h="385">
                <a:moveTo>
                  <a:pt x="144" y="384"/>
                </a:moveTo>
                <a:lnTo>
                  <a:pt x="119" y="377"/>
                </a:lnTo>
                <a:lnTo>
                  <a:pt x="94" y="364"/>
                </a:lnTo>
                <a:lnTo>
                  <a:pt x="70" y="347"/>
                </a:lnTo>
                <a:lnTo>
                  <a:pt x="45" y="326"/>
                </a:lnTo>
                <a:lnTo>
                  <a:pt x="30" y="296"/>
                </a:lnTo>
                <a:lnTo>
                  <a:pt x="15" y="265"/>
                </a:lnTo>
                <a:lnTo>
                  <a:pt x="0" y="190"/>
                </a:lnTo>
                <a:lnTo>
                  <a:pt x="15" y="119"/>
                </a:lnTo>
                <a:lnTo>
                  <a:pt x="45" y="55"/>
                </a:lnTo>
                <a:lnTo>
                  <a:pt x="70" y="34"/>
                </a:lnTo>
                <a:lnTo>
                  <a:pt x="94" y="17"/>
                </a:lnTo>
                <a:lnTo>
                  <a:pt x="119" y="7"/>
                </a:lnTo>
                <a:lnTo>
                  <a:pt x="144" y="0"/>
                </a:lnTo>
                <a:lnTo>
                  <a:pt x="872" y="0"/>
                </a:lnTo>
                <a:lnTo>
                  <a:pt x="842" y="7"/>
                </a:lnTo>
                <a:lnTo>
                  <a:pt x="818" y="17"/>
                </a:lnTo>
                <a:lnTo>
                  <a:pt x="793" y="34"/>
                </a:lnTo>
                <a:lnTo>
                  <a:pt x="768" y="55"/>
                </a:lnTo>
                <a:lnTo>
                  <a:pt x="738" y="119"/>
                </a:lnTo>
                <a:lnTo>
                  <a:pt x="733" y="153"/>
                </a:lnTo>
                <a:lnTo>
                  <a:pt x="728" y="190"/>
                </a:lnTo>
                <a:lnTo>
                  <a:pt x="733" y="228"/>
                </a:lnTo>
                <a:lnTo>
                  <a:pt x="738" y="265"/>
                </a:lnTo>
                <a:lnTo>
                  <a:pt x="753" y="296"/>
                </a:lnTo>
                <a:lnTo>
                  <a:pt x="768" y="326"/>
                </a:lnTo>
                <a:lnTo>
                  <a:pt x="793" y="347"/>
                </a:lnTo>
                <a:lnTo>
                  <a:pt x="818" y="364"/>
                </a:lnTo>
                <a:lnTo>
                  <a:pt x="842" y="377"/>
                </a:lnTo>
                <a:lnTo>
                  <a:pt x="872" y="384"/>
                </a:lnTo>
                <a:lnTo>
                  <a:pt x="144" y="384"/>
                </a:lnTo>
              </a:path>
            </a:pathLst>
          </a:custGeom>
          <a:solidFill>
            <a:srgbClr val="E6D684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b="1"/>
          </a:p>
        </p:txBody>
      </p:sp>
      <p:sp>
        <p:nvSpPr>
          <p:cNvPr id="7" name="Freeform 16"/>
          <p:cNvSpPr>
            <a:spLocks/>
          </p:cNvSpPr>
          <p:nvPr/>
        </p:nvSpPr>
        <p:spPr bwMode="auto">
          <a:xfrm>
            <a:off x="3594682" y="3101082"/>
            <a:ext cx="1382713" cy="615950"/>
          </a:xfrm>
          <a:custGeom>
            <a:avLst/>
            <a:gdLst>
              <a:gd name="T0" fmla="*/ 2147483647 w 871"/>
              <a:gd name="T1" fmla="*/ 2147483647 h 387"/>
              <a:gd name="T2" fmla="*/ 2147483647 w 871"/>
              <a:gd name="T3" fmla="*/ 2147483647 h 387"/>
              <a:gd name="T4" fmla="*/ 2147483647 w 871"/>
              <a:gd name="T5" fmla="*/ 2147483647 h 387"/>
              <a:gd name="T6" fmla="*/ 2147483647 w 871"/>
              <a:gd name="T7" fmla="*/ 2147483647 h 387"/>
              <a:gd name="T8" fmla="*/ 2147483647 w 871"/>
              <a:gd name="T9" fmla="*/ 2147483647 h 387"/>
              <a:gd name="T10" fmla="*/ 2147483647 w 871"/>
              <a:gd name="T11" fmla="*/ 2147483647 h 387"/>
              <a:gd name="T12" fmla="*/ 2147483647 w 871"/>
              <a:gd name="T13" fmla="*/ 2147483647 h 387"/>
              <a:gd name="T14" fmla="*/ 2147483647 w 871"/>
              <a:gd name="T15" fmla="*/ 2147483647 h 387"/>
              <a:gd name="T16" fmla="*/ 0 w 871"/>
              <a:gd name="T17" fmla="*/ 2147483647 h 387"/>
              <a:gd name="T18" fmla="*/ 2147483647 w 871"/>
              <a:gd name="T19" fmla="*/ 2147483647 h 387"/>
              <a:gd name="T20" fmla="*/ 2147483647 w 871"/>
              <a:gd name="T21" fmla="*/ 2147483647 h 387"/>
              <a:gd name="T22" fmla="*/ 2147483647 w 871"/>
              <a:gd name="T23" fmla="*/ 2147483647 h 387"/>
              <a:gd name="T24" fmla="*/ 2147483647 w 871"/>
              <a:gd name="T25" fmla="*/ 2147483647 h 387"/>
              <a:gd name="T26" fmla="*/ 2147483647 w 871"/>
              <a:gd name="T27" fmla="*/ 2147483647 h 387"/>
              <a:gd name="T28" fmla="*/ 2147483647 w 871"/>
              <a:gd name="T29" fmla="*/ 2147483647 h 387"/>
              <a:gd name="T30" fmla="*/ 2147483647 w 871"/>
              <a:gd name="T31" fmla="*/ 0 h 387"/>
              <a:gd name="T32" fmla="*/ 2147483647 w 871"/>
              <a:gd name="T33" fmla="*/ 0 h 387"/>
              <a:gd name="T34" fmla="*/ 2147483647 w 871"/>
              <a:gd name="T35" fmla="*/ 2147483647 h 387"/>
              <a:gd name="T36" fmla="*/ 2147483647 w 871"/>
              <a:gd name="T37" fmla="*/ 2147483647 h 387"/>
              <a:gd name="T38" fmla="*/ 2147483647 w 871"/>
              <a:gd name="T39" fmla="*/ 2147483647 h 387"/>
              <a:gd name="T40" fmla="*/ 2147483647 w 871"/>
              <a:gd name="T41" fmla="*/ 2147483647 h 387"/>
              <a:gd name="T42" fmla="*/ 2147483647 w 871"/>
              <a:gd name="T43" fmla="*/ 2147483647 h 387"/>
              <a:gd name="T44" fmla="*/ 2147483647 w 871"/>
              <a:gd name="T45" fmla="*/ 2147483647 h 387"/>
              <a:gd name="T46" fmla="*/ 2147483647 w 871"/>
              <a:gd name="T47" fmla="*/ 2147483647 h 387"/>
              <a:gd name="T48" fmla="*/ 2147483647 w 871"/>
              <a:gd name="T49" fmla="*/ 2147483647 h 387"/>
              <a:gd name="T50" fmla="*/ 2147483647 w 871"/>
              <a:gd name="T51" fmla="*/ 2147483647 h 387"/>
              <a:gd name="T52" fmla="*/ 2147483647 w 871"/>
              <a:gd name="T53" fmla="*/ 2147483647 h 387"/>
              <a:gd name="T54" fmla="*/ 2147483647 w 871"/>
              <a:gd name="T55" fmla="*/ 2147483647 h 387"/>
              <a:gd name="T56" fmla="*/ 2147483647 w 871"/>
              <a:gd name="T57" fmla="*/ 2147483647 h 387"/>
              <a:gd name="T58" fmla="*/ 2147483647 w 871"/>
              <a:gd name="T59" fmla="*/ 2147483647 h 387"/>
              <a:gd name="T60" fmla="*/ 2147483647 w 871"/>
              <a:gd name="T61" fmla="*/ 2147483647 h 3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871"/>
              <a:gd name="T94" fmla="*/ 0 h 387"/>
              <a:gd name="T95" fmla="*/ 871 w 871"/>
              <a:gd name="T96" fmla="*/ 387 h 387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871" h="387">
                <a:moveTo>
                  <a:pt x="144" y="386"/>
                </a:moveTo>
                <a:lnTo>
                  <a:pt x="114" y="378"/>
                </a:lnTo>
                <a:lnTo>
                  <a:pt x="89" y="365"/>
                </a:lnTo>
                <a:lnTo>
                  <a:pt x="65" y="350"/>
                </a:lnTo>
                <a:lnTo>
                  <a:pt x="40" y="329"/>
                </a:lnTo>
                <a:lnTo>
                  <a:pt x="25" y="298"/>
                </a:lnTo>
                <a:lnTo>
                  <a:pt x="15" y="264"/>
                </a:lnTo>
                <a:lnTo>
                  <a:pt x="5" y="231"/>
                </a:lnTo>
                <a:lnTo>
                  <a:pt x="0" y="192"/>
                </a:lnTo>
                <a:lnTo>
                  <a:pt x="5" y="156"/>
                </a:lnTo>
                <a:lnTo>
                  <a:pt x="15" y="119"/>
                </a:lnTo>
                <a:lnTo>
                  <a:pt x="40" y="55"/>
                </a:lnTo>
                <a:lnTo>
                  <a:pt x="65" y="37"/>
                </a:lnTo>
                <a:lnTo>
                  <a:pt x="89" y="21"/>
                </a:lnTo>
                <a:lnTo>
                  <a:pt x="114" y="8"/>
                </a:lnTo>
                <a:lnTo>
                  <a:pt x="144" y="0"/>
                </a:lnTo>
                <a:lnTo>
                  <a:pt x="870" y="0"/>
                </a:lnTo>
                <a:lnTo>
                  <a:pt x="840" y="8"/>
                </a:lnTo>
                <a:lnTo>
                  <a:pt x="816" y="21"/>
                </a:lnTo>
                <a:lnTo>
                  <a:pt x="791" y="37"/>
                </a:lnTo>
                <a:lnTo>
                  <a:pt x="766" y="55"/>
                </a:lnTo>
                <a:lnTo>
                  <a:pt x="737" y="119"/>
                </a:lnTo>
                <a:lnTo>
                  <a:pt x="722" y="192"/>
                </a:lnTo>
                <a:lnTo>
                  <a:pt x="737" y="264"/>
                </a:lnTo>
                <a:lnTo>
                  <a:pt x="751" y="298"/>
                </a:lnTo>
                <a:lnTo>
                  <a:pt x="766" y="329"/>
                </a:lnTo>
                <a:lnTo>
                  <a:pt x="791" y="350"/>
                </a:lnTo>
                <a:lnTo>
                  <a:pt x="816" y="365"/>
                </a:lnTo>
                <a:lnTo>
                  <a:pt x="840" y="378"/>
                </a:lnTo>
                <a:lnTo>
                  <a:pt x="870" y="386"/>
                </a:lnTo>
                <a:lnTo>
                  <a:pt x="144" y="386"/>
                </a:lnTo>
              </a:path>
            </a:pathLst>
          </a:custGeom>
          <a:solidFill>
            <a:srgbClr val="E6D684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b="1"/>
          </a:p>
        </p:txBody>
      </p:sp>
      <p:sp>
        <p:nvSpPr>
          <p:cNvPr id="8" name="Freeform 17"/>
          <p:cNvSpPr>
            <a:spLocks/>
          </p:cNvSpPr>
          <p:nvPr/>
        </p:nvSpPr>
        <p:spPr bwMode="auto">
          <a:xfrm>
            <a:off x="3580395" y="2348880"/>
            <a:ext cx="1385887" cy="611187"/>
          </a:xfrm>
          <a:custGeom>
            <a:avLst/>
            <a:gdLst>
              <a:gd name="T0" fmla="*/ 2147483647 w 873"/>
              <a:gd name="T1" fmla="*/ 2147483647 h 385"/>
              <a:gd name="T2" fmla="*/ 2147483647 w 873"/>
              <a:gd name="T3" fmla="*/ 2147483647 h 385"/>
              <a:gd name="T4" fmla="*/ 2147483647 w 873"/>
              <a:gd name="T5" fmla="*/ 2147483647 h 385"/>
              <a:gd name="T6" fmla="*/ 2147483647 w 873"/>
              <a:gd name="T7" fmla="*/ 2147483647 h 385"/>
              <a:gd name="T8" fmla="*/ 2147483647 w 873"/>
              <a:gd name="T9" fmla="*/ 2147483647 h 385"/>
              <a:gd name="T10" fmla="*/ 2147483647 w 873"/>
              <a:gd name="T11" fmla="*/ 2147483647 h 385"/>
              <a:gd name="T12" fmla="*/ 2147483647 w 873"/>
              <a:gd name="T13" fmla="*/ 2147483647 h 385"/>
              <a:gd name="T14" fmla="*/ 2147483647 w 873"/>
              <a:gd name="T15" fmla="*/ 2147483647 h 385"/>
              <a:gd name="T16" fmla="*/ 0 w 873"/>
              <a:gd name="T17" fmla="*/ 2147483647 h 385"/>
              <a:gd name="T18" fmla="*/ 2147483647 w 873"/>
              <a:gd name="T19" fmla="*/ 2147483647 h 385"/>
              <a:gd name="T20" fmla="*/ 2147483647 w 873"/>
              <a:gd name="T21" fmla="*/ 2147483647 h 385"/>
              <a:gd name="T22" fmla="*/ 2147483647 w 873"/>
              <a:gd name="T23" fmla="*/ 2147483647 h 385"/>
              <a:gd name="T24" fmla="*/ 2147483647 w 873"/>
              <a:gd name="T25" fmla="*/ 2147483647 h 385"/>
              <a:gd name="T26" fmla="*/ 2147483647 w 873"/>
              <a:gd name="T27" fmla="*/ 2147483647 h 385"/>
              <a:gd name="T28" fmla="*/ 2147483647 w 873"/>
              <a:gd name="T29" fmla="*/ 0 h 385"/>
              <a:gd name="T30" fmla="*/ 2147483647 w 873"/>
              <a:gd name="T31" fmla="*/ 0 h 385"/>
              <a:gd name="T32" fmla="*/ 2147483647 w 873"/>
              <a:gd name="T33" fmla="*/ 2147483647 h 385"/>
              <a:gd name="T34" fmla="*/ 2147483647 w 873"/>
              <a:gd name="T35" fmla="*/ 2147483647 h 385"/>
              <a:gd name="T36" fmla="*/ 2147483647 w 873"/>
              <a:gd name="T37" fmla="*/ 2147483647 h 385"/>
              <a:gd name="T38" fmla="*/ 2147483647 w 873"/>
              <a:gd name="T39" fmla="*/ 2147483647 h 385"/>
              <a:gd name="T40" fmla="*/ 2147483647 w 873"/>
              <a:gd name="T41" fmla="*/ 2147483647 h 385"/>
              <a:gd name="T42" fmla="*/ 2147483647 w 873"/>
              <a:gd name="T43" fmla="*/ 2147483647 h 385"/>
              <a:gd name="T44" fmla="*/ 2147483647 w 873"/>
              <a:gd name="T45" fmla="*/ 2147483647 h 385"/>
              <a:gd name="T46" fmla="*/ 2147483647 w 873"/>
              <a:gd name="T47" fmla="*/ 2147483647 h 385"/>
              <a:gd name="T48" fmla="*/ 2147483647 w 873"/>
              <a:gd name="T49" fmla="*/ 2147483647 h 385"/>
              <a:gd name="T50" fmla="*/ 2147483647 w 873"/>
              <a:gd name="T51" fmla="*/ 2147483647 h 385"/>
              <a:gd name="T52" fmla="*/ 2147483647 w 873"/>
              <a:gd name="T53" fmla="*/ 2147483647 h 385"/>
              <a:gd name="T54" fmla="*/ 2147483647 w 873"/>
              <a:gd name="T55" fmla="*/ 2147483647 h 385"/>
              <a:gd name="T56" fmla="*/ 2147483647 w 873"/>
              <a:gd name="T57" fmla="*/ 2147483647 h 385"/>
              <a:gd name="T58" fmla="*/ 2147483647 w 873"/>
              <a:gd name="T59" fmla="*/ 2147483647 h 385"/>
              <a:gd name="T60" fmla="*/ 2147483647 w 873"/>
              <a:gd name="T61" fmla="*/ 2147483647 h 38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873"/>
              <a:gd name="T94" fmla="*/ 0 h 385"/>
              <a:gd name="T95" fmla="*/ 873 w 873"/>
              <a:gd name="T96" fmla="*/ 385 h 385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873" h="385">
                <a:moveTo>
                  <a:pt x="143" y="384"/>
                </a:moveTo>
                <a:lnTo>
                  <a:pt x="118" y="377"/>
                </a:lnTo>
                <a:lnTo>
                  <a:pt x="93" y="366"/>
                </a:lnTo>
                <a:lnTo>
                  <a:pt x="69" y="350"/>
                </a:lnTo>
                <a:lnTo>
                  <a:pt x="44" y="330"/>
                </a:lnTo>
                <a:lnTo>
                  <a:pt x="29" y="299"/>
                </a:lnTo>
                <a:lnTo>
                  <a:pt x="15" y="264"/>
                </a:lnTo>
                <a:lnTo>
                  <a:pt x="5" y="230"/>
                </a:lnTo>
                <a:lnTo>
                  <a:pt x="0" y="191"/>
                </a:lnTo>
                <a:lnTo>
                  <a:pt x="15" y="120"/>
                </a:lnTo>
                <a:lnTo>
                  <a:pt x="44" y="55"/>
                </a:lnTo>
                <a:lnTo>
                  <a:pt x="69" y="37"/>
                </a:lnTo>
                <a:lnTo>
                  <a:pt x="93" y="20"/>
                </a:lnTo>
                <a:lnTo>
                  <a:pt x="118" y="8"/>
                </a:lnTo>
                <a:lnTo>
                  <a:pt x="143" y="0"/>
                </a:lnTo>
                <a:lnTo>
                  <a:pt x="872" y="0"/>
                </a:lnTo>
                <a:lnTo>
                  <a:pt x="842" y="8"/>
                </a:lnTo>
                <a:lnTo>
                  <a:pt x="818" y="20"/>
                </a:lnTo>
                <a:lnTo>
                  <a:pt x="793" y="37"/>
                </a:lnTo>
                <a:lnTo>
                  <a:pt x="769" y="55"/>
                </a:lnTo>
                <a:lnTo>
                  <a:pt x="739" y="120"/>
                </a:lnTo>
                <a:lnTo>
                  <a:pt x="724" y="191"/>
                </a:lnTo>
                <a:lnTo>
                  <a:pt x="729" y="230"/>
                </a:lnTo>
                <a:lnTo>
                  <a:pt x="739" y="264"/>
                </a:lnTo>
                <a:lnTo>
                  <a:pt x="754" y="299"/>
                </a:lnTo>
                <a:lnTo>
                  <a:pt x="769" y="330"/>
                </a:lnTo>
                <a:lnTo>
                  <a:pt x="793" y="350"/>
                </a:lnTo>
                <a:lnTo>
                  <a:pt x="818" y="366"/>
                </a:lnTo>
                <a:lnTo>
                  <a:pt x="842" y="377"/>
                </a:lnTo>
                <a:lnTo>
                  <a:pt x="872" y="384"/>
                </a:lnTo>
                <a:lnTo>
                  <a:pt x="143" y="384"/>
                </a:lnTo>
              </a:path>
            </a:pathLst>
          </a:custGeom>
          <a:solidFill>
            <a:srgbClr val="E6D684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b="1"/>
          </a:p>
        </p:txBody>
      </p:sp>
      <p:sp>
        <p:nvSpPr>
          <p:cNvPr id="9" name="Rectangle 19"/>
          <p:cNvSpPr>
            <a:spLocks noChangeArrowheads="1"/>
          </p:cNvSpPr>
          <p:nvPr/>
        </p:nvSpPr>
        <p:spPr bwMode="auto">
          <a:xfrm>
            <a:off x="3203848" y="1412776"/>
            <a:ext cx="2124479" cy="2975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906" tIns="25398" rIns="61906" bIns="25398">
            <a:spAutoFit/>
          </a:bodyPr>
          <a:lstStyle/>
          <a:p>
            <a:r>
              <a:rPr lang="ru-RU" sz="1600" b="1" u="sng" dirty="0" smtClean="0">
                <a:latin typeface="Arial" pitchFamily="34" charset="0"/>
                <a:cs typeface="Arial" pitchFamily="34" charset="0"/>
              </a:rPr>
              <a:t>Физические файлы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39"/>
          <p:cNvSpPr>
            <a:spLocks noChangeArrowheads="1"/>
          </p:cNvSpPr>
          <p:nvPr/>
        </p:nvSpPr>
        <p:spPr bwMode="auto">
          <a:xfrm>
            <a:off x="3907718" y="2447701"/>
            <a:ext cx="583480" cy="4052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906" tIns="25398" rIns="61906" bIns="25398">
            <a:spAutoFit/>
          </a:bodyPr>
          <a:lstStyle/>
          <a:p>
            <a:r>
              <a:rPr lang="en-US" sz="2300" b="1" dirty="0"/>
              <a:t>SPK</a:t>
            </a:r>
          </a:p>
        </p:txBody>
      </p:sp>
      <p:sp>
        <p:nvSpPr>
          <p:cNvPr id="11" name="Rectangle 40"/>
          <p:cNvSpPr>
            <a:spLocks noChangeArrowheads="1"/>
          </p:cNvSpPr>
          <p:nvPr/>
        </p:nvSpPr>
        <p:spPr bwMode="auto">
          <a:xfrm>
            <a:off x="3627102" y="3212976"/>
            <a:ext cx="1131066" cy="4052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906" tIns="25398" rIns="61906" bIns="25398">
            <a:spAutoFit/>
          </a:bodyPr>
          <a:lstStyle/>
          <a:p>
            <a:r>
              <a:rPr lang="en-US" sz="2300" b="1" dirty="0" err="1" smtClean="0"/>
              <a:t>PcK</a:t>
            </a:r>
            <a:r>
              <a:rPr lang="en-US" sz="2300" b="1" dirty="0" smtClean="0"/>
              <a:t>, LSK</a:t>
            </a:r>
            <a:endParaRPr lang="en-US" sz="2300" b="1" dirty="0"/>
          </a:p>
        </p:txBody>
      </p:sp>
      <p:sp>
        <p:nvSpPr>
          <p:cNvPr id="12" name="Rectangle 41"/>
          <p:cNvSpPr>
            <a:spLocks noChangeArrowheads="1"/>
          </p:cNvSpPr>
          <p:nvPr/>
        </p:nvSpPr>
        <p:spPr bwMode="auto">
          <a:xfrm>
            <a:off x="3843126" y="4031877"/>
            <a:ext cx="804694" cy="4052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906" tIns="25398" rIns="61906" bIns="25398">
            <a:spAutoFit/>
          </a:bodyPr>
          <a:lstStyle/>
          <a:p>
            <a:r>
              <a:rPr lang="en-US" sz="2300" b="1" dirty="0" smtClean="0"/>
              <a:t>IK, FK</a:t>
            </a:r>
            <a:endParaRPr lang="en-US" sz="2300" b="1" dirty="0"/>
          </a:p>
        </p:txBody>
      </p:sp>
      <p:sp>
        <p:nvSpPr>
          <p:cNvPr id="13" name="Rectangle 42"/>
          <p:cNvSpPr>
            <a:spLocks noChangeArrowheads="1"/>
          </p:cNvSpPr>
          <p:nvPr/>
        </p:nvSpPr>
        <p:spPr bwMode="auto">
          <a:xfrm>
            <a:off x="3627102" y="4895973"/>
            <a:ext cx="1166973" cy="4052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906" tIns="25398" rIns="61906" bIns="25398">
            <a:spAutoFit/>
          </a:bodyPr>
          <a:lstStyle/>
          <a:p>
            <a:r>
              <a:rPr lang="en-US" sz="2300" b="1" dirty="0" smtClean="0"/>
              <a:t>CK, SCLK</a:t>
            </a:r>
            <a:endParaRPr lang="en-US" sz="23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70718" y="3140968"/>
            <a:ext cx="2304256" cy="566192"/>
          </a:xfrm>
          <a:prstGeom prst="rect">
            <a:avLst/>
          </a:prstGeom>
          <a:solidFill>
            <a:schemeClr val="accent1"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JPL</a:t>
            </a: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0718" y="4797152"/>
            <a:ext cx="2304256" cy="720080"/>
          </a:xfrm>
          <a:prstGeom prst="rect">
            <a:avLst/>
          </a:prstGeom>
          <a:solidFill>
            <a:schemeClr val="accent1"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b="1" dirty="0" smtClean="0"/>
              <a:t>НПО им. Лавочкина</a:t>
            </a:r>
            <a:r>
              <a:rPr lang="en-US" sz="1800" b="1" dirty="0" smtClean="0"/>
              <a:t> </a:t>
            </a:r>
            <a:endParaRPr lang="ru-RU" sz="1800" b="1" dirty="0"/>
          </a:p>
        </p:txBody>
      </p:sp>
      <p:sp>
        <p:nvSpPr>
          <p:cNvPr id="16" name="Line 31"/>
          <p:cNvSpPr>
            <a:spLocks noChangeShapeType="1"/>
          </p:cNvSpPr>
          <p:nvPr/>
        </p:nvSpPr>
        <p:spPr bwMode="auto">
          <a:xfrm>
            <a:off x="2618990" y="2708920"/>
            <a:ext cx="57606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88907" tIns="44454" rIns="88907" bIns="44454" anchor="ctr"/>
          <a:lstStyle/>
          <a:p>
            <a:endParaRPr lang="ru-RU"/>
          </a:p>
        </p:txBody>
      </p:sp>
      <p:sp>
        <p:nvSpPr>
          <p:cNvPr id="17" name="Line 31"/>
          <p:cNvSpPr>
            <a:spLocks noChangeShapeType="1"/>
          </p:cNvSpPr>
          <p:nvPr/>
        </p:nvSpPr>
        <p:spPr bwMode="auto">
          <a:xfrm>
            <a:off x="2690998" y="4293096"/>
            <a:ext cx="57606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88907" tIns="44454" rIns="88907" bIns="44454" anchor="ctr"/>
          <a:lstStyle/>
          <a:p>
            <a:endParaRPr lang="ru-RU"/>
          </a:p>
        </p:txBody>
      </p:sp>
      <p:sp>
        <p:nvSpPr>
          <p:cNvPr id="18" name="Line 31"/>
          <p:cNvSpPr>
            <a:spLocks noChangeShapeType="1"/>
          </p:cNvSpPr>
          <p:nvPr/>
        </p:nvSpPr>
        <p:spPr bwMode="auto">
          <a:xfrm>
            <a:off x="2690998" y="5157192"/>
            <a:ext cx="57606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88907" tIns="44454" rIns="88907" bIns="44454" anchor="ctr"/>
          <a:lstStyle/>
          <a:p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70718" y="4005064"/>
            <a:ext cx="2304256" cy="566192"/>
          </a:xfrm>
          <a:prstGeom prst="rect">
            <a:avLst/>
          </a:prstGeom>
          <a:solidFill>
            <a:schemeClr val="accent1"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ИКИ</a:t>
            </a:r>
            <a:r>
              <a:rPr lang="en-US" sz="2800" b="1" dirty="0" smtClean="0"/>
              <a:t> </a:t>
            </a:r>
            <a:r>
              <a:rPr lang="ru-RU" sz="2800" b="1" dirty="0" smtClean="0">
                <a:solidFill>
                  <a:schemeClr val="bg1"/>
                </a:solidFill>
              </a:rPr>
              <a:t>РАН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70718" y="2358752"/>
            <a:ext cx="2304256" cy="638200"/>
          </a:xfrm>
          <a:prstGeom prst="rect">
            <a:avLst/>
          </a:prstGeom>
          <a:solidFill>
            <a:schemeClr val="accent1"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/>
          </a:p>
          <a:p>
            <a:pPr algn="ctr"/>
            <a:r>
              <a:rPr lang="ru-RU" sz="2000" b="1" dirty="0" smtClean="0"/>
              <a:t>ИПМ им. Келдыша</a:t>
            </a:r>
          </a:p>
          <a:p>
            <a:pPr algn="ctr"/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2" name="Picture 2" descr="C:\Users\IKI\Desktop\ыукму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35414" y="2284056"/>
            <a:ext cx="2313050" cy="3161168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6588224" y="1411926"/>
            <a:ext cx="21643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SPICE </a:t>
            </a:r>
            <a:r>
              <a:rPr lang="ru-RU" sz="2800" b="1" dirty="0" smtClean="0">
                <a:solidFill>
                  <a:srgbClr val="0070C0"/>
                </a:solidFill>
              </a:rPr>
              <a:t>сервер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24" name="Line 31"/>
          <p:cNvSpPr>
            <a:spLocks noChangeShapeType="1"/>
          </p:cNvSpPr>
          <p:nvPr/>
        </p:nvSpPr>
        <p:spPr bwMode="auto">
          <a:xfrm>
            <a:off x="5333364" y="2636912"/>
            <a:ext cx="57606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88907" tIns="44454" rIns="88907" bIns="44454" anchor="ctr"/>
          <a:lstStyle/>
          <a:p>
            <a:endParaRPr lang="ru-RU"/>
          </a:p>
        </p:txBody>
      </p:sp>
      <p:sp>
        <p:nvSpPr>
          <p:cNvPr id="25" name="Line 31"/>
          <p:cNvSpPr>
            <a:spLocks noChangeShapeType="1"/>
          </p:cNvSpPr>
          <p:nvPr/>
        </p:nvSpPr>
        <p:spPr bwMode="auto">
          <a:xfrm>
            <a:off x="5261356" y="3429000"/>
            <a:ext cx="57606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88907" tIns="44454" rIns="88907" bIns="44454" anchor="ctr"/>
          <a:lstStyle/>
          <a:p>
            <a:endParaRPr lang="ru-RU"/>
          </a:p>
        </p:txBody>
      </p:sp>
      <p:sp>
        <p:nvSpPr>
          <p:cNvPr id="26" name="Line 31"/>
          <p:cNvSpPr>
            <a:spLocks noChangeShapeType="1"/>
          </p:cNvSpPr>
          <p:nvPr/>
        </p:nvSpPr>
        <p:spPr bwMode="auto">
          <a:xfrm>
            <a:off x="5261356" y="4221088"/>
            <a:ext cx="57606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88907" tIns="44454" rIns="88907" bIns="44454" anchor="ctr"/>
          <a:lstStyle/>
          <a:p>
            <a:endParaRPr lang="ru-RU"/>
          </a:p>
        </p:txBody>
      </p:sp>
      <p:sp>
        <p:nvSpPr>
          <p:cNvPr id="27" name="Line 31"/>
          <p:cNvSpPr>
            <a:spLocks noChangeShapeType="1"/>
          </p:cNvSpPr>
          <p:nvPr/>
        </p:nvSpPr>
        <p:spPr bwMode="auto">
          <a:xfrm>
            <a:off x="5333364" y="5013176"/>
            <a:ext cx="57606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88907" tIns="44454" rIns="88907" bIns="44454" anchor="ctr"/>
          <a:lstStyle/>
          <a:p>
            <a:endParaRPr lang="ru-RU"/>
          </a:p>
        </p:txBody>
      </p:sp>
      <p:sp>
        <p:nvSpPr>
          <p:cNvPr id="29" name="Rectangle 19"/>
          <p:cNvSpPr>
            <a:spLocks noChangeArrowheads="1"/>
          </p:cNvSpPr>
          <p:nvPr/>
        </p:nvSpPr>
        <p:spPr bwMode="auto">
          <a:xfrm>
            <a:off x="598900" y="1411926"/>
            <a:ext cx="1452820" cy="2975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1906" tIns="25398" rIns="61906" bIns="25398">
            <a:spAutoFit/>
          </a:bodyPr>
          <a:lstStyle/>
          <a:p>
            <a:r>
              <a:rPr lang="ru-RU" sz="1600" b="1" u="sng" dirty="0" smtClean="0">
                <a:latin typeface="Arial" pitchFamily="34" charset="0"/>
                <a:cs typeface="Arial" pitchFamily="34" charset="0"/>
              </a:rPr>
              <a:t>Организации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1907704" y="27087"/>
            <a:ext cx="6391598" cy="8096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noProof="0" dirty="0" smtClean="0">
                <a:solidFill>
                  <a:schemeClr val="accent1"/>
                </a:solidFill>
                <a:latin typeface="Arial" charset="0"/>
                <a:ea typeface="+mj-ea"/>
                <a:cs typeface="+mj-cs"/>
              </a:rPr>
              <a:t>Данные </a:t>
            </a:r>
            <a:r>
              <a:rPr lang="en-US" sz="2000" b="1" noProof="0" dirty="0" smtClean="0">
                <a:solidFill>
                  <a:schemeClr val="accent1"/>
                </a:solidFill>
                <a:latin typeface="Arial" charset="0"/>
                <a:ea typeface="+mj-ea"/>
                <a:cs typeface="+mj-cs"/>
              </a:rPr>
              <a:t>SPICE</a:t>
            </a:r>
            <a:r>
              <a:rPr lang="ru-RU" sz="2000" b="1" noProof="0" dirty="0" smtClean="0">
                <a:solidFill>
                  <a:schemeClr val="accent1"/>
                </a:solidFill>
                <a:latin typeface="Arial" charset="0"/>
                <a:ea typeface="+mj-ea"/>
                <a:cs typeface="+mj-cs"/>
              </a:rPr>
              <a:t> в проекте «Фобос - Грунт»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36096" y="5661248"/>
            <a:ext cx="34652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http://spice.ikiweb.ru</a:t>
            </a:r>
            <a:endParaRPr lang="ru-RU" sz="2800" b="1" dirty="0"/>
          </a:p>
        </p:txBody>
      </p:sp>
      <p:sp>
        <p:nvSpPr>
          <p:cNvPr id="33" name="Line 31"/>
          <p:cNvSpPr>
            <a:spLocks noChangeShapeType="1"/>
          </p:cNvSpPr>
          <p:nvPr/>
        </p:nvSpPr>
        <p:spPr bwMode="auto">
          <a:xfrm>
            <a:off x="2627784" y="3429000"/>
            <a:ext cx="57606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88907" tIns="44454" rIns="88907" bIns="44454" anchor="ctr"/>
          <a:lstStyle/>
          <a:p>
            <a:endParaRPr lang="ru-RU"/>
          </a:p>
        </p:txBody>
      </p:sp>
      <p:pic>
        <p:nvPicPr>
          <p:cNvPr id="38" name="Picture 5" descr="C:\Users\IKI\Desktop\ик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6934" y="191436"/>
            <a:ext cx="1332738" cy="789292"/>
          </a:xfrm>
          <a:prstGeom prst="rect">
            <a:avLst/>
          </a:prstGeom>
          <a:noFill/>
        </p:spPr>
      </p:pic>
      <p:cxnSp>
        <p:nvCxnSpPr>
          <p:cNvPr id="34" name="Прямая соединительная линия 33"/>
          <p:cNvCxnSpPr/>
          <p:nvPr/>
        </p:nvCxnSpPr>
        <p:spPr>
          <a:xfrm>
            <a:off x="1619672" y="836712"/>
            <a:ext cx="70567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142844" y="6561348"/>
            <a:ext cx="621510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rgbClr val="0070C0"/>
                </a:solidFill>
              </a:rPr>
              <a:t>Наземные средства. Проблемы и перспективы</a:t>
            </a:r>
            <a:endParaRPr lang="ru-RU" sz="1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 txBox="1">
            <a:spLocks/>
          </p:cNvSpPr>
          <p:nvPr/>
        </p:nvSpPr>
        <p:spPr>
          <a:xfrm>
            <a:off x="1907704" y="27087"/>
            <a:ext cx="6391598" cy="8096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accent1"/>
                </a:solidFill>
                <a:latin typeface="Arial" charset="0"/>
                <a:ea typeface="+mj-ea"/>
                <a:cs typeface="+mj-cs"/>
              </a:rPr>
              <a:t>Структура клиент-серверного приложения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pic>
        <p:nvPicPr>
          <p:cNvPr id="38" name="Picture 5" descr="C:\Users\IKI\Desktop\ик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6934" y="191436"/>
            <a:ext cx="1332738" cy="789292"/>
          </a:xfrm>
          <a:prstGeom prst="rect">
            <a:avLst/>
          </a:prstGeom>
          <a:noFill/>
        </p:spPr>
      </p:pic>
      <p:cxnSp>
        <p:nvCxnSpPr>
          <p:cNvPr id="34" name="Прямая соединительная линия 33"/>
          <p:cNvCxnSpPr/>
          <p:nvPr/>
        </p:nvCxnSpPr>
        <p:spPr>
          <a:xfrm>
            <a:off x="1619672" y="836712"/>
            <a:ext cx="70567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696236" y="1268760"/>
            <a:ext cx="16001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ysClr val="windowText" lastClr="000000"/>
                </a:solidFill>
              </a:rPr>
              <a:t>SPICE </a:t>
            </a:r>
            <a:r>
              <a:rPr lang="ru-RU" sz="2000" b="1" dirty="0" smtClean="0">
                <a:solidFill>
                  <a:sysClr val="windowText" lastClr="000000"/>
                </a:solidFill>
              </a:rPr>
              <a:t>сервер</a:t>
            </a:r>
            <a:endParaRPr lang="ru-RU" sz="2000" b="1" dirty="0">
              <a:solidFill>
                <a:sysClr val="windowText" lastClr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3508" y="3609020"/>
            <a:ext cx="13120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70C0"/>
                </a:solidFill>
              </a:rPr>
              <a:t>Клиентское </a:t>
            </a:r>
          </a:p>
          <a:p>
            <a:pPr algn="ctr"/>
            <a:r>
              <a:rPr lang="ru-RU" sz="1600" b="1" dirty="0" smtClean="0">
                <a:solidFill>
                  <a:srgbClr val="0070C0"/>
                </a:solidFill>
              </a:rPr>
              <a:t>приложение</a:t>
            </a:r>
            <a:endParaRPr lang="ru-RU" sz="1600" b="1" dirty="0">
              <a:solidFill>
                <a:srgbClr val="0070C0"/>
              </a:solidFill>
            </a:endParaRPr>
          </a:p>
        </p:txBody>
      </p:sp>
      <p:pic>
        <p:nvPicPr>
          <p:cNvPr id="1027" name="Picture 3" descr="C:\Users\Admin\Desktop\ИкИ\Конференция\ИКИ 14.04.2011\Databas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5193196"/>
            <a:ext cx="1296144" cy="129614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572000" y="5661248"/>
            <a:ext cx="500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ysClr val="windowText" lastClr="000000"/>
                </a:solidFill>
              </a:rPr>
              <a:t>БД</a:t>
            </a:r>
            <a:endParaRPr lang="ru-RU" sz="2000" b="1" dirty="0">
              <a:solidFill>
                <a:sysClr val="windowText" lastClr="000000"/>
              </a:solidFill>
            </a:endParaRPr>
          </a:p>
        </p:txBody>
      </p:sp>
      <p:sp>
        <p:nvSpPr>
          <p:cNvPr id="14" name="Круговая стрелка 13"/>
          <p:cNvSpPr/>
          <p:nvPr/>
        </p:nvSpPr>
        <p:spPr>
          <a:xfrm rot="20956015">
            <a:off x="1627237" y="1863179"/>
            <a:ext cx="4717482" cy="2844316"/>
          </a:xfrm>
          <a:prstGeom prst="circularArrow">
            <a:avLst>
              <a:gd name="adj1" fmla="val 3519"/>
              <a:gd name="adj2" fmla="val 674001"/>
              <a:gd name="adj3" fmla="val 20386809"/>
              <a:gd name="adj4" fmla="val 12515192"/>
              <a:gd name="adj5" fmla="val 109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Круговая стрелка 14"/>
          <p:cNvSpPr/>
          <p:nvPr/>
        </p:nvSpPr>
        <p:spPr>
          <a:xfrm rot="10800000">
            <a:off x="1943708" y="1916832"/>
            <a:ext cx="4717482" cy="2844316"/>
          </a:xfrm>
          <a:prstGeom prst="circularArrow">
            <a:avLst>
              <a:gd name="adj1" fmla="val 3519"/>
              <a:gd name="adj2" fmla="val 674001"/>
              <a:gd name="adj3" fmla="val 20386809"/>
              <a:gd name="adj4" fmla="val 12515192"/>
              <a:gd name="adj5" fmla="val 109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Круговая стрелка 15"/>
          <p:cNvSpPr/>
          <p:nvPr/>
        </p:nvSpPr>
        <p:spPr>
          <a:xfrm rot="13176323">
            <a:off x="1276553" y="3485620"/>
            <a:ext cx="3278580" cy="2024302"/>
          </a:xfrm>
          <a:prstGeom prst="circularArrow">
            <a:avLst>
              <a:gd name="adj1" fmla="val 3519"/>
              <a:gd name="adj2" fmla="val 674001"/>
              <a:gd name="adj3" fmla="val 20386809"/>
              <a:gd name="adj4" fmla="val 12515192"/>
              <a:gd name="adj5" fmla="val 109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79612" y="5229200"/>
            <a:ext cx="12025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0070C0"/>
                </a:solidFill>
              </a:rPr>
              <a:t>информация</a:t>
            </a:r>
          </a:p>
          <a:p>
            <a:pPr algn="ctr"/>
            <a:r>
              <a:rPr lang="ru-RU" sz="1400" dirty="0" smtClean="0">
                <a:solidFill>
                  <a:srgbClr val="0070C0"/>
                </a:solidFill>
              </a:rPr>
              <a:t> о проектах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51920" y="1556792"/>
            <a:ext cx="1524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0070C0"/>
                </a:solidFill>
              </a:rPr>
              <a:t>запрос на сервер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67844" y="3825044"/>
            <a:ext cx="24913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0070C0"/>
                </a:solidFill>
              </a:rPr>
              <a:t>баллистические информация</a:t>
            </a:r>
            <a:endParaRPr lang="ru-RU" sz="1400" dirty="0">
              <a:solidFill>
                <a:srgbClr val="0070C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35596" y="1664804"/>
            <a:ext cx="57150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215516" y="1196752"/>
            <a:ext cx="19802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ysClr val="windowText" lastClr="000000"/>
                </a:solidFill>
              </a:rPr>
              <a:t>Пользователь</a:t>
            </a:r>
            <a:endParaRPr lang="ru-RU" sz="2000" b="1" dirty="0">
              <a:solidFill>
                <a:sysClr val="windowText" lastClr="00000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88324" y="1916832"/>
            <a:ext cx="1083120" cy="148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5796136" y="2816932"/>
          <a:ext cx="1404156" cy="960687"/>
        </p:xfrm>
        <a:graphic>
          <a:graphicData uri="http://schemas.openxmlformats.org/presentationml/2006/ole">
            <p:oleObj spid="_x0000_s5125" name="Visio" r:id="rId8" imgW="2297611" imgH="1572260" progId="Visio.Drawing.11">
              <p:link updateAutomatic="1"/>
            </p:oleObj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6613713" y="3933056"/>
            <a:ext cx="13331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70C0"/>
                </a:solidFill>
              </a:rPr>
              <a:t>Web - </a:t>
            </a:r>
            <a:r>
              <a:rPr lang="ru-RU" sz="1600" b="1" dirty="0" smtClean="0">
                <a:solidFill>
                  <a:srgbClr val="0070C0"/>
                </a:solidFill>
              </a:rPr>
              <a:t>сервис</a:t>
            </a:r>
            <a:endParaRPr lang="ru-RU" sz="1600" b="1" dirty="0">
              <a:solidFill>
                <a:srgbClr val="0070C0"/>
              </a:solidFill>
            </a:endParaRPr>
          </a:p>
        </p:txBody>
      </p:sp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647564" y="2600908"/>
          <a:ext cx="1315616" cy="901611"/>
        </p:xfrm>
        <a:graphic>
          <a:graphicData uri="http://schemas.openxmlformats.org/presentationml/2006/ole">
            <p:oleObj spid="_x0000_s5126" name="Visio" r:id="rId9" imgW="1815374" imgH="1243874" progId="Visio.Drawing.11">
              <p:link updateAutomatic="1"/>
            </p:oleObj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142844" y="6572272"/>
            <a:ext cx="621510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rgbClr val="0070C0"/>
                </a:solidFill>
              </a:rPr>
              <a:t>Наземные средства. Проблемы и перспективы</a:t>
            </a:r>
            <a:endParaRPr lang="ru-RU" sz="1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/>
      <p:bldP spid="9" grpId="1"/>
      <p:bldP spid="11" grpId="0"/>
      <p:bldP spid="14" grpId="0" animBg="1"/>
      <p:bldP spid="15" grpId="0" animBg="1"/>
      <p:bldP spid="16" grpId="0" animBg="1"/>
      <p:bldP spid="17" grpId="1"/>
      <p:bldP spid="18" grpId="1"/>
      <p:bldP spid="19" grpId="1"/>
      <p:bldP spid="20" grpId="0"/>
      <p:bldP spid="2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 txBox="1">
            <a:spLocks/>
          </p:cNvSpPr>
          <p:nvPr/>
        </p:nvSpPr>
        <p:spPr>
          <a:xfrm>
            <a:off x="1907704" y="27087"/>
            <a:ext cx="6391598" cy="8096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accent1"/>
                </a:solidFill>
                <a:latin typeface="Arial" charset="0"/>
                <a:ea typeface="+mj-ea"/>
                <a:cs typeface="+mj-cs"/>
              </a:rPr>
              <a:t>Информация о проектах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pic>
        <p:nvPicPr>
          <p:cNvPr id="38" name="Picture 5" descr="C:\Users\IKI\Desktop\и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6934" y="191436"/>
            <a:ext cx="1332738" cy="789292"/>
          </a:xfrm>
          <a:prstGeom prst="rect">
            <a:avLst/>
          </a:prstGeom>
          <a:noFill/>
        </p:spPr>
      </p:pic>
      <p:cxnSp>
        <p:nvCxnSpPr>
          <p:cNvPr id="34" name="Прямая соединительная линия 33"/>
          <p:cNvCxnSpPr/>
          <p:nvPr/>
        </p:nvCxnSpPr>
        <p:spPr>
          <a:xfrm>
            <a:off x="1619672" y="836712"/>
            <a:ext cx="70567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Схема 19"/>
          <p:cNvGraphicFramePr/>
          <p:nvPr/>
        </p:nvGraphicFramePr>
        <p:xfrm>
          <a:off x="431540" y="1196752"/>
          <a:ext cx="8244916" cy="5488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42844" y="6572272"/>
            <a:ext cx="621510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rgbClr val="0070C0"/>
                </a:solidFill>
              </a:rPr>
              <a:t>Наземные средства. Проблемы и перспективы</a:t>
            </a:r>
            <a:endParaRPr lang="ru-RU" sz="1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1855</TotalTime>
  <Words>524</Words>
  <Application>Microsoft Office PowerPoint</Application>
  <PresentationFormat>Экран (4:3)</PresentationFormat>
  <Paragraphs>170</Paragraphs>
  <Slides>12</Slides>
  <Notes>7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Связи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Тема Office</vt:lpstr>
      <vt:lpstr>Документ3\Drawing\~Страница-1\Веб-службы</vt:lpstr>
      <vt:lpstr>Документ3\Drawing\~Страница-1\Программа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118</cp:revision>
  <dcterms:created xsi:type="dcterms:W3CDTF">2011-04-06T08:49:19Z</dcterms:created>
  <dcterms:modified xsi:type="dcterms:W3CDTF">2011-07-07T05:42:30Z</dcterms:modified>
</cp:coreProperties>
</file>