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media/image3.jpeg" ContentType="image/jpeg"/>
  <Override PartName="/ppt/media/image5.png" ContentType="image/png"/>
  <Override PartName="/ppt/media/image8.png" ContentType="image/png"/>
  <Override PartName="/ppt/media/image4.png" ContentType="image/png"/>
  <Override PartName="/ppt/media/image7.png" ContentType="image/png"/>
  <Override PartName="/ppt/media/image2.wmf" ContentType="image/x-wmf"/>
  <Override PartName="/ppt/media/image1.jpeg" ContentType="image/jpeg"/>
  <Override PartName="/ppt/media/image6.png" ContentType="image/png"/>
  <Override PartName="/ppt/presentation.xml" ContentType="application/vnd.openxmlformats-officedocument.presentationml.presentation.main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_rels/presentation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9.xml" ContentType="application/vnd.openxmlformats-officedocument.presentationml.slide+xml"/>
  <Override PartName="/ppt/slides/_rels/slide2.xml.rels" ContentType="application/vnd.openxmlformats-package.relationships+xml"/>
  <Override PartName="/ppt/slides/_rels/slide8.xml.rels" ContentType="application/vnd.openxmlformats-package.relationships+xml"/>
  <Override PartName="/ppt/slides/_rels/slide6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_rels/slide10.xml.rels" ContentType="application/vnd.openxmlformats-package.relationships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bIns="0" lIns="0" rIns="0" tIns="0" wrap="none"/>
          <a:p>
            <a:r>
              <a:rPr lang="ru-RU"/>
              <a:t>Для правки формата примечаний щелкните мышью</a:t>
            </a:r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r>
              <a:rPr lang="ru-RU"/>
              <a:t>&lt;заголовок&gt;</a:t>
            </a:r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pPr algn="r"/>
            <a:r>
              <a:rPr lang="ru-RU"/>
              <a:t>&lt;дата/время&gt;</a:t>
            </a:r>
            <a:endParaRPr/>
          </a:p>
        </p:txBody>
      </p:sp>
      <p:sp>
        <p:nvSpPr>
          <p:cNvPr id="10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r>
              <a:rPr lang="ru-RU"/>
              <a:t>&lt;нижний колонтитул&gt;</a:t>
            </a:r>
            <a:endParaRPr/>
          </a:p>
        </p:txBody>
      </p:sp>
      <p:sp>
        <p:nvSpPr>
          <p:cNvPr id="11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pPr algn="r"/>
            <a:fld id="{C161C1B1-2111-4181-A1E1-311181B101D1}" type="slidenum">
              <a:rPr lang="ru-RU"/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60" cy="360"/>
          </a:xfrm>
          <a:prstGeom prst="rect">
            <a:avLst/>
          </a:prstGeom>
        </p:spPr>
      </p:sp>
      <p:sp>
        <p:nvSpPr>
          <p:cNvPr id="56" name="CustomShape 2"/>
          <p:cNvSpPr/>
          <p:nvPr/>
        </p:nvSpPr>
        <p:spPr>
          <a:xfrm>
            <a:off x="0" y="0"/>
            <a:ext cx="360" cy="360"/>
          </a:xfrm>
          <a:prstGeom prst="rect">
            <a:avLst/>
          </a:prstGeom>
        </p:spPr>
      </p:sp>
      <p:sp>
        <p:nvSpPr>
          <p:cNvPr id="57" name="CustomShape 3"/>
          <p:cNvSpPr/>
          <p:nvPr/>
        </p:nvSpPr>
        <p:spPr>
          <a:xfrm>
            <a:off x="0" y="0"/>
            <a:ext cx="360" cy="360"/>
          </a:xfrm>
          <a:prstGeom prst="rect">
            <a:avLst/>
          </a:prstGeom>
        </p:spPr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3124080" y="6356520"/>
            <a:ext cx="2892960" cy="362520"/>
          </a:xfrm>
          <a:prstGeom prst="rect">
            <a:avLst/>
          </a:prstGeom>
        </p:spPr>
      </p:sp>
      <p:sp>
        <p:nvSpPr>
          <p:cNvPr id="1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stomShape 1"/>
          <p:cNvSpPr/>
          <p:nvPr/>
        </p:nvSpPr>
        <p:spPr>
          <a:xfrm>
            <a:off x="3124080" y="6356520"/>
            <a:ext cx="2892960" cy="362520"/>
          </a:xfrm>
          <a:prstGeom prst="rect">
            <a:avLst/>
          </a:prstGeom>
        </p:spPr>
      </p:sp>
      <p:pic>
        <p:nvPicPr>
          <p:cNvPr descr="" id="4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40000" y="295560"/>
            <a:ext cx="714240" cy="782640"/>
          </a:xfrm>
          <a:prstGeom prst="rect">
            <a:avLst/>
          </a:prstGeom>
        </p:spPr>
      </p:pic>
      <p:sp>
        <p:nvSpPr>
          <p:cNvPr id="5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1" r:id="rId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wmf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2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2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2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2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2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stomShape 1"/>
          <p:cNvSpPr/>
          <p:nvPr/>
        </p:nvSpPr>
        <p:spPr>
          <a:xfrm>
            <a:off x="685800" y="764640"/>
            <a:ext cx="7769880" cy="2589840"/>
          </a:xfrm>
          <a:prstGeom prst="rect">
            <a:avLst/>
          </a:prstGeom>
        </p:spPr>
      </p:sp>
      <p:sp>
        <p:nvSpPr>
          <p:cNvPr id="13" name="CustomShape 2"/>
          <p:cNvSpPr/>
          <p:nvPr/>
        </p:nvSpPr>
        <p:spPr>
          <a:xfrm>
            <a:off x="1440000" y="3573720"/>
            <a:ext cx="6149880" cy="925200"/>
          </a:xfrm>
          <a:prstGeom prst="rect">
            <a:avLst/>
          </a:prstGeom>
        </p:spPr>
        <p:txBody>
          <a:bodyPr anchor="ctr" bIns="45000" lIns="90000" rIns="90000" tIns="45000"/>
          <a:p>
            <a:endParaRPr/>
          </a:p>
          <a:p>
            <a:pPr algn="ctr"/>
            <a:r>
              <a:rPr lang="ru-RU" sz="2200">
                <a:solidFill>
                  <a:srgbClr val="8b8b8b"/>
                </a:solidFill>
                <a:latin typeface="Times New Roman"/>
              </a:rPr>
              <a:t>О. Басаргина (НПО им.С.А.Лавочкина</a:t>
            </a:r>
            <a:r>
              <a:rPr lang="ru-RU" sz="2400">
                <a:solidFill>
                  <a:srgbClr val="8b8b8b"/>
                </a:solidFill>
                <a:latin typeface="Times New Roman"/>
              </a:rPr>
              <a:t>)</a:t>
            </a:r>
            <a:endParaRPr/>
          </a:p>
        </p:txBody>
      </p:sp>
      <p:sp>
        <p:nvSpPr>
          <p:cNvPr id="14" name="CustomShape 3"/>
          <p:cNvSpPr/>
          <p:nvPr/>
        </p:nvSpPr>
        <p:spPr>
          <a:xfrm>
            <a:off x="180000" y="6480000"/>
            <a:ext cx="8854560" cy="36252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i="1" lang="ru-RU" sz="1200">
                <a:solidFill>
                  <a:srgbClr val="000000"/>
                </a:solidFill>
                <a:latin typeface="Calibri"/>
              </a:rPr>
              <a:t>Наземные средства научных космических проектов. Проблемы и перспективы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	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	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                Таруса, 5-8 июля 2011</a:t>
            </a:r>
            <a:endParaRPr/>
          </a:p>
        </p:txBody>
      </p:sp>
      <p:sp>
        <p:nvSpPr>
          <p:cNvPr id="15" name="CustomShape 4"/>
          <p:cNvSpPr/>
          <p:nvPr/>
        </p:nvSpPr>
        <p:spPr>
          <a:xfrm>
            <a:off x="0" y="0"/>
            <a:ext cx="8854560" cy="362520"/>
          </a:xfrm>
          <a:prstGeom prst="rect">
            <a:avLst/>
          </a:prstGeom>
        </p:spPr>
      </p:sp>
      <p:pic>
        <p:nvPicPr>
          <p:cNvPr descr="" id="16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-489240" y="2378880"/>
            <a:ext cx="10078560" cy="71856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3964680" y="360000"/>
            <a:ext cx="714240" cy="782640"/>
          </a:xfrm>
          <a:prstGeom prst="rect">
            <a:avLst/>
          </a:prstGeom>
        </p:spPr>
      </p:pic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ustomShape 1"/>
          <p:cNvSpPr/>
          <p:nvPr/>
        </p:nvSpPr>
        <p:spPr>
          <a:xfrm>
            <a:off x="144000" y="6300000"/>
            <a:ext cx="8854560" cy="36252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i="1" lang="ru-RU" sz="1200">
                <a:solidFill>
                  <a:srgbClr val="000000"/>
                </a:solidFill>
                <a:latin typeface="Calibri"/>
              </a:rPr>
              <a:t>Наземные средства научных космических проектов. Проблемы и перспективы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	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	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                Таруса, 5-8 июля 2011</a:t>
            </a:r>
            <a:endParaRPr/>
          </a:p>
        </p:txBody>
      </p:sp>
      <p:sp>
        <p:nvSpPr>
          <p:cNvPr id="54" name="CustomShape 2"/>
          <p:cNvSpPr/>
          <p:nvPr/>
        </p:nvSpPr>
        <p:spPr>
          <a:xfrm>
            <a:off x="180000" y="2696040"/>
            <a:ext cx="8854560" cy="36252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b="1" lang="ru-RU" sz="5400">
                <a:solidFill>
                  <a:srgbClr val="808080"/>
                </a:solidFill>
                <a:latin typeface="Calibri"/>
              </a:rPr>
              <a:t>Спасибо за внимание.</a:t>
            </a:r>
            <a:endParaRPr/>
          </a:p>
        </p:txBody>
      </p:sp>
    </p:spTree>
  </p:cSld>
  <p:timing>
    <p:tnLst>
      <p:par>
        <p:cTn dur="indefinite" id="19" nodeType="tmRoot" restart="never">
          <p:childTnLst>
            <p:seq>
              <p:cTn id="2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stomShape 1"/>
          <p:cNvSpPr/>
          <p:nvPr/>
        </p:nvSpPr>
        <p:spPr>
          <a:xfrm>
            <a:off x="457200" y="274680"/>
            <a:ext cx="8227080" cy="114048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b="1" lang="ru-RU" sz="2600">
                <a:solidFill>
                  <a:srgbClr val="000000"/>
                </a:solidFill>
                <a:latin typeface="Calibri"/>
              </a:rPr>
              <a:t>CCSDS</a:t>
            </a:r>
            <a:endParaRPr/>
          </a:p>
        </p:txBody>
      </p:sp>
      <p:sp>
        <p:nvSpPr>
          <p:cNvPr id="19" name="CustomShape 2"/>
          <p:cNvSpPr/>
          <p:nvPr/>
        </p:nvSpPr>
        <p:spPr>
          <a:xfrm>
            <a:off x="457200" y="1600200"/>
            <a:ext cx="8227080" cy="4523400"/>
          </a:xfrm>
          <a:prstGeom prst="rect">
            <a:avLst/>
          </a:prstGeom>
        </p:spPr>
      </p:sp>
      <p:sp>
        <p:nvSpPr>
          <p:cNvPr id="20" name="CustomShape 3"/>
          <p:cNvSpPr/>
          <p:nvPr/>
        </p:nvSpPr>
        <p:spPr>
          <a:xfrm>
            <a:off x="144000" y="6296040"/>
            <a:ext cx="8854560" cy="36252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i="1" lang="ru-RU" sz="1200">
                <a:solidFill>
                  <a:srgbClr val="000000"/>
                </a:solidFill>
                <a:latin typeface="Calibri"/>
              </a:rPr>
              <a:t>Наземные средства научных космических проектов. Проблемы и перспективы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	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	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                Таруса, 5-8 июля 2011</a:t>
            </a:r>
            <a:endParaRPr/>
          </a:p>
        </p:txBody>
      </p:sp>
      <p:sp>
        <p:nvSpPr>
          <p:cNvPr id="21" name="CustomShape 4"/>
          <p:cNvSpPr/>
          <p:nvPr/>
        </p:nvSpPr>
        <p:spPr>
          <a:xfrm>
            <a:off x="591840" y="2278440"/>
            <a:ext cx="8227080" cy="1140480"/>
          </a:xfrm>
          <a:prstGeom prst="rect">
            <a:avLst/>
          </a:prstGeom>
        </p:spPr>
        <p:txBody>
          <a:bodyPr anchor="ctr" bIns="45000" lIns="90000" rIns="90000" tIns="45000"/>
          <a:p>
            <a:endParaRPr/>
          </a:p>
          <a:p>
            <a:pPr>
              <a:buSzPct val="45000"/>
              <a:buFont typeface="StarSymbol"/>
              <a:buChar char="l"/>
            </a:pPr>
            <a:r>
              <a:rPr lang="ru-RU" sz="260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600">
                <a:solidFill>
                  <a:srgbClr val="000000"/>
                </a:solidFill>
                <a:latin typeface="Calibri"/>
              </a:rPr>
              <a:t>Уменьшение стоимости программ для космических  агентств</a:t>
            </a:r>
            <a:endParaRPr/>
          </a:p>
          <a:p>
            <a:pPr>
              <a:buSzPct val="45000"/>
              <a:buFont typeface="StarSymbol"/>
              <a:buChar char="l"/>
            </a:pPr>
            <a:r>
              <a:rPr lang="ru-RU" sz="260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600">
                <a:solidFill>
                  <a:srgbClr val="000000"/>
                </a:solidFill>
                <a:latin typeface="Calibri"/>
              </a:rPr>
              <a:t>Обеспечение совместной поддержки миссий</a:t>
            </a:r>
            <a:endParaRPr/>
          </a:p>
          <a:p>
            <a:pPr>
              <a:buSzPct val="45000"/>
              <a:buFont typeface="StarSymbol"/>
              <a:buChar char="l"/>
            </a:pPr>
            <a:r>
              <a:rPr lang="ru-RU" sz="260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600">
                <a:solidFill>
                  <a:srgbClr val="000000"/>
                </a:solidFill>
                <a:latin typeface="Calibri"/>
              </a:rPr>
              <a:t>Лучшее понимание получаемых данных</a:t>
            </a:r>
            <a:endParaRPr/>
          </a:p>
          <a:p>
            <a:pPr>
              <a:buSzPct val="45000"/>
              <a:buFont typeface="StarSymbol"/>
              <a:buChar char="l"/>
            </a:pPr>
            <a:r>
              <a:rPr lang="ru-RU" sz="260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600">
                <a:solidFill>
                  <a:srgbClr val="000000"/>
                </a:solidFill>
                <a:latin typeface="Calibri"/>
              </a:rPr>
              <a:t>Обеспечение сохранения архивов данных</a:t>
            </a:r>
            <a:endParaRPr/>
          </a:p>
          <a:p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id="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ustomShape 1"/>
          <p:cNvSpPr/>
          <p:nvPr/>
        </p:nvSpPr>
        <p:spPr>
          <a:xfrm>
            <a:off x="457200" y="274680"/>
            <a:ext cx="8227080" cy="1140480"/>
          </a:xfrm>
          <a:prstGeom prst="rect">
            <a:avLst/>
          </a:prstGeom>
        </p:spPr>
      </p:sp>
      <p:sp>
        <p:nvSpPr>
          <p:cNvPr id="23" name="CustomShape 2"/>
          <p:cNvSpPr/>
          <p:nvPr/>
        </p:nvSpPr>
        <p:spPr>
          <a:xfrm>
            <a:off x="457200" y="1600200"/>
            <a:ext cx="8227080" cy="4523400"/>
          </a:xfrm>
          <a:prstGeom prst="rect">
            <a:avLst/>
          </a:prstGeom>
        </p:spPr>
      </p:sp>
      <p:sp>
        <p:nvSpPr>
          <p:cNvPr id="24" name="CustomShape 3"/>
          <p:cNvSpPr/>
          <p:nvPr/>
        </p:nvSpPr>
        <p:spPr>
          <a:xfrm>
            <a:off x="144000" y="6300000"/>
            <a:ext cx="8854560" cy="36252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i="1" lang="ru-RU" sz="1200">
                <a:solidFill>
                  <a:srgbClr val="000000"/>
                </a:solidFill>
                <a:latin typeface="Calibri"/>
              </a:rPr>
              <a:t>Наземные средства научных космических проектов. Проблемы и перспективы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	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	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                Таруса, 5-8 июля 2011</a:t>
            </a:r>
            <a:endParaRPr/>
          </a:p>
        </p:txBody>
      </p:sp>
      <p:pic>
        <p:nvPicPr>
          <p:cNvPr descr="" id="25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80000" y="1800000"/>
            <a:ext cx="7094520" cy="3418200"/>
          </a:xfrm>
          <a:prstGeom prst="rect">
            <a:avLst/>
          </a:prstGeom>
        </p:spPr>
      </p:pic>
      <p:sp>
        <p:nvSpPr>
          <p:cNvPr id="26" name="CustomShape 4"/>
          <p:cNvSpPr/>
          <p:nvPr/>
        </p:nvSpPr>
        <p:spPr>
          <a:xfrm>
            <a:off x="2340000" y="720000"/>
            <a:ext cx="4858560" cy="36252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lang="ru-RU" sz="2000">
                <a:solidFill>
                  <a:srgbClr val="000000"/>
                </a:solidFill>
                <a:latin typeface="Calibri"/>
              </a:rPr>
              <a:t>Расширение линии космической передачи данных</a:t>
            </a:r>
            <a:endParaRPr/>
          </a:p>
        </p:txBody>
      </p:sp>
    </p:spTree>
  </p:cSld>
  <p:timing>
    <p:tnLst>
      <p:par>
        <p:cTn dur="indefinite" id="5" nodeType="tmRoot" restart="never">
          <p:childTnLst>
            <p:seq>
              <p:cTn id="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ustomShape 1"/>
          <p:cNvSpPr/>
          <p:nvPr/>
        </p:nvSpPr>
        <p:spPr>
          <a:xfrm>
            <a:off x="771480" y="298080"/>
            <a:ext cx="8227080" cy="114048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lang="ru-RU" sz="2400">
                <a:solidFill>
                  <a:srgbClr val="000000"/>
                </a:solidFill>
                <a:latin typeface="Calibri"/>
              </a:rPr>
              <a:t>Система обмена данными (Space Data System)</a:t>
            </a:r>
            <a:endParaRPr/>
          </a:p>
        </p:txBody>
      </p:sp>
      <p:sp>
        <p:nvSpPr>
          <p:cNvPr id="28" name="CustomShape 2"/>
          <p:cNvSpPr/>
          <p:nvPr/>
        </p:nvSpPr>
        <p:spPr>
          <a:xfrm>
            <a:off x="457200" y="1268640"/>
            <a:ext cx="8227080" cy="485496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  <a:p>
            <a:endParaRPr/>
          </a:p>
        </p:txBody>
      </p:sp>
      <p:sp>
        <p:nvSpPr>
          <p:cNvPr id="29" name="CustomShape 3"/>
          <p:cNvSpPr/>
          <p:nvPr/>
        </p:nvSpPr>
        <p:spPr>
          <a:xfrm>
            <a:off x="180000" y="6300000"/>
            <a:ext cx="8854560" cy="36252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i="1" lang="ru-RU" sz="1200">
                <a:solidFill>
                  <a:srgbClr val="000000"/>
                </a:solidFill>
                <a:latin typeface="Calibri"/>
              </a:rPr>
              <a:t>Наземные средства научных космических проектов. Проблемы и перспективы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	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	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                Таруса, 5-8 июля 2011</a:t>
            </a:r>
            <a:endParaRPr/>
          </a:p>
        </p:txBody>
      </p:sp>
      <p:pic>
        <p:nvPicPr>
          <p:cNvPr descr="" id="30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609480" y="1980000"/>
            <a:ext cx="8209080" cy="3256200"/>
          </a:xfrm>
          <a:prstGeom prst="rect">
            <a:avLst/>
          </a:prstGeom>
        </p:spPr>
      </p:pic>
    </p:spTree>
  </p:cSld>
  <p:timing>
    <p:tnLst>
      <p:par>
        <p:cTn dur="indefinite" id="7" nodeType="tmRoot" restart="never">
          <p:childTnLst>
            <p:seq>
              <p:cTn id="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31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66760" y="1440000"/>
            <a:ext cx="8875800" cy="4942080"/>
          </a:xfrm>
          <a:prstGeom prst="rect">
            <a:avLst/>
          </a:prstGeom>
        </p:spPr>
      </p:pic>
      <p:sp>
        <p:nvSpPr>
          <p:cNvPr id="32" name="CustomShape 1"/>
          <p:cNvSpPr/>
          <p:nvPr/>
        </p:nvSpPr>
        <p:spPr>
          <a:xfrm>
            <a:off x="457560" y="274680"/>
            <a:ext cx="8227080" cy="114048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lang="ru-RU" sz="2000">
                <a:solidFill>
                  <a:srgbClr val="000000"/>
                </a:solidFill>
                <a:latin typeface="Calibri"/>
              </a:rPr>
              <a:t>Архитектура протокола SLE</a:t>
            </a:r>
            <a:endParaRPr/>
          </a:p>
        </p:txBody>
      </p:sp>
      <p:sp>
        <p:nvSpPr>
          <p:cNvPr id="33" name="CustomShape 2"/>
          <p:cNvSpPr/>
          <p:nvPr/>
        </p:nvSpPr>
        <p:spPr>
          <a:xfrm>
            <a:off x="180000" y="6476040"/>
            <a:ext cx="8854560" cy="36252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i="1" lang="ru-RU" sz="1200">
                <a:solidFill>
                  <a:srgbClr val="000000"/>
                </a:solidFill>
                <a:latin typeface="Calibri"/>
              </a:rPr>
              <a:t>Наземные средства научных космических проектов. Проблемы и перспективы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	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	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                Таруса, 5-8 июля 2011</a:t>
            </a:r>
            <a:endParaRPr/>
          </a:p>
        </p:txBody>
      </p:sp>
    </p:spTree>
  </p:cSld>
  <p:timing>
    <p:tnLst>
      <p:par>
        <p:cTn dur="indefinite" id="9" nodeType="tmRoot" restart="never">
          <p:childTnLst>
            <p:seq>
              <p:cTn id="1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ustomShape 1"/>
          <p:cNvSpPr/>
          <p:nvPr/>
        </p:nvSpPr>
        <p:spPr>
          <a:xfrm>
            <a:off x="457200" y="274680"/>
            <a:ext cx="8227080" cy="114048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lang="ru-RU" sz="2600">
                <a:solidFill>
                  <a:srgbClr val="000000"/>
                </a:solidFill>
                <a:latin typeface="Calibri"/>
              </a:rPr>
              <a:t>Функционал SLE</a:t>
            </a:r>
            <a:endParaRPr/>
          </a:p>
        </p:txBody>
      </p:sp>
      <p:sp>
        <p:nvSpPr>
          <p:cNvPr id="35" name="CustomShape 2"/>
          <p:cNvSpPr/>
          <p:nvPr/>
        </p:nvSpPr>
        <p:spPr>
          <a:xfrm>
            <a:off x="457200" y="1600200"/>
            <a:ext cx="8227080" cy="452340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2000">
                <a:solidFill>
                  <a:srgbClr val="000000"/>
                </a:solidFill>
                <a:latin typeface="Calibri"/>
              </a:rPr>
              <a:t>Функции SLE состоят из двух основных частей:</a:t>
            </a:r>
            <a:endParaRPr/>
          </a:p>
          <a:p>
            <a:endParaRPr/>
          </a:p>
          <a:p>
            <a:r>
              <a:rPr lang="ru-RU" sz="2000">
                <a:solidFill>
                  <a:srgbClr val="000000"/>
                </a:solidFill>
                <a:latin typeface="Calibri"/>
              </a:rPr>
              <a:t>* Службы передачи SLE – передача данных с КА между наземными станциями, центрами управления и конечными пользователями</a:t>
            </a:r>
            <a:endParaRPr/>
          </a:p>
          <a:p>
            <a:r>
              <a:rPr lang="ru-RU" sz="2000">
                <a:solidFill>
                  <a:srgbClr val="000000"/>
                </a:solidFill>
                <a:latin typeface="Calibri"/>
              </a:rPr>
              <a:t>* Службы управления SLE, отвечающие за распределение и предоставление служб передачи</a:t>
            </a:r>
            <a:endParaRPr/>
          </a:p>
          <a:p>
            <a:endParaRPr/>
          </a:p>
          <a:p>
            <a:endParaRPr/>
          </a:p>
          <a:p>
            <a:r>
              <a:rPr lang="ru-RU" sz="2000">
                <a:solidFill>
                  <a:srgbClr val="000000"/>
                </a:solidFill>
                <a:latin typeface="Calibri"/>
              </a:rPr>
              <a:t>Используемая модель SLE позволяет передачу всех типов данных, определённых CCSDS, однако на практике используется лишь часть из них.</a:t>
            </a:r>
            <a:endParaRPr/>
          </a:p>
          <a:p>
            <a:endParaRPr/>
          </a:p>
          <a:p>
            <a:endParaRPr/>
          </a:p>
        </p:txBody>
      </p:sp>
      <p:sp>
        <p:nvSpPr>
          <p:cNvPr id="36" name="CustomShape 3"/>
          <p:cNvSpPr/>
          <p:nvPr/>
        </p:nvSpPr>
        <p:spPr>
          <a:xfrm>
            <a:off x="144000" y="6296040"/>
            <a:ext cx="8854560" cy="36252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i="1" lang="ru-RU" sz="1200">
                <a:solidFill>
                  <a:srgbClr val="000000"/>
                </a:solidFill>
                <a:latin typeface="Calibri"/>
              </a:rPr>
              <a:t>Наземные средства научных космических проектов. Проблемы и перспективы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	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	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                Таруса, 5-8 июля 2011</a:t>
            </a:r>
            <a:endParaRPr/>
          </a:p>
        </p:txBody>
      </p:sp>
    </p:spTree>
  </p:cSld>
  <p:timing>
    <p:tnLst>
      <p:par>
        <p:cTn dur="indefinite" id="11" nodeType="tmRoot" restart="never">
          <p:childTnLst>
            <p:seq>
              <p:cTn id="1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stomShape 1"/>
          <p:cNvSpPr/>
          <p:nvPr/>
        </p:nvSpPr>
        <p:spPr>
          <a:xfrm>
            <a:off x="540000" y="720000"/>
            <a:ext cx="8099640" cy="5759640"/>
          </a:xfrm>
          <a:prstGeom prst="rect">
            <a:avLst/>
          </a:prstGeom>
        </p:spPr>
      </p:sp>
      <p:sp>
        <p:nvSpPr>
          <p:cNvPr id="38" name="CustomShape 2"/>
          <p:cNvSpPr/>
          <p:nvPr/>
        </p:nvSpPr>
        <p:spPr>
          <a:xfrm>
            <a:off x="457200" y="1600200"/>
            <a:ext cx="8227080" cy="4523400"/>
          </a:xfrm>
          <a:prstGeom prst="rect">
            <a:avLst/>
          </a:prstGeom>
        </p:spPr>
      </p:sp>
      <p:sp>
        <p:nvSpPr>
          <p:cNvPr id="39" name="CustomShape 3"/>
          <p:cNvSpPr/>
          <p:nvPr/>
        </p:nvSpPr>
        <p:spPr>
          <a:xfrm>
            <a:off x="144000" y="6300000"/>
            <a:ext cx="8854560" cy="36252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i="1" lang="ru-RU" sz="1200">
                <a:solidFill>
                  <a:srgbClr val="000000"/>
                </a:solidFill>
                <a:latin typeface="Calibri"/>
              </a:rPr>
              <a:t>Наземные средства научных космических проектов. Проблемы и перспективы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	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	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                Таруса, 5-8 июля 2011</a:t>
            </a:r>
            <a:endParaRPr/>
          </a:p>
        </p:txBody>
      </p:sp>
      <p:sp>
        <p:nvSpPr>
          <p:cNvPr id="40" name="CustomShape 4"/>
          <p:cNvSpPr/>
          <p:nvPr/>
        </p:nvSpPr>
        <p:spPr>
          <a:xfrm>
            <a:off x="1084680" y="1104840"/>
            <a:ext cx="6474240" cy="5014080"/>
          </a:xfrm>
          <a:prstGeom prst="rect">
            <a:avLst/>
          </a:prstGeom>
        </p:spPr>
      </p:sp>
      <p:sp>
        <p:nvSpPr>
          <p:cNvPr id="41" name="CustomShape 5"/>
          <p:cNvSpPr/>
          <p:nvPr/>
        </p:nvSpPr>
        <p:spPr>
          <a:xfrm>
            <a:off x="951840" y="180000"/>
            <a:ext cx="8227080" cy="114048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lang="ru-RU" sz="2600">
                <a:solidFill>
                  <a:srgbClr val="000000"/>
                </a:solidFill>
                <a:latin typeface="Calibri"/>
              </a:rPr>
              <a:t>Служба получения всех кадров телеметрии (RAF)</a:t>
            </a:r>
            <a:endParaRPr/>
          </a:p>
        </p:txBody>
      </p:sp>
      <p:sp>
        <p:nvSpPr>
          <p:cNvPr id="42" name="CustomShape 6"/>
          <p:cNvSpPr/>
          <p:nvPr/>
        </p:nvSpPr>
        <p:spPr>
          <a:xfrm>
            <a:off x="720000" y="2639160"/>
            <a:ext cx="8227080" cy="1140480"/>
          </a:xfrm>
          <a:prstGeom prst="rect">
            <a:avLst/>
          </a:prstGeom>
        </p:spPr>
      </p:sp>
      <p:sp>
        <p:nvSpPr>
          <p:cNvPr id="43" name="CustomShape 7"/>
          <p:cNvSpPr/>
          <p:nvPr/>
        </p:nvSpPr>
        <p:spPr>
          <a:xfrm>
            <a:off x="951840" y="180360"/>
            <a:ext cx="8227080" cy="114048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lang="ru-RU" sz="2600">
                <a:solidFill>
                  <a:srgbClr val="000000"/>
                </a:solidFill>
                <a:latin typeface="Calibri"/>
              </a:rPr>
              <a:t>Служба получения всех кадров телеметрии (RAF)</a:t>
            </a:r>
            <a:endParaRPr/>
          </a:p>
        </p:txBody>
      </p:sp>
      <p:pic>
        <p:nvPicPr>
          <p:cNvPr descr="" id="44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440000" y="1260000"/>
            <a:ext cx="6299640" cy="5039640"/>
          </a:xfrm>
          <a:prstGeom prst="rect">
            <a:avLst/>
          </a:prstGeom>
        </p:spPr>
      </p:pic>
    </p:spTree>
  </p:cSld>
  <p:timing>
    <p:tnLst>
      <p:par>
        <p:cTn dur="indefinite" id="13" nodeType="tmRoot" restart="never">
          <p:childTnLst>
            <p:seq>
              <p:cTn id="1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771840" y="298440"/>
            <a:ext cx="8227080" cy="114048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lang="ru-RU" sz="2400">
                <a:solidFill>
                  <a:srgbClr val="000000"/>
                </a:solidFill>
                <a:latin typeface="Calibri"/>
              </a:rPr>
              <a:t>Упрощённая диаграмма обмена с провайдером RAF</a:t>
            </a:r>
            <a:endParaRPr/>
          </a:p>
        </p:txBody>
      </p:sp>
      <p:sp>
        <p:nvSpPr>
          <p:cNvPr id="46" name="CustomShape 2"/>
          <p:cNvSpPr/>
          <p:nvPr/>
        </p:nvSpPr>
        <p:spPr>
          <a:xfrm>
            <a:off x="411120" y="1594800"/>
            <a:ext cx="8227080" cy="4523400"/>
          </a:xfrm>
          <a:prstGeom prst="rect">
            <a:avLst/>
          </a:prstGeom>
        </p:spPr>
      </p:sp>
      <p:pic>
        <p:nvPicPr>
          <p:cNvPr descr="" id="47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00000" y="1260360"/>
            <a:ext cx="6118920" cy="4858920"/>
          </a:xfrm>
          <a:prstGeom prst="rect">
            <a:avLst/>
          </a:prstGeom>
        </p:spPr>
      </p:pic>
      <p:sp>
        <p:nvSpPr>
          <p:cNvPr id="48" name="CustomShape 3"/>
          <p:cNvSpPr/>
          <p:nvPr/>
        </p:nvSpPr>
        <p:spPr>
          <a:xfrm>
            <a:off x="144360" y="6300000"/>
            <a:ext cx="8854560" cy="36252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i="1" lang="ru-RU" sz="1200">
                <a:solidFill>
                  <a:srgbClr val="000000"/>
                </a:solidFill>
                <a:latin typeface="Calibri"/>
              </a:rPr>
              <a:t>Наземные средства научных космических проектов. Проблемы и перспективы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	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	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                Таруса, 5-8 июля 2011</a:t>
            </a:r>
            <a:endParaRPr/>
          </a:p>
        </p:txBody>
      </p:sp>
    </p:spTree>
  </p:cSld>
  <p:timing>
    <p:tnLst>
      <p:par>
        <p:cTn dur="indefinite" id="15" nodeType="tmRoot" restart="never">
          <p:childTnLst>
            <p:seq>
              <p:cTn id="1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771840" y="298440"/>
            <a:ext cx="8227080" cy="114048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lang="ru-RU" sz="2400">
                <a:solidFill>
                  <a:srgbClr val="000000"/>
                </a:solidFill>
                <a:latin typeface="Calibri"/>
              </a:rPr>
              <a:t>Преимущества SLE</a:t>
            </a:r>
            <a:endParaRPr/>
          </a:p>
        </p:txBody>
      </p:sp>
      <p:sp>
        <p:nvSpPr>
          <p:cNvPr id="50" name="CustomShape 2"/>
          <p:cNvSpPr/>
          <p:nvPr/>
        </p:nvSpPr>
        <p:spPr>
          <a:xfrm>
            <a:off x="411120" y="1594800"/>
            <a:ext cx="8227080" cy="4523400"/>
          </a:xfrm>
          <a:prstGeom prst="rect">
            <a:avLst/>
          </a:prstGeom>
        </p:spPr>
      </p:sp>
      <p:sp>
        <p:nvSpPr>
          <p:cNvPr id="51" name="CustomShape 3"/>
          <p:cNvSpPr/>
          <p:nvPr/>
        </p:nvSpPr>
        <p:spPr>
          <a:xfrm>
            <a:off x="144360" y="6300000"/>
            <a:ext cx="8854560" cy="36252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i="1" lang="ru-RU" sz="1200">
                <a:solidFill>
                  <a:srgbClr val="000000"/>
                </a:solidFill>
                <a:latin typeface="Calibri"/>
              </a:rPr>
              <a:t>Наземные средства научных космических проектов. Проблемы и перспективы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	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	</a:t>
            </a:r>
            <a:r>
              <a:rPr i="1" lang="ru-RU" sz="1200">
                <a:solidFill>
                  <a:srgbClr val="000000"/>
                </a:solidFill>
                <a:latin typeface="Calibri"/>
              </a:rPr>
              <a:t>                Таруса, 5-8 июля 2011</a:t>
            </a:r>
            <a:endParaRPr/>
          </a:p>
        </p:txBody>
      </p:sp>
      <p:sp>
        <p:nvSpPr>
          <p:cNvPr id="52" name="CustomShape 4"/>
          <p:cNvSpPr/>
          <p:nvPr/>
        </p:nvSpPr>
        <p:spPr>
          <a:xfrm>
            <a:off x="411840" y="1260000"/>
            <a:ext cx="9307080" cy="323892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buSzPct val="45000"/>
              <a:buFont typeface="StarSymbol"/>
              <a:buChar char="l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SLE продвигается как готовая библиотека</a:t>
            </a:r>
            <a:endParaRPr/>
          </a:p>
          <a:p>
            <a:pPr>
              <a:buSzPct val="45000"/>
              <a:buFont typeface="StarSymbol"/>
              <a:buChar char="l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  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Определяет набор служб для передачи и управления данными</a:t>
            </a:r>
            <a:endParaRPr/>
          </a:p>
          <a:p>
            <a:pPr>
              <a:buSzPct val="45000"/>
              <a:buFont typeface="StarSymbol"/>
              <a:buChar char="l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Стандартизует функционал и внешний вид каждой из них</a:t>
            </a:r>
            <a:endParaRPr/>
          </a:p>
          <a:p>
            <a:pPr>
              <a:buSzPct val="45000"/>
              <a:buFont typeface="StarSymbol"/>
              <a:buChar char="l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Скрывает детали встраивания</a:t>
            </a:r>
            <a:endParaRPr/>
          </a:p>
          <a:p>
            <a:pPr>
              <a:buSzPct val="45000"/>
              <a:buFont typeface="StarSymbol"/>
              <a:buChar char="l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Кроссплатформенность</a:t>
            </a:r>
            <a:endParaRPr/>
          </a:p>
          <a:p>
            <a:pPr>
              <a:buSzPct val="45000"/>
              <a:buFont typeface="StarSymbol"/>
              <a:buChar char="l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Поддерживается большим количеством агентств</a:t>
            </a:r>
            <a:endParaRPr/>
          </a:p>
          <a:p>
            <a:pPr>
              <a:buSzPct val="45000"/>
              <a:buFont typeface="StarSymbol"/>
              <a:buChar char="l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Документирована по стандартам CCSDS</a:t>
            </a:r>
            <a:endParaRPr/>
          </a:p>
        </p:txBody>
      </p:sp>
    </p:spTree>
  </p:cSld>
  <p:timing>
    <p:tnLst>
      <p:par>
        <p:cTn dur="indefinite" id="17" nodeType="tmRoot" restart="never">
          <p:childTnLst>
            <p:seq>
              <p:cTn id="1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