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71" r:id="rId3"/>
    <p:sldId id="257" r:id="rId4"/>
    <p:sldId id="258" r:id="rId5"/>
    <p:sldId id="275" r:id="rId6"/>
    <p:sldId id="261" r:id="rId7"/>
    <p:sldId id="263" r:id="rId8"/>
    <p:sldId id="273" r:id="rId9"/>
    <p:sldId id="274" r:id="rId10"/>
    <p:sldId id="260" r:id="rId11"/>
    <p:sldId id="270" r:id="rId12"/>
    <p:sldId id="26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4F6EA-89BC-4409-BD67-D14ED8B4D5A2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4FDA4-C2DF-427A-ABEF-B2C2CA7CD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81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30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4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1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2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9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05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579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862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0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6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82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B1A1A-C9A1-42BE-B780-F17D6CB84791}" type="datetimeFigureOut">
              <a:rPr lang="ru-RU" smtClean="0"/>
              <a:t>06.07.2011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334E5-98F8-4A20-AC9F-7421BD9B4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2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5922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Организация оперативных межведомственных коммуникаций в проектах </a:t>
            </a:r>
            <a:r>
              <a:rPr lang="ru-RU" sz="3600" dirty="0" err="1" smtClean="0"/>
              <a:t>Спектр-Р</a:t>
            </a:r>
            <a:r>
              <a:rPr lang="ru-RU" sz="3600" dirty="0" smtClean="0"/>
              <a:t> и Фобос-Грунт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0657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О.Батанов</a:t>
            </a:r>
            <a:r>
              <a:rPr lang="ru-RU" sz="2400" baseline="30000" dirty="0" smtClean="0"/>
              <a:t>1</a:t>
            </a:r>
            <a:r>
              <a:rPr lang="ru-RU" sz="2400" dirty="0" smtClean="0"/>
              <a:t>, О.Басаргина</a:t>
            </a:r>
            <a:r>
              <a:rPr lang="ru-RU" sz="2400" baseline="30000" dirty="0" smtClean="0"/>
              <a:t>2</a:t>
            </a:r>
          </a:p>
          <a:p>
            <a:r>
              <a:rPr lang="ru-RU" sz="2400" baseline="30000" dirty="0" smtClean="0"/>
              <a:t>1</a:t>
            </a:r>
            <a:r>
              <a:rPr lang="ru-RU" sz="2400" dirty="0" smtClean="0"/>
              <a:t> Институт космических исследований РАН</a:t>
            </a:r>
          </a:p>
          <a:p>
            <a:r>
              <a:rPr lang="ru-RU" sz="2400" baseline="30000" dirty="0" smtClean="0"/>
              <a:t>2</a:t>
            </a:r>
            <a:r>
              <a:rPr lang="ru-RU" sz="2400" dirty="0" smtClean="0"/>
              <a:t> НПО </a:t>
            </a:r>
            <a:r>
              <a:rPr lang="ru-RU" sz="2400" dirty="0" err="1" smtClean="0"/>
              <a:t>им.С.А.Лавочкина</a:t>
            </a:r>
            <a:endParaRPr lang="ru-RU" sz="2400" baseline="30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7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endParaRPr lang="en-US" sz="1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56992"/>
            <a:ext cx="1415181" cy="648072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887" y="3068961"/>
            <a:ext cx="940473" cy="99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98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эксплуатации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ПСИ ННК Фобос-Грунт</a:t>
            </a:r>
          </a:p>
          <a:p>
            <a:pPr lvl="1"/>
            <a:r>
              <a:rPr lang="ru-RU" dirty="0" smtClean="0"/>
              <a:t>Видео</a:t>
            </a:r>
          </a:p>
          <a:p>
            <a:pPr lvl="2"/>
            <a:r>
              <a:rPr lang="ru-RU" dirty="0" smtClean="0"/>
              <a:t>ЦУП НПОЛ</a:t>
            </a:r>
          </a:p>
          <a:p>
            <a:pPr lvl="2"/>
            <a:r>
              <a:rPr lang="ru-RU" dirty="0" smtClean="0"/>
              <a:t>ИКИ</a:t>
            </a:r>
          </a:p>
          <a:p>
            <a:pPr lvl="2"/>
            <a:r>
              <a:rPr lang="ru-RU" dirty="0" smtClean="0"/>
              <a:t>ГЕОХИ</a:t>
            </a:r>
          </a:p>
          <a:p>
            <a:pPr lvl="2"/>
            <a:r>
              <a:rPr lang="ru-RU" dirty="0" smtClean="0"/>
              <a:t>ИРЭ</a:t>
            </a:r>
          </a:p>
          <a:p>
            <a:pPr lvl="2"/>
            <a:r>
              <a:rPr lang="ru-RU" dirty="0" smtClean="0"/>
              <a:t>ИПМ</a:t>
            </a:r>
          </a:p>
          <a:p>
            <a:pPr lvl="1"/>
            <a:r>
              <a:rPr lang="ru-RU" dirty="0" smtClean="0"/>
              <a:t>Голос</a:t>
            </a:r>
          </a:p>
          <a:p>
            <a:pPr lvl="2"/>
            <a:r>
              <a:rPr lang="ru-RU" dirty="0" smtClean="0"/>
              <a:t>Уссурийск (по резервному каналу)</a:t>
            </a:r>
            <a:endParaRPr lang="en-US" dirty="0" smtClean="0"/>
          </a:p>
          <a:p>
            <a:r>
              <a:rPr lang="en-US" dirty="0" smtClean="0"/>
              <a:t>MS</a:t>
            </a:r>
            <a:r>
              <a:rPr lang="en-US" baseline="30000" dirty="0" smtClean="0"/>
              <a:t>3 </a:t>
            </a:r>
            <a:r>
              <a:rPr lang="ru-RU" dirty="0" smtClean="0"/>
              <a:t>(</a:t>
            </a:r>
            <a:r>
              <a:rPr lang="en-US" dirty="0" smtClean="0"/>
              <a:t>Moscow Solar System Symposium</a:t>
            </a:r>
            <a:r>
              <a:rPr lang="ru-RU" dirty="0" smtClean="0"/>
              <a:t>, ИКИ</a:t>
            </a:r>
            <a:r>
              <a:rPr lang="en-US" dirty="0" smtClean="0"/>
              <a:t>) </a:t>
            </a:r>
            <a:r>
              <a:rPr lang="ru-RU" dirty="0" smtClean="0"/>
              <a:t>Демонстрация испытаний манипулятора</a:t>
            </a:r>
          </a:p>
          <a:p>
            <a:r>
              <a:rPr lang="ru-RU" dirty="0" smtClean="0"/>
              <a:t>Подключение к циркуляру НПОЛ</a:t>
            </a:r>
            <a:endParaRPr lang="en-US" dirty="0" smtClean="0"/>
          </a:p>
          <a:p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74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SC004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264" y="318536"/>
            <a:ext cx="5579517" cy="4183523"/>
          </a:xfrm>
          <a:prstGeom prst="rect">
            <a:avLst/>
          </a:prstGeom>
          <a:noFill/>
          <a:effectLst>
            <a:outerShdw blurRad="50800" dist="38100" dir="2700000" sx="101000" sy="101000" algn="tl" rotWithShape="0">
              <a:schemeClr val="bg1">
                <a:lumMod val="65000"/>
                <a:alpha val="77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SC004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94799"/>
            <a:ext cx="4819361" cy="3614521"/>
          </a:xfrm>
          <a:prstGeom prst="rect">
            <a:avLst/>
          </a:prstGeom>
          <a:noFill/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83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ru-RU" dirty="0" smtClean="0"/>
              <a:t>	Внедрение системы голосовой и видеосвязи</a:t>
            </a:r>
          </a:p>
          <a:p>
            <a:pPr lvl="2"/>
            <a:r>
              <a:rPr lang="ru-RU" dirty="0" smtClean="0"/>
              <a:t>Создание эффекта </a:t>
            </a:r>
            <a:r>
              <a:rPr lang="ru-RU" dirty="0"/>
              <a:t>присутствия собеседников в одной </a:t>
            </a:r>
            <a:r>
              <a:rPr lang="ru-RU" dirty="0" smtClean="0"/>
              <a:t>комнате</a:t>
            </a:r>
          </a:p>
          <a:p>
            <a:pPr lvl="2"/>
            <a:r>
              <a:rPr lang="ru-RU" dirty="0" smtClean="0"/>
              <a:t>Обмен графическими материалами (таблицы</a:t>
            </a:r>
            <a:r>
              <a:rPr lang="ru-RU" dirty="0"/>
              <a:t>, графики, прочий иллюстративный </a:t>
            </a:r>
            <a:r>
              <a:rPr lang="ru-RU" dirty="0" smtClean="0"/>
              <a:t>материал), </a:t>
            </a:r>
            <a:r>
              <a:rPr lang="ru-RU" dirty="0"/>
              <a:t>открывает большие возможности для взаимодействия. </a:t>
            </a:r>
          </a:p>
          <a:p>
            <a:pPr lvl="2"/>
            <a:r>
              <a:rPr lang="ru-RU" dirty="0" smtClean="0"/>
              <a:t>Возможность </a:t>
            </a:r>
            <a:r>
              <a:rPr lang="ru-RU" dirty="0" err="1" smtClean="0"/>
              <a:t>многоточечных</a:t>
            </a:r>
            <a:r>
              <a:rPr lang="ru-RU" dirty="0" smtClean="0"/>
              <a:t> конференций, объединяющих </a:t>
            </a:r>
            <a:r>
              <a:rPr lang="ru-RU" dirty="0"/>
              <a:t>несколько </a:t>
            </a:r>
            <a:r>
              <a:rPr lang="ru-RU" dirty="0" smtClean="0"/>
              <a:t>организаций-участников</a:t>
            </a:r>
            <a:r>
              <a:rPr lang="ru-RU" dirty="0"/>
              <a:t>, разнесённых географически на значительные расстояния.</a:t>
            </a:r>
          </a:p>
          <a:p>
            <a:pPr lvl="2"/>
            <a:r>
              <a:rPr lang="ru-RU" dirty="0"/>
              <a:t>Во взаимодействии ИКИ и НПОЛ с успехом используется интегрированное решение, основой для которого является оборудование различных производителей. Открытость стандартов обеспечивает видеосвязь и обмен информацией высокого </a:t>
            </a:r>
            <a:r>
              <a:rPr lang="ru-RU" smtClean="0"/>
              <a:t>уровня качества.</a:t>
            </a:r>
            <a:endParaRPr lang="ru-RU" dirty="0">
              <a:effectLst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74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Без связи нет управления,</a:t>
            </a:r>
          </a:p>
          <a:p>
            <a:pPr marL="0" indent="0">
              <a:buNone/>
            </a:pPr>
            <a:r>
              <a:rPr lang="ru-RU" i="1" dirty="0"/>
              <a:t>	</a:t>
            </a:r>
            <a:r>
              <a:rPr lang="ru-RU" i="1" dirty="0" smtClean="0"/>
              <a:t>		без управления нет победы</a:t>
            </a:r>
            <a:endParaRPr lang="ru-RU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47864" y="2780928"/>
            <a:ext cx="266429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800" dirty="0" smtClean="0"/>
              <a:t>Спасибо!</a:t>
            </a:r>
            <a:endParaRPr lang="ru-RU" sz="480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93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Предпосылки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Множество участвующих организаций</a:t>
            </a:r>
          </a:p>
          <a:p>
            <a:r>
              <a:rPr lang="ru-RU" dirty="0"/>
              <a:t>Географическая </a:t>
            </a:r>
            <a:r>
              <a:rPr lang="ru-RU" dirty="0" smtClean="0"/>
              <a:t>удалённость пунктов </a:t>
            </a:r>
            <a:r>
              <a:rPr lang="ru-RU" dirty="0"/>
              <a:t>приёма и </a:t>
            </a:r>
            <a:r>
              <a:rPr lang="ru-RU" dirty="0" smtClean="0"/>
              <a:t>обработки информации</a:t>
            </a:r>
            <a:endParaRPr lang="ru-RU" dirty="0"/>
          </a:p>
          <a:p>
            <a:r>
              <a:rPr lang="ru-RU" dirty="0"/>
              <a:t>Необходимость в оперативной </a:t>
            </a:r>
            <a:r>
              <a:rPr lang="ru-RU" dirty="0" smtClean="0"/>
              <a:t>связи</a:t>
            </a:r>
          </a:p>
          <a:p>
            <a:r>
              <a:rPr lang="ru-RU" dirty="0" smtClean="0"/>
              <a:t>Создание эффекта присутствия</a:t>
            </a:r>
          </a:p>
          <a:p>
            <a:r>
              <a:rPr lang="ru-RU" dirty="0" smtClean="0"/>
              <a:t>Оперативный обмен табличной и графической информацией</a:t>
            </a:r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0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Расположение </a:t>
            </a:r>
            <a:r>
              <a:rPr lang="ru-RU" dirty="0" err="1" smtClean="0"/>
              <a:t>НИПов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67741"/>
            <a:ext cx="8286509" cy="5385001"/>
          </a:xfrm>
        </p:spPr>
      </p:pic>
      <p:sp>
        <p:nvSpPr>
          <p:cNvPr id="10" name="Curved Down Arrow 9"/>
          <p:cNvSpPr/>
          <p:nvPr/>
        </p:nvSpPr>
        <p:spPr>
          <a:xfrm rot="1275876">
            <a:off x="1797940" y="2824520"/>
            <a:ext cx="6382632" cy="989997"/>
          </a:xfrm>
          <a:prstGeom prst="curvedDownArrow">
            <a:avLst>
              <a:gd name="adj1" fmla="val 25000"/>
              <a:gd name="adj2" fmla="val 50000"/>
              <a:gd name="adj3" fmla="val 26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2060848"/>
            <a:ext cx="2815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Расстояние :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6500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км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Время полёта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9 ч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Разница во времени : +7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2200" y="6232234"/>
            <a:ext cx="2316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/>
              <a:t>Рисунок с сайта </a:t>
            </a:r>
            <a:r>
              <a:rPr lang="en-US" sz="1200" i="1" dirty="0" smtClean="0"/>
              <a:t>kik-sssr.narod.ru</a:t>
            </a:r>
            <a:endParaRPr lang="ru-RU" sz="1200" i="1" dirty="0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8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3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26642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Спектр-Р</a:t>
            </a:r>
          </a:p>
          <a:p>
            <a:pPr lvl="1"/>
            <a:r>
              <a:rPr lang="ru-RU" dirty="0" smtClean="0"/>
              <a:t>Прием и управление: Уссурийск П-2500</a:t>
            </a:r>
          </a:p>
          <a:p>
            <a:pPr lvl="1"/>
            <a:r>
              <a:rPr lang="ru-RU" dirty="0"/>
              <a:t>ЦУП : </a:t>
            </a:r>
            <a:r>
              <a:rPr lang="ru-RU" dirty="0" smtClean="0"/>
              <a:t>НПО </a:t>
            </a:r>
            <a:r>
              <a:rPr lang="ru-RU" dirty="0" err="1" smtClean="0"/>
              <a:t>им.С.А.Лавочкина</a:t>
            </a:r>
            <a:endParaRPr lang="ru-RU" dirty="0" smtClean="0"/>
          </a:p>
          <a:p>
            <a:pPr lvl="1"/>
            <a:r>
              <a:rPr lang="ru-RU" dirty="0" smtClean="0"/>
              <a:t>ННК</a:t>
            </a:r>
          </a:p>
          <a:p>
            <a:pPr lvl="2"/>
            <a:r>
              <a:rPr lang="ru-RU" dirty="0" smtClean="0"/>
              <a:t>ЦОНИ Плазма-Ф: ИКИ РАН</a:t>
            </a:r>
            <a:endParaRPr lang="en-US" dirty="0" smtClean="0"/>
          </a:p>
          <a:p>
            <a:pPr lvl="2"/>
            <a:r>
              <a:rPr lang="ru-RU" dirty="0" smtClean="0"/>
              <a:t>АКЦ ФИАН</a:t>
            </a:r>
            <a:endParaRPr lang="en-US" dirty="0" smtClean="0"/>
          </a:p>
          <a:p>
            <a:pPr lvl="1"/>
            <a:endParaRPr lang="ru-RU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9143" y="3284984"/>
            <a:ext cx="8229600" cy="3024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Фобос-Грунт</a:t>
            </a:r>
          </a:p>
          <a:p>
            <a:pPr lvl="1"/>
            <a:r>
              <a:rPr lang="ru-RU" dirty="0" smtClean="0"/>
              <a:t>Прием и управление: Уссурийск П-2500</a:t>
            </a:r>
          </a:p>
          <a:p>
            <a:pPr lvl="1"/>
            <a:r>
              <a:rPr lang="ru-RU" dirty="0" smtClean="0"/>
              <a:t>ЦУП: НПО </a:t>
            </a:r>
            <a:r>
              <a:rPr lang="ru-RU" dirty="0" err="1" smtClean="0"/>
              <a:t>им.С.А.Лавочкина</a:t>
            </a:r>
            <a:endParaRPr lang="ru-RU" dirty="0" smtClean="0"/>
          </a:p>
          <a:p>
            <a:pPr lvl="1"/>
            <a:r>
              <a:rPr lang="ru-RU" dirty="0" smtClean="0"/>
              <a:t>ННК: </a:t>
            </a:r>
          </a:p>
          <a:p>
            <a:pPr lvl="2"/>
            <a:r>
              <a:rPr lang="ru-RU" dirty="0" smtClean="0"/>
              <a:t>ИКИ РАН</a:t>
            </a:r>
          </a:p>
          <a:p>
            <a:pPr lvl="2"/>
            <a:r>
              <a:rPr lang="ru-RU" dirty="0" smtClean="0"/>
              <a:t>Региональные узлы</a:t>
            </a:r>
          </a:p>
          <a:p>
            <a:pPr lvl="3"/>
            <a:r>
              <a:rPr lang="ru-RU" dirty="0" smtClean="0"/>
              <a:t>ГЕОХИ РАН</a:t>
            </a:r>
          </a:p>
          <a:p>
            <a:pPr lvl="3"/>
            <a:r>
              <a:rPr lang="ru-RU" dirty="0" smtClean="0"/>
              <a:t>ИРЭ РА</a:t>
            </a:r>
            <a:r>
              <a:rPr lang="ru-RU" dirty="0"/>
              <a:t>Н</a:t>
            </a:r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58849" y="18864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Участники оперативных коммуникаций</a:t>
            </a:r>
            <a:endParaRPr lang="ru-RU" sz="360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558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 коммуникаций Фобос-Грунт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98599"/>
            <a:ext cx="6264696" cy="513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174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</a:t>
            </a:r>
            <a:r>
              <a:rPr lang="en-US" dirty="0" smtClean="0"/>
              <a:t>c</a:t>
            </a:r>
            <a:r>
              <a:rPr lang="ru-RU" dirty="0" smtClean="0"/>
              <a:t>тема голосовой связи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Протокол </a:t>
            </a:r>
            <a:r>
              <a:rPr lang="en-US" dirty="0" smtClean="0"/>
              <a:t>SIP</a:t>
            </a:r>
          </a:p>
          <a:p>
            <a:r>
              <a:rPr lang="ru-RU" dirty="0" smtClean="0"/>
              <a:t>Открытый стандарт</a:t>
            </a:r>
          </a:p>
          <a:p>
            <a:r>
              <a:rPr lang="ru-RU" dirty="0" smtClean="0"/>
              <a:t>Относительная простота настройки</a:t>
            </a:r>
          </a:p>
          <a:p>
            <a:r>
              <a:rPr lang="ru-RU" dirty="0" smtClean="0"/>
              <a:t>Эффективность, нетребовательность к полосе Работает даже на </a:t>
            </a:r>
            <a:r>
              <a:rPr lang="en-US" dirty="0" smtClean="0"/>
              <a:t>GPRS</a:t>
            </a:r>
            <a:endParaRPr lang="ru-RU" dirty="0" smtClean="0"/>
          </a:p>
          <a:p>
            <a:r>
              <a:rPr lang="ru-RU" dirty="0" smtClean="0"/>
              <a:t>Гибкая настройка правил набора</a:t>
            </a:r>
          </a:p>
          <a:p>
            <a:r>
              <a:rPr lang="ru-RU" dirty="0" smtClean="0"/>
              <a:t>Возможность перекрестных вызовов между системами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58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соединений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6641"/>
            <a:ext cx="8244408" cy="5028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eft-Right Arrow 2"/>
          <p:cNvSpPr/>
          <p:nvPr/>
        </p:nvSpPr>
        <p:spPr>
          <a:xfrm>
            <a:off x="3779912" y="3356992"/>
            <a:ext cx="1152128" cy="57606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91680" y="2348880"/>
            <a:ext cx="104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ИКИ РАН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2348880"/>
            <a:ext cx="2449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НПО </a:t>
            </a:r>
            <a:r>
              <a:rPr lang="ru-RU" dirty="0" err="1" smtClean="0"/>
              <a:t>им.С.А.Лавочкина</a:t>
            </a:r>
            <a:endParaRPr lang="ru-RU" dirty="0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9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762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83" y="692696"/>
            <a:ext cx="7139553" cy="574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ircular Arrow 7"/>
          <p:cNvSpPr/>
          <p:nvPr/>
        </p:nvSpPr>
        <p:spPr>
          <a:xfrm rot="12605843">
            <a:off x="1600918" y="4344561"/>
            <a:ext cx="5379173" cy="674835"/>
          </a:xfrm>
          <a:custGeom>
            <a:avLst/>
            <a:gdLst>
              <a:gd name="connsiteX0" fmla="*/ 825583 w 7100679"/>
              <a:gd name="connsiteY0" fmla="*/ 983656 h 3247055"/>
              <a:gd name="connsiteX1" fmla="*/ 3337979 w 7100679"/>
              <a:gd name="connsiteY1" fmla="*/ 378934 h 3247055"/>
              <a:gd name="connsiteX2" fmla="*/ 5213017 w 7100679"/>
              <a:gd name="connsiteY2" fmla="*/ 560958 h 3247055"/>
              <a:gd name="connsiteX3" fmla="*/ 5467331 w 7100679"/>
              <a:gd name="connsiteY3" fmla="*/ 504672 h 3247055"/>
              <a:gd name="connsiteX4" fmla="*/ 6204756 w 7100679"/>
              <a:gd name="connsiteY4" fmla="*/ 1036047 h 3247055"/>
              <a:gd name="connsiteX5" fmla="*/ 4553640 w 7100679"/>
              <a:gd name="connsiteY5" fmla="*/ 706892 h 3247055"/>
              <a:gd name="connsiteX6" fmla="*/ 4787959 w 7100679"/>
              <a:gd name="connsiteY6" fmla="*/ 655032 h 3247055"/>
              <a:gd name="connsiteX7" fmla="*/ 3316864 w 7100679"/>
              <a:gd name="connsiteY7" fmla="*/ 562910 h 3247055"/>
              <a:gd name="connsiteX8" fmla="*/ 1054474 w 7100679"/>
              <a:gd name="connsiteY8" fmla="*/ 1037408 h 3247055"/>
              <a:gd name="connsiteX9" fmla="*/ 825583 w 7100679"/>
              <a:gd name="connsiteY9" fmla="*/ 983656 h 3247055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387434 w 5379173"/>
              <a:gd name="connsiteY2" fmla="*/ 200683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3728057 w 5379173"/>
              <a:gd name="connsiteY5" fmla="*/ 346617 h 677133"/>
              <a:gd name="connsiteX6" fmla="*/ 3962376 w 5379173"/>
              <a:gd name="connsiteY6" fmla="*/ 294757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387434 w 5379173"/>
              <a:gd name="connsiteY2" fmla="*/ 200683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3728057 w 5379173"/>
              <a:gd name="connsiteY5" fmla="*/ 346617 h 677133"/>
              <a:gd name="connsiteX6" fmla="*/ 4363287 w 5379173"/>
              <a:gd name="connsiteY6" fmla="*/ 359633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387434 w 5379173"/>
              <a:gd name="connsiteY2" fmla="*/ 200683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4087870 w 5379173"/>
              <a:gd name="connsiteY5" fmla="*/ 644492 h 677133"/>
              <a:gd name="connsiteX6" fmla="*/ 4363287 w 5379173"/>
              <a:gd name="connsiteY6" fmla="*/ 359633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387434 w 5379173"/>
              <a:gd name="connsiteY2" fmla="*/ 200683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4087870 w 5379173"/>
              <a:gd name="connsiteY5" fmla="*/ 644492 h 677133"/>
              <a:gd name="connsiteX6" fmla="*/ 4311218 w 5379173"/>
              <a:gd name="connsiteY6" fmla="*/ 345776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387434 w 5379173"/>
              <a:gd name="connsiteY2" fmla="*/ 200683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4226651 w 5379173"/>
              <a:gd name="connsiteY5" fmla="*/ 542033 h 677133"/>
              <a:gd name="connsiteX6" fmla="*/ 4311218 w 5379173"/>
              <a:gd name="connsiteY6" fmla="*/ 345776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387434 w 5379173"/>
              <a:gd name="connsiteY2" fmla="*/ 200683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4226651 w 5379173"/>
              <a:gd name="connsiteY5" fmla="*/ 542033 h 677133"/>
              <a:gd name="connsiteX6" fmla="*/ 4657909 w 5379173"/>
              <a:gd name="connsiteY6" fmla="*/ 431071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23381 h 677133"/>
              <a:gd name="connsiteX1" fmla="*/ 2512396 w 5379173"/>
              <a:gd name="connsiteY1" fmla="*/ 18659 h 677133"/>
              <a:gd name="connsiteX2" fmla="*/ 4702473 w 5379173"/>
              <a:gd name="connsiteY2" fmla="*/ 326342 h 677133"/>
              <a:gd name="connsiteX3" fmla="*/ 4491997 w 5379173"/>
              <a:gd name="connsiteY3" fmla="*/ 0 h 677133"/>
              <a:gd name="connsiteX4" fmla="*/ 5379173 w 5379173"/>
              <a:gd name="connsiteY4" fmla="*/ 675772 h 677133"/>
              <a:gd name="connsiteX5" fmla="*/ 4226651 w 5379173"/>
              <a:gd name="connsiteY5" fmla="*/ 542033 h 677133"/>
              <a:gd name="connsiteX6" fmla="*/ 4657909 w 5379173"/>
              <a:gd name="connsiteY6" fmla="*/ 431071 h 677133"/>
              <a:gd name="connsiteX7" fmla="*/ 2491281 w 5379173"/>
              <a:gd name="connsiteY7" fmla="*/ 202635 h 677133"/>
              <a:gd name="connsiteX8" fmla="*/ 228891 w 5379173"/>
              <a:gd name="connsiteY8" fmla="*/ 677133 h 677133"/>
              <a:gd name="connsiteX9" fmla="*/ 0 w 5379173"/>
              <a:gd name="connsiteY9" fmla="*/ 623381 h 677133"/>
              <a:gd name="connsiteX0" fmla="*/ 0 w 5379173"/>
              <a:gd name="connsiteY0" fmla="*/ 611807 h 665559"/>
              <a:gd name="connsiteX1" fmla="*/ 2512396 w 5379173"/>
              <a:gd name="connsiteY1" fmla="*/ 7085 h 665559"/>
              <a:gd name="connsiteX2" fmla="*/ 4702473 w 5379173"/>
              <a:gd name="connsiteY2" fmla="*/ 314768 h 665559"/>
              <a:gd name="connsiteX3" fmla="*/ 4763208 w 5379173"/>
              <a:gd name="connsiteY3" fmla="*/ 95451 h 665559"/>
              <a:gd name="connsiteX4" fmla="*/ 5379173 w 5379173"/>
              <a:gd name="connsiteY4" fmla="*/ 664198 h 665559"/>
              <a:gd name="connsiteX5" fmla="*/ 4226651 w 5379173"/>
              <a:gd name="connsiteY5" fmla="*/ 530459 h 665559"/>
              <a:gd name="connsiteX6" fmla="*/ 4657909 w 5379173"/>
              <a:gd name="connsiteY6" fmla="*/ 419497 h 665559"/>
              <a:gd name="connsiteX7" fmla="*/ 2491281 w 5379173"/>
              <a:gd name="connsiteY7" fmla="*/ 191061 h 665559"/>
              <a:gd name="connsiteX8" fmla="*/ 228891 w 5379173"/>
              <a:gd name="connsiteY8" fmla="*/ 665559 h 665559"/>
              <a:gd name="connsiteX9" fmla="*/ 0 w 5379173"/>
              <a:gd name="connsiteY9" fmla="*/ 611807 h 665559"/>
              <a:gd name="connsiteX0" fmla="*/ 0 w 5379173"/>
              <a:gd name="connsiteY0" fmla="*/ 611807 h 665559"/>
              <a:gd name="connsiteX1" fmla="*/ 2512396 w 5379173"/>
              <a:gd name="connsiteY1" fmla="*/ 7085 h 665559"/>
              <a:gd name="connsiteX2" fmla="*/ 4702473 w 5379173"/>
              <a:gd name="connsiteY2" fmla="*/ 314768 h 665559"/>
              <a:gd name="connsiteX3" fmla="*/ 4763208 w 5379173"/>
              <a:gd name="connsiteY3" fmla="*/ 95451 h 665559"/>
              <a:gd name="connsiteX4" fmla="*/ 5379173 w 5379173"/>
              <a:gd name="connsiteY4" fmla="*/ 664198 h 665559"/>
              <a:gd name="connsiteX5" fmla="*/ 4488309 w 5379173"/>
              <a:gd name="connsiteY5" fmla="*/ 621002 h 665559"/>
              <a:gd name="connsiteX6" fmla="*/ 4657909 w 5379173"/>
              <a:gd name="connsiteY6" fmla="*/ 419497 h 665559"/>
              <a:gd name="connsiteX7" fmla="*/ 2491281 w 5379173"/>
              <a:gd name="connsiteY7" fmla="*/ 191061 h 665559"/>
              <a:gd name="connsiteX8" fmla="*/ 228891 w 5379173"/>
              <a:gd name="connsiteY8" fmla="*/ 665559 h 665559"/>
              <a:gd name="connsiteX9" fmla="*/ 0 w 5379173"/>
              <a:gd name="connsiteY9" fmla="*/ 611807 h 665559"/>
              <a:gd name="connsiteX0" fmla="*/ 0 w 5379173"/>
              <a:gd name="connsiteY0" fmla="*/ 611807 h 665559"/>
              <a:gd name="connsiteX1" fmla="*/ 2512396 w 5379173"/>
              <a:gd name="connsiteY1" fmla="*/ 7085 h 665559"/>
              <a:gd name="connsiteX2" fmla="*/ 4702473 w 5379173"/>
              <a:gd name="connsiteY2" fmla="*/ 314768 h 665559"/>
              <a:gd name="connsiteX3" fmla="*/ 4763208 w 5379173"/>
              <a:gd name="connsiteY3" fmla="*/ 95451 h 665559"/>
              <a:gd name="connsiteX4" fmla="*/ 5379173 w 5379173"/>
              <a:gd name="connsiteY4" fmla="*/ 664198 h 665559"/>
              <a:gd name="connsiteX5" fmla="*/ 4488309 w 5379173"/>
              <a:gd name="connsiteY5" fmla="*/ 621002 h 665559"/>
              <a:gd name="connsiteX6" fmla="*/ 4953842 w 5379173"/>
              <a:gd name="connsiteY6" fmla="*/ 512192 h 665559"/>
              <a:gd name="connsiteX7" fmla="*/ 2491281 w 5379173"/>
              <a:gd name="connsiteY7" fmla="*/ 191061 h 665559"/>
              <a:gd name="connsiteX8" fmla="*/ 228891 w 5379173"/>
              <a:gd name="connsiteY8" fmla="*/ 665559 h 665559"/>
              <a:gd name="connsiteX9" fmla="*/ 0 w 5379173"/>
              <a:gd name="connsiteY9" fmla="*/ 611807 h 665559"/>
              <a:gd name="connsiteX0" fmla="*/ 0 w 5379173"/>
              <a:gd name="connsiteY0" fmla="*/ 606748 h 660500"/>
              <a:gd name="connsiteX1" fmla="*/ 2512396 w 5379173"/>
              <a:gd name="connsiteY1" fmla="*/ 2026 h 660500"/>
              <a:gd name="connsiteX2" fmla="*/ 4978460 w 5379173"/>
              <a:gd name="connsiteY2" fmla="*/ 424975 h 660500"/>
              <a:gd name="connsiteX3" fmla="*/ 4763208 w 5379173"/>
              <a:gd name="connsiteY3" fmla="*/ 90392 h 660500"/>
              <a:gd name="connsiteX4" fmla="*/ 5379173 w 5379173"/>
              <a:gd name="connsiteY4" fmla="*/ 659139 h 660500"/>
              <a:gd name="connsiteX5" fmla="*/ 4488309 w 5379173"/>
              <a:gd name="connsiteY5" fmla="*/ 615943 h 660500"/>
              <a:gd name="connsiteX6" fmla="*/ 4953842 w 5379173"/>
              <a:gd name="connsiteY6" fmla="*/ 507133 h 660500"/>
              <a:gd name="connsiteX7" fmla="*/ 2491281 w 5379173"/>
              <a:gd name="connsiteY7" fmla="*/ 186002 h 660500"/>
              <a:gd name="connsiteX8" fmla="*/ 228891 w 5379173"/>
              <a:gd name="connsiteY8" fmla="*/ 660500 h 660500"/>
              <a:gd name="connsiteX9" fmla="*/ 0 w 5379173"/>
              <a:gd name="connsiteY9" fmla="*/ 606748 h 660500"/>
              <a:gd name="connsiteX0" fmla="*/ 0 w 5379173"/>
              <a:gd name="connsiteY0" fmla="*/ 606748 h 660500"/>
              <a:gd name="connsiteX1" fmla="*/ 2512396 w 5379173"/>
              <a:gd name="connsiteY1" fmla="*/ 2026 h 660500"/>
              <a:gd name="connsiteX2" fmla="*/ 4978460 w 5379173"/>
              <a:gd name="connsiteY2" fmla="*/ 424975 h 660500"/>
              <a:gd name="connsiteX3" fmla="*/ 4945450 w 5379173"/>
              <a:gd name="connsiteY3" fmla="*/ 138892 h 660500"/>
              <a:gd name="connsiteX4" fmla="*/ 5379173 w 5379173"/>
              <a:gd name="connsiteY4" fmla="*/ 659139 h 660500"/>
              <a:gd name="connsiteX5" fmla="*/ 4488309 w 5379173"/>
              <a:gd name="connsiteY5" fmla="*/ 615943 h 660500"/>
              <a:gd name="connsiteX6" fmla="*/ 4953842 w 5379173"/>
              <a:gd name="connsiteY6" fmla="*/ 507133 h 660500"/>
              <a:gd name="connsiteX7" fmla="*/ 2491281 w 5379173"/>
              <a:gd name="connsiteY7" fmla="*/ 186002 h 660500"/>
              <a:gd name="connsiteX8" fmla="*/ 228891 w 5379173"/>
              <a:gd name="connsiteY8" fmla="*/ 660500 h 660500"/>
              <a:gd name="connsiteX9" fmla="*/ 0 w 5379173"/>
              <a:gd name="connsiteY9" fmla="*/ 606748 h 660500"/>
              <a:gd name="connsiteX0" fmla="*/ 0 w 5379173"/>
              <a:gd name="connsiteY0" fmla="*/ 606748 h 674835"/>
              <a:gd name="connsiteX1" fmla="*/ 2512396 w 5379173"/>
              <a:gd name="connsiteY1" fmla="*/ 2026 h 674835"/>
              <a:gd name="connsiteX2" fmla="*/ 4978460 w 5379173"/>
              <a:gd name="connsiteY2" fmla="*/ 424975 h 674835"/>
              <a:gd name="connsiteX3" fmla="*/ 4945450 w 5379173"/>
              <a:gd name="connsiteY3" fmla="*/ 138892 h 674835"/>
              <a:gd name="connsiteX4" fmla="*/ 5379173 w 5379173"/>
              <a:gd name="connsiteY4" fmla="*/ 659139 h 674835"/>
              <a:gd name="connsiteX5" fmla="*/ 4709602 w 5379173"/>
              <a:gd name="connsiteY5" fmla="*/ 674835 h 674835"/>
              <a:gd name="connsiteX6" fmla="*/ 4953842 w 5379173"/>
              <a:gd name="connsiteY6" fmla="*/ 507133 h 674835"/>
              <a:gd name="connsiteX7" fmla="*/ 2491281 w 5379173"/>
              <a:gd name="connsiteY7" fmla="*/ 186002 h 674835"/>
              <a:gd name="connsiteX8" fmla="*/ 228891 w 5379173"/>
              <a:gd name="connsiteY8" fmla="*/ 660500 h 674835"/>
              <a:gd name="connsiteX9" fmla="*/ 0 w 5379173"/>
              <a:gd name="connsiteY9" fmla="*/ 606748 h 67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79173" h="674835">
                <a:moveTo>
                  <a:pt x="0" y="606748"/>
                </a:moveTo>
                <a:cubicBezTo>
                  <a:pt x="534280" y="255399"/>
                  <a:pt x="1682653" y="32322"/>
                  <a:pt x="2512396" y="2026"/>
                </a:cubicBezTo>
                <a:cubicBezTo>
                  <a:pt x="3342139" y="-28270"/>
                  <a:pt x="4416734" y="289235"/>
                  <a:pt x="4978460" y="424975"/>
                </a:cubicBezTo>
                <a:lnTo>
                  <a:pt x="4945450" y="138892"/>
                </a:lnTo>
                <a:lnTo>
                  <a:pt x="5379173" y="659139"/>
                </a:lnTo>
                <a:lnTo>
                  <a:pt x="4709602" y="674835"/>
                </a:lnTo>
                <a:lnTo>
                  <a:pt x="4953842" y="507133"/>
                </a:lnTo>
                <a:cubicBezTo>
                  <a:pt x="4493275" y="432657"/>
                  <a:pt x="2995657" y="171952"/>
                  <a:pt x="2491281" y="186002"/>
                </a:cubicBezTo>
                <a:cubicBezTo>
                  <a:pt x="1571818" y="211614"/>
                  <a:pt x="737005" y="386702"/>
                  <a:pt x="228891" y="660500"/>
                </a:cubicBezTo>
                <a:lnTo>
                  <a:pt x="0" y="60674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716016" y="620688"/>
            <a:ext cx="4392488" cy="3614167"/>
            <a:chOff x="4716016" y="620688"/>
            <a:chExt cx="4392488" cy="3614167"/>
          </a:xfrm>
        </p:grpSpPr>
        <p:grpSp>
          <p:nvGrpSpPr>
            <p:cNvPr id="11" name="Group 10"/>
            <p:cNvGrpSpPr/>
            <p:nvPr/>
          </p:nvGrpSpPr>
          <p:grpSpPr>
            <a:xfrm>
              <a:off x="5612242" y="620688"/>
              <a:ext cx="3496262" cy="3614167"/>
              <a:chOff x="5612242" y="620688"/>
              <a:chExt cx="3496262" cy="3614167"/>
            </a:xfrm>
          </p:grpSpPr>
          <p:pic>
            <p:nvPicPr>
              <p:cNvPr id="2055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12242" y="620688"/>
                <a:ext cx="3496262" cy="36141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6110139" y="1309410"/>
                <a:ext cx="2449453" cy="2253709"/>
                <a:chOff x="6110139" y="1309410"/>
                <a:chExt cx="2449453" cy="2253709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228184" y="1778521"/>
                  <a:ext cx="2213365" cy="1784598"/>
                  <a:chOff x="6660232" y="1484784"/>
                  <a:chExt cx="2213365" cy="1784598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6660232" y="1991209"/>
                    <a:ext cx="2213365" cy="1278173"/>
                    <a:chOff x="6660232" y="1991209"/>
                    <a:chExt cx="2213365" cy="1278173"/>
                  </a:xfrm>
                </p:grpSpPr>
                <p:pic>
                  <p:nvPicPr>
                    <p:cNvPr id="205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660232" y="2432038"/>
                      <a:ext cx="2213365" cy="51882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sp>
                  <p:nvSpPr>
                    <p:cNvPr id="5" name="TextBox 4"/>
                    <p:cNvSpPr txBox="1"/>
                    <p:nvPr/>
                  </p:nvSpPr>
                  <p:spPr>
                    <a:xfrm>
                      <a:off x="6903088" y="2900050"/>
                      <a:ext cx="146674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 smtClean="0"/>
                        <a:t>Tandberg C40</a:t>
                      </a:r>
                      <a:endParaRPr lang="ru-RU" dirty="0"/>
                    </a:p>
                  </p:txBody>
                </p:sp>
                <p:pic>
                  <p:nvPicPr>
                    <p:cNvPr id="2052" name="Picture 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8223131" y="1991209"/>
                      <a:ext cx="605610" cy="45263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</p:grpSp>
              <p:pic>
                <p:nvPicPr>
                  <p:cNvPr id="2053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176152" y="1484784"/>
                    <a:ext cx="920619" cy="8664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9" name="TextBox 8"/>
                <p:cNvSpPr txBox="1"/>
                <p:nvPr/>
              </p:nvSpPr>
              <p:spPr>
                <a:xfrm>
                  <a:off x="6110139" y="1309410"/>
                  <a:ext cx="24494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rPr>
                    <a:t>НПО </a:t>
                  </a:r>
                  <a:r>
                    <a:rPr lang="ru-RU" dirty="0" err="1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rPr>
                    <a:t>им.С.А.Лавочкина</a:t>
                  </a:r>
                  <a:endParaRPr lang="ru-RU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4" name="Right Arrow 3"/>
            <p:cNvSpPr/>
            <p:nvPr/>
          </p:nvSpPr>
          <p:spPr>
            <a:xfrm>
              <a:off x="4716016" y="3068960"/>
              <a:ext cx="1728192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7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548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Технические характеристики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ru-RU" dirty="0" smtClean="0"/>
              <a:t>Серверы</a:t>
            </a:r>
            <a:endParaRPr lang="en-US" dirty="0" smtClean="0"/>
          </a:p>
          <a:p>
            <a:pPr lvl="2"/>
            <a:r>
              <a:rPr lang="ru-RU" dirty="0" smtClean="0"/>
              <a:t>до </a:t>
            </a:r>
            <a:r>
              <a:rPr lang="ru-RU" dirty="0"/>
              <a:t>80 </a:t>
            </a:r>
            <a:r>
              <a:rPr lang="ru-RU" dirty="0" smtClean="0"/>
              <a:t>видео-соединений</a:t>
            </a:r>
          </a:p>
          <a:p>
            <a:pPr lvl="2"/>
            <a:r>
              <a:rPr lang="ru-RU" dirty="0"/>
              <a:t>одновременное отображение до 16 </a:t>
            </a:r>
            <a:r>
              <a:rPr lang="ru-RU" dirty="0" smtClean="0"/>
              <a:t>участников</a:t>
            </a:r>
          </a:p>
          <a:p>
            <a:pPr lvl="2"/>
            <a:r>
              <a:rPr lang="ru-RU" dirty="0"/>
              <a:t>в</a:t>
            </a:r>
            <a:r>
              <a:rPr lang="ru-RU" dirty="0" smtClean="0"/>
              <a:t>идео</a:t>
            </a:r>
            <a:r>
              <a:rPr lang="ru-RU" dirty="0"/>
              <a:t>: IP H.323, </a:t>
            </a:r>
            <a:r>
              <a:rPr lang="ru-RU" dirty="0" smtClean="0"/>
              <a:t>SIP(H.225</a:t>
            </a:r>
            <a:r>
              <a:rPr lang="ru-RU" dirty="0"/>
              <a:t>, </a:t>
            </a:r>
            <a:r>
              <a:rPr lang="ru-RU" dirty="0" smtClean="0"/>
              <a:t>H.245</a:t>
            </a:r>
            <a:r>
              <a:rPr lang="ru-RU" dirty="0"/>
              <a:t>, RFC3261) </a:t>
            </a:r>
          </a:p>
          <a:p>
            <a:pPr lvl="2"/>
            <a:r>
              <a:rPr lang="ru-RU" dirty="0" smtClean="0"/>
              <a:t>аудио</a:t>
            </a:r>
            <a:r>
              <a:rPr lang="ru-RU" dirty="0"/>
              <a:t>: PSTN, </a:t>
            </a:r>
            <a:r>
              <a:rPr lang="ru-RU" dirty="0" err="1"/>
              <a:t>VoIP</a:t>
            </a:r>
            <a:r>
              <a:rPr lang="ru-RU" dirty="0"/>
              <a:t> </a:t>
            </a:r>
            <a:endParaRPr lang="ru-RU" dirty="0" smtClean="0"/>
          </a:p>
          <a:p>
            <a:pPr lvl="2"/>
            <a:r>
              <a:rPr lang="ru-RU" dirty="0" smtClean="0"/>
              <a:t>скорость </a:t>
            </a:r>
            <a:r>
              <a:rPr lang="ru-RU" dirty="0"/>
              <a:t>передачи данных 64 кбит/с – 4 </a:t>
            </a:r>
            <a:r>
              <a:rPr lang="ru-RU" dirty="0" smtClean="0"/>
              <a:t>Мбит/с</a:t>
            </a:r>
          </a:p>
          <a:p>
            <a:pPr lvl="2"/>
            <a:r>
              <a:rPr lang="ru-RU" dirty="0"/>
              <a:t>Н.261, Н.263, </a:t>
            </a:r>
            <a:r>
              <a:rPr lang="ru-RU" u="sng" dirty="0"/>
              <a:t>Н.264 </a:t>
            </a:r>
          </a:p>
          <a:p>
            <a:pPr lvl="2"/>
            <a:r>
              <a:rPr lang="ru-RU" dirty="0"/>
              <a:t>30 кадров в </a:t>
            </a:r>
            <a:r>
              <a:rPr lang="ru-RU" dirty="0" smtClean="0"/>
              <a:t>секунду</a:t>
            </a:r>
          </a:p>
          <a:p>
            <a:pPr lvl="2"/>
            <a:r>
              <a:rPr lang="en-US" dirty="0" smtClean="0"/>
              <a:t>QSIF</a:t>
            </a:r>
            <a:r>
              <a:rPr lang="en-US" dirty="0"/>
              <a:t>, SIF, 4SIF, QCIF, CIF, 4CIF, VGA, SVGA, XGA, 720p </a:t>
            </a:r>
          </a:p>
          <a:p>
            <a:pPr lvl="2"/>
            <a:r>
              <a:rPr lang="en-US" dirty="0" smtClean="0"/>
              <a:t>H.239</a:t>
            </a:r>
            <a:endParaRPr lang="ru-RU" dirty="0" smtClean="0"/>
          </a:p>
          <a:p>
            <a:pPr lvl="2"/>
            <a:r>
              <a:rPr lang="en-US" dirty="0"/>
              <a:t>IP </a:t>
            </a:r>
            <a:r>
              <a:rPr lang="en-US" dirty="0" err="1"/>
              <a:t>QoS</a:t>
            </a:r>
            <a:r>
              <a:rPr lang="en-US" dirty="0"/>
              <a:t> </a:t>
            </a:r>
            <a:endParaRPr lang="ru-RU" dirty="0" smtClean="0"/>
          </a:p>
          <a:p>
            <a:pPr lvl="2"/>
            <a:r>
              <a:rPr lang="ru-RU" dirty="0" smtClean="0"/>
              <a:t>телефонный справочник</a:t>
            </a:r>
          </a:p>
          <a:p>
            <a:pPr lvl="2"/>
            <a:r>
              <a:rPr lang="ru-RU" dirty="0" smtClean="0"/>
              <a:t>централизованное </a:t>
            </a:r>
            <a:r>
              <a:rPr lang="ru-RU" dirty="0"/>
              <a:t>обеспечение </a:t>
            </a:r>
            <a:r>
              <a:rPr lang="ru-RU" dirty="0" smtClean="0"/>
              <a:t>обновлений и </a:t>
            </a:r>
            <a:r>
              <a:rPr lang="ru-RU" dirty="0"/>
              <a:t>управление </a:t>
            </a:r>
            <a:r>
              <a:rPr lang="ru-RU" dirty="0" smtClean="0"/>
              <a:t>оконечным оборудованием</a:t>
            </a:r>
            <a:endParaRPr lang="en-US" dirty="0" smtClean="0"/>
          </a:p>
          <a:p>
            <a:pPr lvl="1"/>
            <a:r>
              <a:rPr lang="ru-RU" dirty="0" smtClean="0"/>
              <a:t>Оконечное оборудование</a:t>
            </a:r>
            <a:endParaRPr lang="en-US" dirty="0"/>
          </a:p>
          <a:p>
            <a:pPr lvl="2"/>
            <a:r>
              <a:rPr lang="en-US" dirty="0" smtClean="0"/>
              <a:t>VSX 6000</a:t>
            </a:r>
            <a:endParaRPr lang="ru-RU" dirty="0" smtClean="0"/>
          </a:p>
          <a:p>
            <a:pPr lvl="3"/>
            <a:r>
              <a:rPr lang="en-US" dirty="0" err="1" smtClean="0"/>
              <a:t>People+Content</a:t>
            </a:r>
            <a:endParaRPr lang="en-US" dirty="0" smtClean="0"/>
          </a:p>
          <a:p>
            <a:pPr lvl="2"/>
            <a:r>
              <a:rPr lang="en-US" dirty="0" smtClean="0"/>
              <a:t>HDX 4000</a:t>
            </a:r>
          </a:p>
          <a:p>
            <a:pPr lvl="2"/>
            <a:r>
              <a:rPr lang="en-US" dirty="0" smtClean="0"/>
              <a:t>CMA Desktop (</a:t>
            </a:r>
            <a:r>
              <a:rPr lang="ru-RU" dirty="0" smtClean="0"/>
              <a:t>программный клиент</a:t>
            </a:r>
            <a:r>
              <a:rPr lang="en-US" dirty="0" smtClean="0"/>
              <a:t>)</a:t>
            </a:r>
            <a:endParaRPr lang="ru-RU" dirty="0"/>
          </a:p>
          <a:p>
            <a:pPr lvl="1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8856984" cy="365125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Наземные средства научных космических проектов. Проблемы и перспективы		                Таруса, 5-8 июля 2011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>
          <a:xfrm>
            <a:off x="0" y="0"/>
            <a:ext cx="88569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dirty="0"/>
              <a:t>Организация оперативных межведомственных коммуникаций в проектах </a:t>
            </a:r>
            <a:r>
              <a:rPr lang="ru-RU" sz="1200" dirty="0" err="1"/>
              <a:t>Спектр-Р</a:t>
            </a:r>
            <a:r>
              <a:rPr lang="ru-RU" sz="1200" dirty="0"/>
              <a:t> и Фобос-Грунт.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42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519</Words>
  <Application>Microsoft Office PowerPoint</Application>
  <PresentationFormat>On-screen Show (4:3)</PresentationFormat>
  <Paragraphs>108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Организация оперативных межведомственных коммуникаций в проектах Спектр-Р и Фобос-Грунт</vt:lpstr>
      <vt:lpstr>Предпосылки</vt:lpstr>
      <vt:lpstr>Расположение НИПов</vt:lpstr>
      <vt:lpstr>PowerPoint Presentation</vt:lpstr>
      <vt:lpstr>Схема коммуникаций Фобос-Грунт</vt:lpstr>
      <vt:lpstr>Сиcтема голосовой связи</vt:lpstr>
      <vt:lpstr>Схема соединений</vt:lpstr>
      <vt:lpstr>PowerPoint Presentation</vt:lpstr>
      <vt:lpstr>Технические характеристики</vt:lpstr>
      <vt:lpstr>Опыт эксплуатации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obat</dc:creator>
  <cp:lastModifiedBy>obat</cp:lastModifiedBy>
  <cp:revision>47</cp:revision>
  <dcterms:created xsi:type="dcterms:W3CDTF">2011-07-03T07:05:25Z</dcterms:created>
  <dcterms:modified xsi:type="dcterms:W3CDTF">2011-07-06T11:40:28Z</dcterms:modified>
</cp:coreProperties>
</file>