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4" r:id="rId3"/>
    <p:sldId id="262" r:id="rId4"/>
    <p:sldId id="261" r:id="rId5"/>
    <p:sldId id="257" r:id="rId6"/>
    <p:sldId id="258" r:id="rId7"/>
    <p:sldId id="266" r:id="rId8"/>
    <p:sldId id="265" r:id="rId9"/>
    <p:sldId id="260" r:id="rId10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87A0"/>
    <a:srgbClr val="769535"/>
    <a:srgbClr val="5D417E"/>
    <a:srgbClr val="EFEF5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75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Институт космических исследований РАН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2C356-89C9-401C-BE55-24C47DADF936}" type="datetimeFigureOut">
              <a:rPr lang="ru-RU" smtClean="0"/>
              <a:pPr/>
              <a:t>06.07.2011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ййййй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F3C69-FE69-4A88-A7D7-2ACFD3C964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Институт космических исследований РАН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35D138-6210-40D2-A449-C0AF474791CC}" type="datetimeFigureOut">
              <a:rPr lang="ru-RU" smtClean="0"/>
              <a:pPr/>
              <a:t>06.07.2011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ййййй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7FDF5-9D62-4F57-9692-22EFB023FB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Институт космических исследований РАН</a:t>
            </a:r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Институт космических исследований РАН</a:t>
            </a:r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Институт космических исследований РАН</a:t>
            </a: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EBC3-F848-4B83-8804-EDE08F2F2131}" type="datetime1">
              <a:rPr lang="ru-RU" smtClean="0"/>
              <a:pPr/>
              <a:t>06.07.2011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Наземные средства. Проблемы и перспективы. Механика, управление и Информатика.   Таруса, 5 - 8 июля 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A715F-C312-4141-A7D9-406B20C2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134EA-9F2A-423C-8C43-150057B11DF3}" type="datetime1">
              <a:rPr lang="ru-RU" smtClean="0"/>
              <a:pPr/>
              <a:t>06.07.2011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Наземные средства. Проблемы и перспективы. Механика, управление и Информатика.   Таруса, 5 - 8 июля 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A715F-C312-4141-A7D9-406B20C2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98AF-3432-46F3-9D83-D6DD5408E853}" type="datetime1">
              <a:rPr lang="ru-RU" smtClean="0"/>
              <a:pPr/>
              <a:t>06.07.2011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Наземные средства. Проблемы и перспективы. Механика, управление и Информатика.   Таруса, 5 - 8 июля 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A715F-C312-4141-A7D9-406B20C2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89C5-27BC-476F-B83A-71CA48B4DCCD}" type="datetime1">
              <a:rPr lang="ru-RU" smtClean="0"/>
              <a:pPr/>
              <a:t>06.07.2011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Наземные средства. Проблемы и перспективы. Механика, управление и Информатика.   Таруса, 5 - 8 июля 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A715F-C312-4141-A7D9-406B20C2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77AA-60A1-44BD-8F7A-9EBC671AA557}" type="datetime1">
              <a:rPr lang="ru-RU" smtClean="0"/>
              <a:pPr/>
              <a:t>06.07.2011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Наземные средства. Проблемы и перспективы. Механика, управление и Информатика.   Таруса, 5 - 8 июля 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A715F-C312-4141-A7D9-406B20C2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FBF4C-B3CE-473E-A936-E8DF1D93F235}" type="datetime1">
              <a:rPr lang="ru-RU" smtClean="0"/>
              <a:pPr/>
              <a:t>06.07.2011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Наземные средства. Проблемы и перспективы. Механика, управление и Информатика.   Таруса, 5 - 8 июля 2011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A715F-C312-4141-A7D9-406B20C2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8ACDE-F9A0-4B7C-9F6B-FC116BD1A220}" type="datetime1">
              <a:rPr lang="ru-RU" smtClean="0"/>
              <a:pPr/>
              <a:t>06.07.2011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Наземные средства. Проблемы и перспективы. Механика, управление и Информатика.   Таруса, 5 - 8 июля 2011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A715F-C312-4141-A7D9-406B20C2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31AD-C00C-494C-8CD6-0EF4228B82C1}" type="datetime1">
              <a:rPr lang="ru-RU" smtClean="0"/>
              <a:pPr/>
              <a:t>06.07.2011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Наземные средства. Проблемы и перспективы. Механика, управление и Информатика.   Таруса, 5 - 8 июля 2011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A715F-C312-4141-A7D9-406B20C2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87820-027B-4848-8D08-7798A6E8749D}" type="datetime1">
              <a:rPr lang="ru-RU" smtClean="0"/>
              <a:pPr/>
              <a:t>06.07.2011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Наземные средства. Проблемы и перспективы. Механика, управление и Информатика.   Таруса, 5 - 8 июля 2011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A715F-C312-4141-A7D9-406B20C2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FDFE-2B64-4800-8564-DA627E53420F}" type="datetime1">
              <a:rPr lang="ru-RU" smtClean="0"/>
              <a:pPr/>
              <a:t>06.07.2011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Наземные средства. Проблемы и перспективы. Механика, управление и Информатика.   Таруса, 5 - 8 июля 2011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A715F-C312-4141-A7D9-406B20C2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2E6CA-C255-4143-BE0C-624199747C3A}" type="datetime1">
              <a:rPr lang="ru-RU" smtClean="0"/>
              <a:pPr/>
              <a:t>06.07.2011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Наземные средства. Проблемы и перспективы. Механика, управление и Информатика.   Таруса, 5 - 8 июля 2011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A715F-C312-4141-A7D9-406B20C2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474BB-773D-4648-ABE9-F3ADDA3F503F}" type="datetime1">
              <a:rPr lang="ru-RU" smtClean="0"/>
              <a:pPr/>
              <a:t>06.07.2011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Наземные средства. Проблемы и перспективы. Механика, управление и Информатика.   Таруса, 5 - 8 июля 2011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A715F-C312-4141-A7D9-406B20C24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8064896" cy="365125"/>
          </a:xfrm>
        </p:spPr>
        <p:txBody>
          <a:bodyPr/>
          <a:lstStyle/>
          <a:p>
            <a:r>
              <a:rPr lang="ru-RU" dirty="0" smtClean="0"/>
              <a:t>Наземные средства. Проблемы и перспективы. Механика, управление и Информатика.                  Таруса, 5 - 8 июля 2011</a:t>
            </a:r>
            <a:endParaRPr lang="ru-RU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51520" y="908720"/>
            <a:ext cx="8640960" cy="36004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4400" b="1" dirty="0" smtClean="0"/>
              <a:t>Концепция реализации «толстого» клиента для визуализации и операций над событиями, упорядоченными во времени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51520" y="4941168"/>
            <a:ext cx="8640960" cy="648072"/>
          </a:xfrm>
          <a:prstGeom prst="rect">
            <a:avLst/>
          </a:prstGeom>
        </p:spPr>
        <p:txBody>
          <a:bodyPr/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400" i="1" dirty="0" smtClean="0"/>
              <a:t>Марков Я.И</a:t>
            </a:r>
            <a:r>
              <a:rPr lang="ru-RU" sz="2400" i="1" dirty="0" smtClean="0"/>
              <a:t>.</a:t>
            </a:r>
            <a:endParaRPr lang="en-US" sz="2400" i="1" dirty="0" smtClean="0"/>
          </a:p>
          <a:p>
            <a:pPr marL="342900" lvl="0" indent="-342900" algn="ctr">
              <a:spcBef>
                <a:spcPct val="20000"/>
              </a:spcBef>
            </a:pPr>
            <a:r>
              <a:rPr lang="ru-RU" sz="2400" i="1" dirty="0" smtClean="0"/>
              <a:t>Назаров В.Н.</a:t>
            </a:r>
            <a:endParaRPr lang="en-US" sz="2400" i="1" dirty="0" smtClean="0"/>
          </a:p>
          <a:p>
            <a:pPr marL="342900" lvl="0" indent="-342900" algn="ctr">
              <a:spcBef>
                <a:spcPct val="20000"/>
              </a:spcBef>
            </a:pPr>
            <a:r>
              <a:rPr lang="ru-RU" sz="2400" i="1" dirty="0" smtClean="0"/>
              <a:t>Якушкин П.А.</a:t>
            </a: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2" descr="D:\Temp\i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36" y="6357600"/>
            <a:ext cx="792956" cy="363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076825" y="5084763"/>
            <a:ext cx="3309938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endParaRPr lang="ru-RU" sz="320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123080"/>
            <a:ext cx="8229600" cy="172174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«ЛЕНТА ВРЕМЕНИ» </a:t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Наглядное расположение событий на шкале времени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987551" y="2642691"/>
            <a:ext cx="5976937" cy="301855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Одним из первых идею синхронного расположения на шкале времени событий и временных отметок реализовал во Франции в 1753 г. 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Жак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Барбе-Дюбург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Jacques Barbeu-Dubourg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(1709-1779)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5" descr="Barbeu_du_Bourg_Jacques_1709-1799_resiz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601" y="2276872"/>
            <a:ext cx="2540000" cy="3836987"/>
          </a:xfrm>
          <a:prstGeom prst="rect">
            <a:avLst/>
          </a:prstGeom>
          <a:noFill/>
        </p:spPr>
      </p:pic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8064896" cy="365125"/>
          </a:xfrm>
        </p:spPr>
        <p:txBody>
          <a:bodyPr/>
          <a:lstStyle/>
          <a:p>
            <a:r>
              <a:rPr lang="ru-RU" dirty="0" smtClean="0"/>
              <a:t>Наземные средства. Проблемы и перспективы. Механика, управление и Информатика.                  Таруса, 5 - 8 июля 2011</a:t>
            </a:r>
            <a:endParaRPr lang="ru-RU" dirty="0"/>
          </a:p>
        </p:txBody>
      </p:sp>
      <p:pic>
        <p:nvPicPr>
          <p:cNvPr id="12" name="Picture 2" descr="D:\Temp\ik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36" y="6357600"/>
            <a:ext cx="792956" cy="3636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8064896" cy="365125"/>
          </a:xfrm>
        </p:spPr>
        <p:txBody>
          <a:bodyPr/>
          <a:lstStyle/>
          <a:p>
            <a:r>
              <a:rPr lang="ru-RU" dirty="0" smtClean="0"/>
              <a:t>Наземные средства. Проблемы и перспективы. Механика, управление и Информатика.                  Таруса, 5 - 8 июля 2011</a:t>
            </a:r>
            <a:endParaRPr lang="ru-RU" dirty="0"/>
          </a:p>
        </p:txBody>
      </p:sp>
      <p:pic>
        <p:nvPicPr>
          <p:cNvPr id="9" name="Picture 2" descr="D:\Temp\ik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36" y="6357600"/>
            <a:ext cx="792956" cy="363600"/>
          </a:xfrm>
          <a:prstGeom prst="rect">
            <a:avLst/>
          </a:prstGeom>
          <a:noFill/>
        </p:spPr>
      </p:pic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z="3400" dirty="0"/>
              <a:t>Жак </a:t>
            </a:r>
            <a:r>
              <a:rPr lang="ru-RU" sz="3400" dirty="0" err="1"/>
              <a:t>Барбе-Дюбург</a:t>
            </a:r>
            <a:r>
              <a:rPr lang="ru-RU" sz="3400" dirty="0"/>
              <a:t/>
            </a:r>
            <a:br>
              <a:rPr lang="ru-RU" sz="3400" dirty="0"/>
            </a:br>
            <a:r>
              <a:rPr lang="ru-RU" sz="3400" dirty="0"/>
              <a:t> «Хронологическая машина» </a:t>
            </a:r>
            <a:r>
              <a:rPr lang="fr-FR" sz="3400" dirty="0"/>
              <a:t>1753</a:t>
            </a:r>
            <a:endParaRPr lang="ru-RU" sz="3400" dirty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4331" y="2637308"/>
            <a:ext cx="3449637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7" descr="Dubourg_1_0_resiz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0904" y="3015456"/>
            <a:ext cx="3465512" cy="27178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51520" y="1456908"/>
            <a:ext cx="86409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Футляр с механизмом для прокрутки 16 метрового  хронологического полотна всей известной на тот момент истории человечества (с комментариями и подробной легендой принятых обозначений)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0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Windows Presentation Foundation (WPF)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290539"/>
            <a:ext cx="4474840" cy="4248472"/>
          </a:xfrm>
        </p:spPr>
        <p:txBody>
          <a:bodyPr>
            <a:normAutofit lnSpcReduction="10000"/>
          </a:bodyPr>
          <a:lstStyle/>
          <a:p>
            <a:r>
              <a:rPr lang="ru-RU" sz="3000" dirty="0" smtClean="0"/>
              <a:t>Векторная система визуализации</a:t>
            </a:r>
            <a:endParaRPr lang="en-US" sz="3000" dirty="0" smtClean="0"/>
          </a:p>
          <a:p>
            <a:r>
              <a:rPr lang="en-US" sz="3000" dirty="0" smtClean="0"/>
              <a:t>Extensible Application Markup Language (XAML)</a:t>
            </a:r>
          </a:p>
          <a:p>
            <a:r>
              <a:rPr lang="ru-RU" sz="3000" dirty="0" smtClean="0"/>
              <a:t>Настраиваемая привязка данных</a:t>
            </a:r>
            <a:endParaRPr lang="en-US" sz="3000" dirty="0" smtClean="0"/>
          </a:p>
          <a:p>
            <a:r>
              <a:rPr lang="ru-RU" sz="3000" dirty="0" smtClean="0"/>
              <a:t>Шаблоны</a:t>
            </a:r>
          </a:p>
          <a:p>
            <a:r>
              <a:rPr lang="en-US" sz="2800" dirty="0" smtClean="0"/>
              <a:t>Reflection (</a:t>
            </a:r>
            <a:r>
              <a:rPr lang="ru-RU" sz="2800" dirty="0" smtClean="0"/>
              <a:t>отражение)</a:t>
            </a:r>
            <a:endParaRPr lang="en-US" sz="3000" dirty="0" smtClean="0"/>
          </a:p>
        </p:txBody>
      </p:sp>
      <p:pic>
        <p:nvPicPr>
          <p:cNvPr id="7" name="Рисунок 6" descr="IC15963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196752"/>
            <a:ext cx="3629025" cy="4486275"/>
          </a:xfrm>
          <a:prstGeom prst="rect">
            <a:avLst/>
          </a:prstGeom>
        </p:spPr>
      </p:pic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8064896" cy="365125"/>
          </a:xfrm>
        </p:spPr>
        <p:txBody>
          <a:bodyPr/>
          <a:lstStyle/>
          <a:p>
            <a:r>
              <a:rPr lang="ru-RU" dirty="0" smtClean="0"/>
              <a:t>Наземные средства. Проблемы и перспективы. Механика, управление и Информатика.                  Таруса, 5 - 8 июля 2011</a:t>
            </a:r>
            <a:endParaRPr lang="ru-RU" dirty="0"/>
          </a:p>
        </p:txBody>
      </p:sp>
      <p:pic>
        <p:nvPicPr>
          <p:cNvPr id="8" name="Picture 2" descr="D:\Temp\ik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36" y="6357600"/>
            <a:ext cx="792956" cy="363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40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Архитектура программы</a:t>
            </a:r>
            <a:endParaRPr lang="ru-RU" dirty="0"/>
          </a:p>
        </p:txBody>
      </p:sp>
      <p:sp>
        <p:nvSpPr>
          <p:cNvPr id="102" name="Скругленный прямоугольник 101"/>
          <p:cNvSpPr/>
          <p:nvPr/>
        </p:nvSpPr>
        <p:spPr>
          <a:xfrm>
            <a:off x="3671900" y="2348880"/>
            <a:ext cx="1800200" cy="266429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Модель данных</a:t>
            </a:r>
            <a:endParaRPr lang="en-US" dirty="0" smtClean="0"/>
          </a:p>
        </p:txBody>
      </p:sp>
      <p:grpSp>
        <p:nvGrpSpPr>
          <p:cNvPr id="88" name="Группа 87"/>
          <p:cNvGrpSpPr/>
          <p:nvPr/>
        </p:nvGrpSpPr>
        <p:grpSpPr>
          <a:xfrm>
            <a:off x="251520" y="908720"/>
            <a:ext cx="2592000" cy="5256584"/>
            <a:chOff x="251520" y="1124744"/>
            <a:chExt cx="2592000" cy="5256584"/>
          </a:xfrm>
        </p:grpSpPr>
        <p:sp>
          <p:nvSpPr>
            <p:cNvPr id="210" name="Скругленный прямоугольник 209"/>
            <p:cNvSpPr/>
            <p:nvPr/>
          </p:nvSpPr>
          <p:spPr>
            <a:xfrm>
              <a:off x="251520" y="1124744"/>
              <a:ext cx="2592000" cy="5256584"/>
            </a:xfrm>
            <a:prstGeom prst="roundRect">
              <a:avLst/>
            </a:pr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Источники данных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467784" y="1628888"/>
              <a:ext cx="2160000" cy="79200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Database</a:t>
              </a:r>
            </a:p>
          </p:txBody>
        </p:sp>
        <p:sp>
          <p:nvSpPr>
            <p:cNvPr id="112" name="Скругленный прямоугольник 111"/>
            <p:cNvSpPr/>
            <p:nvPr/>
          </p:nvSpPr>
          <p:spPr>
            <a:xfrm>
              <a:off x="467544" y="2564904"/>
              <a:ext cx="2160000" cy="79200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Remote File Storage</a:t>
              </a:r>
            </a:p>
          </p:txBody>
        </p:sp>
        <p:sp>
          <p:nvSpPr>
            <p:cNvPr id="124" name="Скругленный прямоугольник 123"/>
            <p:cNvSpPr/>
            <p:nvPr/>
          </p:nvSpPr>
          <p:spPr>
            <a:xfrm>
              <a:off x="467544" y="3501008"/>
              <a:ext cx="2160000" cy="79200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Web Service</a:t>
              </a:r>
            </a:p>
          </p:txBody>
        </p:sp>
        <p:sp>
          <p:nvSpPr>
            <p:cNvPr id="125" name="Скругленный прямоугольник 124"/>
            <p:cNvSpPr/>
            <p:nvPr/>
          </p:nvSpPr>
          <p:spPr>
            <a:xfrm>
              <a:off x="467544" y="4437112"/>
              <a:ext cx="2160000" cy="79200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Local File</a:t>
              </a:r>
            </a:p>
          </p:txBody>
        </p:sp>
        <p:sp>
          <p:nvSpPr>
            <p:cNvPr id="152" name="Скругленный прямоугольник 151"/>
            <p:cNvSpPr/>
            <p:nvPr/>
          </p:nvSpPr>
          <p:spPr>
            <a:xfrm>
              <a:off x="467544" y="5373216"/>
              <a:ext cx="2160000" cy="79200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…</a:t>
              </a:r>
              <a:endParaRPr lang="en-US" dirty="0" smtClean="0"/>
            </a:p>
          </p:txBody>
        </p:sp>
      </p:grpSp>
      <p:grpSp>
        <p:nvGrpSpPr>
          <p:cNvPr id="89" name="Группа 88"/>
          <p:cNvGrpSpPr/>
          <p:nvPr/>
        </p:nvGrpSpPr>
        <p:grpSpPr>
          <a:xfrm>
            <a:off x="6300192" y="909304"/>
            <a:ext cx="2592288" cy="5256000"/>
            <a:chOff x="6300192" y="1125328"/>
            <a:chExt cx="2592288" cy="5256000"/>
          </a:xfrm>
        </p:grpSpPr>
        <p:sp>
          <p:nvSpPr>
            <p:cNvPr id="209" name="Скругленный прямоугольник 208"/>
            <p:cNvSpPr/>
            <p:nvPr/>
          </p:nvSpPr>
          <p:spPr>
            <a:xfrm>
              <a:off x="6300192" y="1125328"/>
              <a:ext cx="2592288" cy="5256000"/>
            </a:xfrm>
            <a:prstGeom prst="roundRect">
              <a:avLst/>
            </a:pr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Визуализация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77" name="Скругленный прямоугольник 176"/>
            <p:cNvSpPr/>
            <p:nvPr/>
          </p:nvSpPr>
          <p:spPr>
            <a:xfrm>
              <a:off x="6516216" y="1628775"/>
              <a:ext cx="2160240" cy="612000"/>
            </a:xfrm>
            <a:prstGeom prst="round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Switch</a:t>
              </a:r>
              <a:r>
                <a:rPr lang="ru-RU" dirty="0" smtClean="0"/>
                <a:t> </a:t>
              </a:r>
              <a:r>
                <a:rPr lang="en-US" dirty="0" smtClean="0"/>
                <a:t>Panel</a:t>
              </a:r>
              <a:endParaRPr lang="en-US" dirty="0"/>
            </a:p>
          </p:txBody>
        </p:sp>
        <p:sp>
          <p:nvSpPr>
            <p:cNvPr id="181" name="Скругленный прямоугольник 180"/>
            <p:cNvSpPr/>
            <p:nvPr/>
          </p:nvSpPr>
          <p:spPr>
            <a:xfrm>
              <a:off x="6516216" y="2384952"/>
              <a:ext cx="2160240" cy="612000"/>
            </a:xfrm>
            <a:prstGeom prst="round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Status</a:t>
              </a:r>
              <a:r>
                <a:rPr lang="ru-RU" dirty="0" smtClean="0"/>
                <a:t> </a:t>
              </a:r>
              <a:r>
                <a:rPr lang="en-US" dirty="0" smtClean="0"/>
                <a:t>Panel</a:t>
              </a:r>
            </a:p>
          </p:txBody>
        </p:sp>
        <p:sp>
          <p:nvSpPr>
            <p:cNvPr id="182" name="Скругленный прямоугольник 181"/>
            <p:cNvSpPr/>
            <p:nvPr/>
          </p:nvSpPr>
          <p:spPr>
            <a:xfrm>
              <a:off x="6516216" y="3140968"/>
              <a:ext cx="2160240" cy="612000"/>
            </a:xfrm>
            <a:prstGeom prst="round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Spectrum Panel</a:t>
              </a:r>
              <a:endParaRPr lang="en-US" dirty="0"/>
            </a:p>
          </p:txBody>
        </p:sp>
        <p:sp>
          <p:nvSpPr>
            <p:cNvPr id="183" name="Скругленный прямоугольник 182"/>
            <p:cNvSpPr/>
            <p:nvPr/>
          </p:nvSpPr>
          <p:spPr>
            <a:xfrm>
              <a:off x="6516216" y="3933056"/>
              <a:ext cx="2160240" cy="612000"/>
            </a:xfrm>
            <a:prstGeom prst="round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Plot Panel</a:t>
              </a:r>
              <a:endParaRPr lang="en-US" dirty="0"/>
            </a:p>
          </p:txBody>
        </p:sp>
        <p:sp>
          <p:nvSpPr>
            <p:cNvPr id="184" name="Скругленный прямоугольник 183"/>
            <p:cNvSpPr/>
            <p:nvPr/>
          </p:nvSpPr>
          <p:spPr>
            <a:xfrm>
              <a:off x="6516216" y="4725144"/>
              <a:ext cx="2160240" cy="612000"/>
            </a:xfrm>
            <a:prstGeom prst="round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Historical Panel</a:t>
              </a:r>
              <a:endParaRPr lang="en-US" dirty="0"/>
            </a:p>
          </p:txBody>
        </p:sp>
        <p:sp>
          <p:nvSpPr>
            <p:cNvPr id="185" name="Скругленный прямоугольник 184"/>
            <p:cNvSpPr/>
            <p:nvPr/>
          </p:nvSpPr>
          <p:spPr>
            <a:xfrm>
              <a:off x="6516216" y="5517232"/>
              <a:ext cx="2160240" cy="612000"/>
            </a:xfrm>
            <a:prstGeom prst="round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…</a:t>
              </a:r>
            </a:p>
          </p:txBody>
        </p:sp>
      </p:grpSp>
      <p:cxnSp>
        <p:nvCxnSpPr>
          <p:cNvPr id="187" name="Соединительная линия уступом 186"/>
          <p:cNvCxnSpPr>
            <a:stCxn id="102" idx="3"/>
            <a:endCxn id="177" idx="1"/>
          </p:cNvCxnSpPr>
          <p:nvPr/>
        </p:nvCxnSpPr>
        <p:spPr>
          <a:xfrm flipV="1">
            <a:off x="5472100" y="1718751"/>
            <a:ext cx="1044116" cy="1962277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Соединительная линия уступом 190"/>
          <p:cNvCxnSpPr>
            <a:stCxn id="102" idx="3"/>
            <a:endCxn id="181" idx="1"/>
          </p:cNvCxnSpPr>
          <p:nvPr/>
        </p:nvCxnSpPr>
        <p:spPr>
          <a:xfrm flipV="1">
            <a:off x="5472100" y="2474928"/>
            <a:ext cx="1044116" cy="12061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Соединительная линия уступом 192"/>
          <p:cNvCxnSpPr>
            <a:stCxn id="102" idx="3"/>
            <a:endCxn id="182" idx="1"/>
          </p:cNvCxnSpPr>
          <p:nvPr/>
        </p:nvCxnSpPr>
        <p:spPr>
          <a:xfrm flipV="1">
            <a:off x="5472100" y="3230944"/>
            <a:ext cx="1044116" cy="450084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Соединительная линия уступом 196"/>
          <p:cNvCxnSpPr>
            <a:stCxn id="102" idx="3"/>
            <a:endCxn id="183" idx="1"/>
          </p:cNvCxnSpPr>
          <p:nvPr/>
        </p:nvCxnSpPr>
        <p:spPr>
          <a:xfrm>
            <a:off x="5472100" y="3681028"/>
            <a:ext cx="1044116" cy="342004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Соединительная линия уступом 199"/>
          <p:cNvCxnSpPr>
            <a:stCxn id="102" idx="3"/>
            <a:endCxn id="184" idx="1"/>
          </p:cNvCxnSpPr>
          <p:nvPr/>
        </p:nvCxnSpPr>
        <p:spPr>
          <a:xfrm>
            <a:off x="5472100" y="3681028"/>
            <a:ext cx="1044116" cy="1134092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Соединительная линия уступом 201"/>
          <p:cNvCxnSpPr>
            <a:stCxn id="102" idx="3"/>
            <a:endCxn id="185" idx="1"/>
          </p:cNvCxnSpPr>
          <p:nvPr/>
        </p:nvCxnSpPr>
        <p:spPr>
          <a:xfrm>
            <a:off x="5472100" y="3681028"/>
            <a:ext cx="1044116" cy="192618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Соединительная линия уступом 64"/>
          <p:cNvCxnSpPr>
            <a:stCxn id="104" idx="3"/>
            <a:endCxn id="102" idx="1"/>
          </p:cNvCxnSpPr>
          <p:nvPr/>
        </p:nvCxnSpPr>
        <p:spPr>
          <a:xfrm>
            <a:off x="2627784" y="1808864"/>
            <a:ext cx="1044116" cy="1872164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Соединительная линия уступом 66"/>
          <p:cNvCxnSpPr>
            <a:stCxn id="112" idx="3"/>
            <a:endCxn id="102" idx="1"/>
          </p:cNvCxnSpPr>
          <p:nvPr/>
        </p:nvCxnSpPr>
        <p:spPr>
          <a:xfrm>
            <a:off x="2627544" y="2744880"/>
            <a:ext cx="1044356" cy="93614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Соединительная линия уступом 68"/>
          <p:cNvCxnSpPr>
            <a:stCxn id="124" idx="3"/>
            <a:endCxn id="102" idx="1"/>
          </p:cNvCxnSpPr>
          <p:nvPr/>
        </p:nvCxnSpPr>
        <p:spPr>
          <a:xfrm>
            <a:off x="2627544" y="3680984"/>
            <a:ext cx="1044356" cy="44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Соединительная линия уступом 70"/>
          <p:cNvCxnSpPr>
            <a:stCxn id="125" idx="3"/>
            <a:endCxn id="102" idx="1"/>
          </p:cNvCxnSpPr>
          <p:nvPr/>
        </p:nvCxnSpPr>
        <p:spPr>
          <a:xfrm flipV="1">
            <a:off x="2627544" y="3681028"/>
            <a:ext cx="1044356" cy="93606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Соединительная линия уступом 72"/>
          <p:cNvCxnSpPr>
            <a:stCxn id="152" idx="3"/>
            <a:endCxn id="102" idx="1"/>
          </p:cNvCxnSpPr>
          <p:nvPr/>
        </p:nvCxnSpPr>
        <p:spPr>
          <a:xfrm flipV="1">
            <a:off x="2627544" y="3681028"/>
            <a:ext cx="1044356" cy="1872164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Скругленный прямоугольник 74"/>
          <p:cNvSpPr/>
          <p:nvPr/>
        </p:nvSpPr>
        <p:spPr>
          <a:xfrm>
            <a:off x="3492000" y="908720"/>
            <a:ext cx="2160000" cy="7920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Макет</a:t>
            </a:r>
          </a:p>
        </p:txBody>
      </p:sp>
      <p:cxnSp>
        <p:nvCxnSpPr>
          <p:cNvPr id="78" name="Соединительная линия уступом 77"/>
          <p:cNvCxnSpPr>
            <a:stCxn id="75" idx="2"/>
            <a:endCxn id="102" idx="0"/>
          </p:cNvCxnSpPr>
          <p:nvPr/>
        </p:nvCxnSpPr>
        <p:spPr>
          <a:xfrm rot="5400000">
            <a:off x="4247920" y="2024800"/>
            <a:ext cx="648160" cy="158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8064896" cy="365125"/>
          </a:xfrm>
        </p:spPr>
        <p:txBody>
          <a:bodyPr/>
          <a:lstStyle/>
          <a:p>
            <a:r>
              <a:rPr lang="ru-RU" dirty="0" smtClean="0"/>
              <a:t>Наземные средства. Проблемы и перспективы. Механика, управление и Информатика.                  Таруса, 5 - 8 июля 2011</a:t>
            </a:r>
            <a:endParaRPr lang="ru-RU" dirty="0"/>
          </a:p>
        </p:txBody>
      </p:sp>
      <p:pic>
        <p:nvPicPr>
          <p:cNvPr id="46" name="Picture 2" descr="D:\Temp\i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36" y="6357600"/>
            <a:ext cx="792956" cy="36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40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Источники данных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7293"/>
            <a:ext cx="8229600" cy="4525963"/>
          </a:xfrm>
        </p:spPr>
        <p:txBody>
          <a:bodyPr/>
          <a:lstStyle/>
          <a:p>
            <a:r>
              <a:rPr lang="ru-RU" dirty="0" smtClean="0"/>
              <a:t>База данных</a:t>
            </a:r>
          </a:p>
          <a:p>
            <a:r>
              <a:rPr lang="ru-RU" dirty="0" err="1" smtClean="0"/>
              <a:t>Вебсервисы</a:t>
            </a:r>
            <a:endParaRPr lang="ru-RU" dirty="0" smtClean="0"/>
          </a:p>
          <a:p>
            <a:r>
              <a:rPr lang="ru-RU" dirty="0" smtClean="0"/>
              <a:t>Внешнее файловое хранилище</a:t>
            </a:r>
            <a:endParaRPr lang="ru-RU" dirty="0" smtClean="0"/>
          </a:p>
          <a:p>
            <a:r>
              <a:rPr lang="ru-RU" dirty="0" smtClean="0"/>
              <a:t>Локальные файлы</a:t>
            </a:r>
          </a:p>
          <a:p>
            <a:r>
              <a:rPr lang="ru-RU" dirty="0" smtClean="0"/>
              <a:t>Расширения…</a:t>
            </a: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8064896" cy="365125"/>
          </a:xfrm>
        </p:spPr>
        <p:txBody>
          <a:bodyPr/>
          <a:lstStyle/>
          <a:p>
            <a:r>
              <a:rPr lang="ru-RU" dirty="0" smtClean="0"/>
              <a:t>Наземные средства. Проблемы и перспективы. Механика, управление и Информатика.                  Таруса, 5 - 8 июля 2011</a:t>
            </a:r>
            <a:endParaRPr lang="ru-RU" dirty="0"/>
          </a:p>
        </p:txBody>
      </p:sp>
      <p:pic>
        <p:nvPicPr>
          <p:cNvPr id="8" name="Picture 2" descr="D:\Temp\ik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36" y="6357600"/>
            <a:ext cx="792956" cy="36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40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Модель данных</a:t>
            </a:r>
            <a:endParaRPr lang="en-US" sz="4000" dirty="0" smtClean="0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250825" y="1052736"/>
            <a:ext cx="8641655" cy="489654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2400" dirty="0" smtClean="0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83568" y="1484784"/>
            <a:ext cx="2592288" cy="1304395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Макет презентации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3851920" y="1484784"/>
            <a:ext cx="4536504" cy="417646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Контейнер данных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8064896" cy="365125"/>
          </a:xfrm>
        </p:spPr>
        <p:txBody>
          <a:bodyPr/>
          <a:lstStyle/>
          <a:p>
            <a:r>
              <a:rPr lang="ru-RU" dirty="0" smtClean="0"/>
              <a:t>Наземные средства. Проблемы и перспективы. Механика, управление и Информатика.                  Таруса, 5 - 8 июля 2011</a:t>
            </a:r>
            <a:endParaRPr lang="ru-RU" dirty="0"/>
          </a:p>
        </p:txBody>
      </p:sp>
      <p:pic>
        <p:nvPicPr>
          <p:cNvPr id="39" name="Picture 2" descr="D:\Temp\ik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36" y="6357600"/>
            <a:ext cx="792956" cy="363600"/>
          </a:xfrm>
          <a:prstGeom prst="rect">
            <a:avLst/>
          </a:prstGeom>
          <a:noFill/>
        </p:spPr>
      </p:pic>
      <p:sp>
        <p:nvSpPr>
          <p:cNvPr id="41" name="Скругленный прямоугольник 40"/>
          <p:cNvSpPr/>
          <p:nvPr/>
        </p:nvSpPr>
        <p:spPr>
          <a:xfrm>
            <a:off x="683568" y="2924943"/>
            <a:ext cx="2592288" cy="13032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Контейнер стилей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83568" y="4358048"/>
            <a:ext cx="2592288" cy="13032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Диспетчер событий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40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Модель </a:t>
            </a:r>
            <a:r>
              <a:rPr lang="ru-RU" sz="4000" dirty="0" smtClean="0"/>
              <a:t>данных - Контейнер</a:t>
            </a:r>
            <a:endParaRPr lang="en-US" sz="4000" dirty="0" smtClean="0"/>
          </a:p>
        </p:txBody>
      </p:sp>
      <p:grpSp>
        <p:nvGrpSpPr>
          <p:cNvPr id="3" name="Группа 86"/>
          <p:cNvGrpSpPr/>
          <p:nvPr/>
        </p:nvGrpSpPr>
        <p:grpSpPr>
          <a:xfrm>
            <a:off x="250825" y="1052736"/>
            <a:ext cx="8641655" cy="2159446"/>
            <a:chOff x="250825" y="1125538"/>
            <a:chExt cx="8641655" cy="2159446"/>
          </a:xfrm>
        </p:grpSpPr>
        <p:sp>
          <p:nvSpPr>
            <p:cNvPr id="51" name="Скругленный прямоугольник 50"/>
            <p:cNvSpPr/>
            <p:nvPr/>
          </p:nvSpPr>
          <p:spPr>
            <a:xfrm>
              <a:off x="250825" y="1125538"/>
              <a:ext cx="8641655" cy="2159446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ru-RU" sz="2400" b="1" dirty="0" smtClean="0"/>
                <a:t>Коллекция измерений </a:t>
              </a:r>
              <a:endParaRPr lang="ru-RU" sz="2400" b="1" dirty="0"/>
            </a:p>
          </p:txBody>
        </p:sp>
        <p:grpSp>
          <p:nvGrpSpPr>
            <p:cNvPr id="4" name="Группа 56"/>
            <p:cNvGrpSpPr/>
            <p:nvPr/>
          </p:nvGrpSpPr>
          <p:grpSpPr>
            <a:xfrm>
              <a:off x="467544" y="1693351"/>
              <a:ext cx="2592288" cy="1364257"/>
              <a:chOff x="467544" y="1844824"/>
              <a:chExt cx="2376264" cy="1728192"/>
            </a:xfrm>
          </p:grpSpPr>
          <p:sp>
            <p:nvSpPr>
              <p:cNvPr id="53" name="Скругленный прямоугольник 52"/>
              <p:cNvSpPr/>
              <p:nvPr/>
            </p:nvSpPr>
            <p:spPr>
              <a:xfrm>
                <a:off x="467544" y="1844824"/>
                <a:ext cx="2376264" cy="1728192"/>
              </a:xfrm>
              <a:prstGeom prst="roundRect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ru-RU" sz="2400" b="1" dirty="0" smtClean="0">
                    <a:solidFill>
                      <a:schemeClr val="bg1"/>
                    </a:solidFill>
                  </a:rPr>
                  <a:t>Измерение</a:t>
                </a:r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39552" y="2492375"/>
                <a:ext cx="8100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Время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40000" y="2780928"/>
                <a:ext cx="21775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Продолжительность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40000" y="3068960"/>
                <a:ext cx="11149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Атрибуты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5" name="Группа 57"/>
            <p:cNvGrpSpPr/>
            <p:nvPr/>
          </p:nvGrpSpPr>
          <p:grpSpPr>
            <a:xfrm>
              <a:off x="3276144" y="1693234"/>
              <a:ext cx="2592000" cy="1364257"/>
              <a:chOff x="467544" y="1844824"/>
              <a:chExt cx="2376264" cy="1728192"/>
            </a:xfrm>
          </p:grpSpPr>
          <p:sp>
            <p:nvSpPr>
              <p:cNvPr id="59" name="Скругленный прямоугольник 58"/>
              <p:cNvSpPr/>
              <p:nvPr/>
            </p:nvSpPr>
            <p:spPr>
              <a:xfrm>
                <a:off x="467544" y="1844824"/>
                <a:ext cx="2376264" cy="1728192"/>
              </a:xfrm>
              <a:prstGeom prst="roundRect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ru-RU" sz="2400" b="1" dirty="0" smtClean="0">
                    <a:solidFill>
                      <a:schemeClr val="bg1"/>
                    </a:solidFill>
                  </a:rPr>
                  <a:t>Измерение</a:t>
                </a:r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539552" y="2492375"/>
                <a:ext cx="8100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Время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40000" y="2780928"/>
                <a:ext cx="21775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Продолжительность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540000" y="3068960"/>
                <a:ext cx="11149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Атрибуты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6" name="Группа 62"/>
            <p:cNvGrpSpPr/>
            <p:nvPr/>
          </p:nvGrpSpPr>
          <p:grpSpPr>
            <a:xfrm>
              <a:off x="6084456" y="1693234"/>
              <a:ext cx="2592000" cy="1364257"/>
              <a:chOff x="467544" y="1844824"/>
              <a:chExt cx="2376264" cy="1728192"/>
            </a:xfrm>
          </p:grpSpPr>
          <p:sp>
            <p:nvSpPr>
              <p:cNvPr id="64" name="Скругленный прямоугольник 63"/>
              <p:cNvSpPr/>
              <p:nvPr/>
            </p:nvSpPr>
            <p:spPr>
              <a:xfrm>
                <a:off x="467544" y="1844824"/>
                <a:ext cx="2376264" cy="1728192"/>
              </a:xfrm>
              <a:prstGeom prst="roundRect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ru-RU" sz="2400" b="1" dirty="0" smtClean="0">
                    <a:solidFill>
                      <a:schemeClr val="bg1"/>
                    </a:solidFill>
                  </a:rPr>
                  <a:t>Измерение</a:t>
                </a:r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539552" y="2492375"/>
                <a:ext cx="8100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Время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540000" y="2780928"/>
                <a:ext cx="21775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Продолжительность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40000" y="3068960"/>
                <a:ext cx="11149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Атрибуты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</p:grpSp>
      </p:grpSp>
      <p:grpSp>
        <p:nvGrpSpPr>
          <p:cNvPr id="7" name="Группа 87"/>
          <p:cNvGrpSpPr/>
          <p:nvPr/>
        </p:nvGrpSpPr>
        <p:grpSpPr>
          <a:xfrm>
            <a:off x="250825" y="3645818"/>
            <a:ext cx="8641655" cy="2159446"/>
            <a:chOff x="250825" y="1125538"/>
            <a:chExt cx="8641655" cy="2159446"/>
          </a:xfrm>
        </p:grpSpPr>
        <p:sp>
          <p:nvSpPr>
            <p:cNvPr id="89" name="Скругленный прямоугольник 88"/>
            <p:cNvSpPr/>
            <p:nvPr/>
          </p:nvSpPr>
          <p:spPr>
            <a:xfrm>
              <a:off x="250825" y="1125538"/>
              <a:ext cx="8641655" cy="2159446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ru-RU" sz="2400" b="1" dirty="0" smtClean="0"/>
                <a:t>Коллекция измерений </a:t>
              </a:r>
              <a:endParaRPr lang="ru-RU" sz="2400" b="1" dirty="0"/>
            </a:p>
          </p:txBody>
        </p:sp>
        <p:grpSp>
          <p:nvGrpSpPr>
            <p:cNvPr id="8" name="Группа 56"/>
            <p:cNvGrpSpPr/>
            <p:nvPr/>
          </p:nvGrpSpPr>
          <p:grpSpPr>
            <a:xfrm>
              <a:off x="467544" y="1693351"/>
              <a:ext cx="2592288" cy="1364257"/>
              <a:chOff x="467544" y="1844824"/>
              <a:chExt cx="2376264" cy="1728192"/>
            </a:xfrm>
          </p:grpSpPr>
          <p:sp>
            <p:nvSpPr>
              <p:cNvPr id="101" name="Скругленный прямоугольник 100"/>
              <p:cNvSpPr/>
              <p:nvPr/>
            </p:nvSpPr>
            <p:spPr>
              <a:xfrm>
                <a:off x="467544" y="1844824"/>
                <a:ext cx="2376264" cy="1728192"/>
              </a:xfrm>
              <a:prstGeom prst="roundRect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ru-RU" sz="2400" b="1" dirty="0" smtClean="0">
                    <a:solidFill>
                      <a:schemeClr val="bg1"/>
                    </a:solidFill>
                  </a:rPr>
                  <a:t>Измерение</a:t>
                </a:r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539552" y="2492375"/>
                <a:ext cx="8100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Время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540000" y="2780928"/>
                <a:ext cx="21775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Продолжительность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540000" y="3068960"/>
                <a:ext cx="11149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Атрибуты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9" name="Группа 57"/>
            <p:cNvGrpSpPr/>
            <p:nvPr/>
          </p:nvGrpSpPr>
          <p:grpSpPr>
            <a:xfrm>
              <a:off x="3276144" y="1693234"/>
              <a:ext cx="2592000" cy="1364257"/>
              <a:chOff x="467544" y="1844824"/>
              <a:chExt cx="2376264" cy="1728192"/>
            </a:xfrm>
          </p:grpSpPr>
          <p:sp>
            <p:nvSpPr>
              <p:cNvPr id="97" name="Скругленный прямоугольник 96"/>
              <p:cNvSpPr/>
              <p:nvPr/>
            </p:nvSpPr>
            <p:spPr>
              <a:xfrm>
                <a:off x="467544" y="1844824"/>
                <a:ext cx="2376264" cy="1728192"/>
              </a:xfrm>
              <a:prstGeom prst="roundRect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ru-RU" sz="2400" b="1" dirty="0" smtClean="0">
                    <a:solidFill>
                      <a:schemeClr val="bg1"/>
                    </a:solidFill>
                  </a:rPr>
                  <a:t>Измерение</a:t>
                </a:r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539552" y="2492375"/>
                <a:ext cx="8100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Время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540000" y="2780928"/>
                <a:ext cx="21775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Продолжительность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540000" y="3068960"/>
                <a:ext cx="11149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Атрибуты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10" name="Группа 62"/>
            <p:cNvGrpSpPr/>
            <p:nvPr/>
          </p:nvGrpSpPr>
          <p:grpSpPr>
            <a:xfrm>
              <a:off x="6084456" y="1693234"/>
              <a:ext cx="2592000" cy="1364257"/>
              <a:chOff x="467544" y="1844824"/>
              <a:chExt cx="2376264" cy="1728192"/>
            </a:xfrm>
          </p:grpSpPr>
          <p:sp>
            <p:nvSpPr>
              <p:cNvPr id="93" name="Скругленный прямоугольник 92"/>
              <p:cNvSpPr/>
              <p:nvPr/>
            </p:nvSpPr>
            <p:spPr>
              <a:xfrm>
                <a:off x="467544" y="1844824"/>
                <a:ext cx="2376264" cy="1728192"/>
              </a:xfrm>
              <a:prstGeom prst="roundRect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ru-RU" sz="2400" b="1" dirty="0" smtClean="0">
                    <a:solidFill>
                      <a:schemeClr val="bg1"/>
                    </a:solidFill>
                  </a:rPr>
                  <a:t>Измерение</a:t>
                </a:r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539552" y="2492375"/>
                <a:ext cx="8100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Время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540000" y="2780928"/>
                <a:ext cx="21775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Продолжительность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540000" y="3068960"/>
                <a:ext cx="11149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rgbClr val="FFFF00"/>
                    </a:solidFill>
                  </a:rPr>
                  <a:t>Атрибуты</a:t>
                </a:r>
                <a:endParaRPr lang="ru-RU" dirty="0">
                  <a:solidFill>
                    <a:srgbClr val="FFFF00"/>
                  </a:solidFill>
                </a:endParaRPr>
              </a:p>
            </p:txBody>
          </p:sp>
        </p:grpSp>
      </p:grpSp>
      <p:sp>
        <p:nvSpPr>
          <p:cNvPr id="3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8064896" cy="365125"/>
          </a:xfrm>
        </p:spPr>
        <p:txBody>
          <a:bodyPr/>
          <a:lstStyle/>
          <a:p>
            <a:r>
              <a:rPr lang="ru-RU" dirty="0" smtClean="0"/>
              <a:t>Наземные средства. Проблемы и перспективы. Механика, управление и Информатика.                  Таруса, 5 - 8 июля 2011</a:t>
            </a:r>
            <a:endParaRPr lang="ru-RU" dirty="0"/>
          </a:p>
        </p:txBody>
      </p:sp>
      <p:pic>
        <p:nvPicPr>
          <p:cNvPr id="39" name="Picture 2" descr="D:\Temp\ik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36" y="6357600"/>
            <a:ext cx="792956" cy="36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457200" y="116632"/>
            <a:ext cx="82296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smtClean="0"/>
              <a:t>Визуализация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D:\Temp\imag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00" y="764704"/>
            <a:ext cx="8158390" cy="5512067"/>
          </a:xfrm>
          <a:prstGeom prst="rect">
            <a:avLst/>
          </a:prstGeom>
          <a:noFill/>
        </p:spPr>
      </p:pic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8064896" cy="365125"/>
          </a:xfrm>
        </p:spPr>
        <p:txBody>
          <a:bodyPr/>
          <a:lstStyle/>
          <a:p>
            <a:r>
              <a:rPr lang="ru-RU" dirty="0" smtClean="0"/>
              <a:t>Наземные средства. Проблемы и перспективы. Механика, управление и Информатика.                  Таруса, 5 - 8 июля 2011</a:t>
            </a:r>
            <a:endParaRPr lang="ru-RU" dirty="0"/>
          </a:p>
        </p:txBody>
      </p:sp>
      <p:pic>
        <p:nvPicPr>
          <p:cNvPr id="11" name="Picture 2" descr="D:\Temp\i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36" y="6357600"/>
            <a:ext cx="792956" cy="36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  <p:tag name="TIME" val="15"/>
  <p:tag name="POINTS" val="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1176</TotalTime>
  <Words>375</Words>
  <Application>Microsoft Office PowerPoint</Application>
  <PresentationFormat>Экран (4:3)</PresentationFormat>
  <Paragraphs>82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Жак Барбе-Дюбург  «Хронологическая машина» 1753</vt:lpstr>
      <vt:lpstr>Windows Presentation Foundation (WPF)</vt:lpstr>
      <vt:lpstr>Архитектура программы</vt:lpstr>
      <vt:lpstr>Источники данных</vt:lpstr>
      <vt:lpstr>Модель данных</vt:lpstr>
      <vt:lpstr>Модель данных - Контейнер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Yaroslav Markov</dc:creator>
  <cp:lastModifiedBy>algama</cp:lastModifiedBy>
  <cp:revision>95</cp:revision>
  <dcterms:created xsi:type="dcterms:W3CDTF">2011-06-28T08:53:34Z</dcterms:created>
  <dcterms:modified xsi:type="dcterms:W3CDTF">2011-07-06T17:04:38Z</dcterms:modified>
</cp:coreProperties>
</file>