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tags/tag49.xml" ContentType="application/vnd.openxmlformats-officedocument.presentationml.tags+xml"/>
  <Override PartName="/ppt/tags/tag58.xml" ContentType="application/vnd.openxmlformats-officedocument.presentationml.tags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tags/tag29.xml" ContentType="application/vnd.openxmlformats-officedocument.presentationml.tags+xml"/>
  <Override PartName="/ppt/tags/tag38.xml" ContentType="application/vnd.openxmlformats-officedocument.presentationml.tags+xml"/>
  <Override PartName="/ppt/tags/tag47.xml" ContentType="application/vnd.openxmlformats-officedocument.presentationml.tags+xml"/>
  <Override PartName="/ppt/tags/tag56.xml" ContentType="application/vnd.openxmlformats-officedocument.presentationml.tags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tags/tag27.xml" ContentType="application/vnd.openxmlformats-officedocument.presentationml.tags+xml"/>
  <Override PartName="/ppt/tags/tag36.xml" ContentType="application/vnd.openxmlformats-officedocument.presentationml.tags+xml"/>
  <Override PartName="/ppt/tags/tag45.xml" ContentType="application/vnd.openxmlformats-officedocument.presentationml.tags+xml"/>
  <Override PartName="/ppt/tags/tag54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34.xml" ContentType="application/vnd.openxmlformats-officedocument.presentationml.tags+xml"/>
  <Override PartName="/ppt/tags/tag43.xml" ContentType="application/vnd.openxmlformats-officedocument.presentationml.tags+xml"/>
  <Override PartName="/ppt/tags/tag52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32.xml" ContentType="application/vnd.openxmlformats-officedocument.presentationml.tags+xml"/>
  <Override PartName="/ppt/tags/tag41.xml" ContentType="application/vnd.openxmlformats-officedocument.presentationml.tags+xml"/>
  <Override PartName="/ppt/tags/tag50.xml" ContentType="application/vnd.openxmlformats-officedocument.presentationml.tag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Override PartName="/ppt/tags/tag39.xml" ContentType="application/vnd.openxmlformats-officedocument.presentationml.tags+xml"/>
  <Override PartName="/ppt/tags/tag59.xml" ContentType="application/vnd.openxmlformats-officedocument.presentationml.tags+xml"/>
  <Default Extension="jpeg" ContentType="image/jpeg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57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55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53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tags/tag40.xml" ContentType="application/vnd.openxmlformats-officedocument.presentationml.tags+xml"/>
  <Override PartName="/ppt/tags/tag42.xml" ContentType="application/vnd.openxmlformats-officedocument.presentationml.tags+xml"/>
  <Override PartName="/ppt/tags/tag51.xml" ContentType="application/vnd.openxmlformats-officedocument.presentationml.tags+xml"/>
  <Override PartName="/ppt/slides/slide8.xml" ContentType="application/vnd.openxmlformats-officedocument.presentationml.slide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828" r:id="rId1"/>
  </p:sldMasterIdLst>
  <p:notesMasterIdLst>
    <p:notesMasterId r:id="rId14"/>
  </p:notesMasterIdLst>
  <p:sldIdLst>
    <p:sldId id="256" r:id="rId2"/>
    <p:sldId id="293" r:id="rId3"/>
    <p:sldId id="295" r:id="rId4"/>
    <p:sldId id="294" r:id="rId5"/>
    <p:sldId id="296" r:id="rId6"/>
    <p:sldId id="287" r:id="rId7"/>
    <p:sldId id="288" r:id="rId8"/>
    <p:sldId id="289" r:id="rId9"/>
    <p:sldId id="290" r:id="rId10"/>
    <p:sldId id="291" r:id="rId11"/>
    <p:sldId id="297" r:id="rId12"/>
    <p:sldId id="292" r:id="rId13"/>
  </p:sldIdLst>
  <p:sldSz cx="9144000" cy="6858000" type="screen4x3"/>
  <p:notesSz cx="6669088" cy="9928225"/>
  <p:custDataLst>
    <p:tags r:id="rId15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99" autoAdjust="0"/>
    <p:restoredTop sz="94713" autoAdjust="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50E1AD2C-1FCB-4253-86C0-65A04097CE9F}" type="datetimeFigureOut">
              <a:rPr lang="ru-RU"/>
              <a:pPr>
                <a:defRPr/>
              </a:pPr>
              <a:t>30.09.2014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6750" y="4716463"/>
            <a:ext cx="5335588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825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69DA90A7-7F86-47E7-A9B7-60AC716A0F1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</p:grpSp>
      <p:sp>
        <p:nvSpPr>
          <p:cNvPr id="9523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524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A3C0171-BED4-4797-8371-5303FE93F0CF}" type="datetimeFigureOut">
              <a:rPr lang="ru-RU"/>
              <a:pPr>
                <a:defRPr/>
              </a:pPr>
              <a:t>30.09.2014</a:t>
            </a:fld>
            <a:endParaRPr lang="ru-RU" dirty="0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1EA2770-9EBD-4B77-972D-C9F5BFFFBB9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1E1CED-A84E-4D1F-ABCA-CC49612EEE3C}" type="datetimeFigureOut">
              <a:rPr lang="ru-RU"/>
              <a:pPr>
                <a:defRPr/>
              </a:pPr>
              <a:t>30.09.2014</a:t>
            </a:fld>
            <a:endParaRPr lang="ru-RU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5F2217-EDFD-49B5-B3F8-ABF6B15B712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9E097A-CEDF-41B3-BB94-42650D2380D9}" type="datetimeFigureOut">
              <a:rPr lang="ru-RU"/>
              <a:pPr>
                <a:defRPr/>
              </a:pPr>
              <a:t>30.09.2014</a:t>
            </a:fld>
            <a:endParaRPr lang="ru-RU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F11B0C-085D-4DEA-997B-97F52CD4DD2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365BE5-73F0-4B54-8300-3B2F8853C602}" type="datetimeFigureOut">
              <a:rPr lang="ru-RU"/>
              <a:pPr>
                <a:defRPr/>
              </a:pPr>
              <a:t>30.09.2014</a:t>
            </a:fld>
            <a:endParaRPr lang="ru-RU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5A9371-D6E8-483E-A0C9-525288165BF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1D7FC7-3429-4D7B-B0EB-01CDD2F2A915}" type="datetimeFigureOut">
              <a:rPr lang="ru-RU"/>
              <a:pPr>
                <a:defRPr/>
              </a:pPr>
              <a:t>30.09.2014</a:t>
            </a:fld>
            <a:endParaRPr lang="ru-RU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8FF2FE-2139-492B-959F-95D57F65977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35427B-9344-429A-8866-28FD13044516}" type="datetimeFigureOut">
              <a:rPr lang="ru-RU"/>
              <a:pPr>
                <a:defRPr/>
              </a:pPr>
              <a:t>30.09.2014</a:t>
            </a:fld>
            <a:endParaRPr lang="ru-RU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7ABB9E-28EE-4256-B432-C6749B132B9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EE19B6-492A-442E-BFA1-F90CFDB7DE69}" type="datetimeFigureOut">
              <a:rPr lang="ru-RU"/>
              <a:pPr>
                <a:defRPr/>
              </a:pPr>
              <a:t>30.09.2014</a:t>
            </a:fld>
            <a:endParaRPr lang="ru-RU" dirty="0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98ED8-C5E4-44E2-9884-8515DF2D8B3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C3B030-6C61-4E0A-AA65-4CFAA3B49562}" type="datetimeFigureOut">
              <a:rPr lang="ru-RU"/>
              <a:pPr>
                <a:defRPr/>
              </a:pPr>
              <a:t>30.09.2014</a:t>
            </a:fld>
            <a:endParaRPr lang="ru-RU" dirty="0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819B36-923D-4032-B23A-C7924B9A3FE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900E8A-1852-47B6-91A3-B89CD89FD5D3}" type="datetimeFigureOut">
              <a:rPr lang="ru-RU"/>
              <a:pPr>
                <a:defRPr/>
              </a:pPr>
              <a:t>30.09.2014</a:t>
            </a:fld>
            <a:endParaRPr lang="ru-RU" dirty="0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B8E9BA-FD30-4261-AAC3-A34B95A4C60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7BF7B3-6913-4BDB-8E7C-73365AEB2864}" type="datetimeFigureOut">
              <a:rPr lang="ru-RU"/>
              <a:pPr>
                <a:defRPr/>
              </a:pPr>
              <a:t>30.09.2014</a:t>
            </a:fld>
            <a:endParaRPr lang="ru-RU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C8DB2E-01FC-495E-A71F-45311E7E9B7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1BC7E5-207A-4BB6-8009-08419CD9521A}" type="datetimeFigureOut">
              <a:rPr lang="ru-RU"/>
              <a:pPr>
                <a:defRPr/>
              </a:pPr>
              <a:t>30.09.2014</a:t>
            </a:fld>
            <a:endParaRPr lang="ru-RU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CA9934-6CB6-4D33-99BD-57A31430D8E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94211" name="Freeform 3"/>
            <p:cNvSpPr>
              <a:spLocks/>
            </p:cNvSpPr>
            <p:nvPr/>
          </p:nvSpPr>
          <p:spPr bwMode="ltGray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94212" name="Freeform 4"/>
            <p:cNvSpPr>
              <a:spLocks/>
            </p:cNvSpPr>
            <p:nvPr/>
          </p:nvSpPr>
          <p:spPr bwMode="ltGray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94213" name="Freeform 5"/>
            <p:cNvSpPr>
              <a:spLocks/>
            </p:cNvSpPr>
            <p:nvPr/>
          </p:nvSpPr>
          <p:spPr bwMode="ltGray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94214" name="Freeform 6"/>
            <p:cNvSpPr>
              <a:spLocks/>
            </p:cNvSpPr>
            <p:nvPr/>
          </p:nvSpPr>
          <p:spPr bwMode="ltGray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</p:grpSp>
      <p:sp>
        <p:nvSpPr>
          <p:cNvPr id="94215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4216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421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66CAFA60-6F60-49EF-8CE5-6FFA1AF0118E}" type="datetimeFigureOut">
              <a:rPr lang="ru-RU"/>
              <a:pPr>
                <a:defRPr/>
              </a:pPr>
              <a:t>30.09.2014</a:t>
            </a:fld>
            <a:endParaRPr lang="ru-RU" dirty="0"/>
          </a:p>
        </p:txBody>
      </p:sp>
      <p:sp>
        <p:nvSpPr>
          <p:cNvPr id="9421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F6D4F3C-44AC-42DC-A922-F5735C926BF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4219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54.png"/><Relationship Id="rId3" Type="http://schemas.openxmlformats.org/officeDocument/2006/relationships/tags" Target="../tags/tag52.xml"/><Relationship Id="rId7" Type="http://schemas.openxmlformats.org/officeDocument/2006/relationships/tags" Target="../tags/tag56.xml"/><Relationship Id="rId12" Type="http://schemas.openxmlformats.org/officeDocument/2006/relationships/image" Target="../media/image53.png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tags" Target="../tags/tag55.xml"/><Relationship Id="rId11" Type="http://schemas.openxmlformats.org/officeDocument/2006/relationships/image" Target="../media/image52.png"/><Relationship Id="rId5" Type="http://schemas.openxmlformats.org/officeDocument/2006/relationships/tags" Target="../tags/tag54.xml"/><Relationship Id="rId15" Type="http://schemas.openxmlformats.org/officeDocument/2006/relationships/image" Target="../media/image56.png"/><Relationship Id="rId10" Type="http://schemas.openxmlformats.org/officeDocument/2006/relationships/image" Target="../media/image51.png"/><Relationship Id="rId4" Type="http://schemas.openxmlformats.org/officeDocument/2006/relationships/tags" Target="../tags/tag53.xml"/><Relationship Id="rId9" Type="http://schemas.openxmlformats.org/officeDocument/2006/relationships/image" Target="../media/image50.png"/><Relationship Id="rId14" Type="http://schemas.openxmlformats.org/officeDocument/2006/relationships/image" Target="../media/image5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0.png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7" Type="http://schemas.openxmlformats.org/officeDocument/2006/relationships/image" Target="../media/image7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12.png"/><Relationship Id="rId3" Type="http://schemas.openxmlformats.org/officeDocument/2006/relationships/tags" Target="../tags/tag10.xml"/><Relationship Id="rId7" Type="http://schemas.openxmlformats.org/officeDocument/2006/relationships/tags" Target="../tags/tag14.xml"/><Relationship Id="rId12" Type="http://schemas.openxmlformats.org/officeDocument/2006/relationships/image" Target="../media/image11.pn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tags" Target="../tags/tag13.xml"/><Relationship Id="rId11" Type="http://schemas.openxmlformats.org/officeDocument/2006/relationships/image" Target="../media/image10.png"/><Relationship Id="rId5" Type="http://schemas.openxmlformats.org/officeDocument/2006/relationships/tags" Target="../tags/tag12.xml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tags" Target="../tags/tag11.xml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22.xml"/><Relationship Id="rId13" Type="http://schemas.openxmlformats.org/officeDocument/2006/relationships/image" Target="../media/image17.png"/><Relationship Id="rId18" Type="http://schemas.openxmlformats.org/officeDocument/2006/relationships/image" Target="../media/image22.png"/><Relationship Id="rId3" Type="http://schemas.openxmlformats.org/officeDocument/2006/relationships/tags" Target="../tags/tag17.xml"/><Relationship Id="rId7" Type="http://schemas.openxmlformats.org/officeDocument/2006/relationships/tags" Target="../tags/tag21.xml"/><Relationship Id="rId12" Type="http://schemas.openxmlformats.org/officeDocument/2006/relationships/image" Target="../media/image16.png"/><Relationship Id="rId17" Type="http://schemas.openxmlformats.org/officeDocument/2006/relationships/image" Target="../media/image21.png"/><Relationship Id="rId2" Type="http://schemas.openxmlformats.org/officeDocument/2006/relationships/tags" Target="../tags/tag16.xml"/><Relationship Id="rId16" Type="http://schemas.openxmlformats.org/officeDocument/2006/relationships/image" Target="../media/image20.png"/><Relationship Id="rId1" Type="http://schemas.openxmlformats.org/officeDocument/2006/relationships/tags" Target="../tags/tag15.xml"/><Relationship Id="rId6" Type="http://schemas.openxmlformats.org/officeDocument/2006/relationships/tags" Target="../tags/tag20.xml"/><Relationship Id="rId11" Type="http://schemas.openxmlformats.org/officeDocument/2006/relationships/image" Target="../media/image15.png"/><Relationship Id="rId5" Type="http://schemas.openxmlformats.org/officeDocument/2006/relationships/tags" Target="../tags/tag19.xml"/><Relationship Id="rId15" Type="http://schemas.openxmlformats.org/officeDocument/2006/relationships/image" Target="../media/image19.png"/><Relationship Id="rId10" Type="http://schemas.openxmlformats.org/officeDocument/2006/relationships/slideLayout" Target="../slideLayouts/slideLayout2.xml"/><Relationship Id="rId19" Type="http://schemas.openxmlformats.org/officeDocument/2006/relationships/image" Target="../media/image23.png"/><Relationship Id="rId4" Type="http://schemas.openxmlformats.org/officeDocument/2006/relationships/tags" Target="../tags/tag18.xml"/><Relationship Id="rId9" Type="http://schemas.openxmlformats.org/officeDocument/2006/relationships/tags" Target="../tags/tag23.xml"/><Relationship Id="rId1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8.png"/><Relationship Id="rId3" Type="http://schemas.openxmlformats.org/officeDocument/2006/relationships/tags" Target="../tags/tag26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23.png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tags" Target="../tags/tag29.xml"/><Relationship Id="rId11" Type="http://schemas.openxmlformats.org/officeDocument/2006/relationships/image" Target="../media/image27.png"/><Relationship Id="rId5" Type="http://schemas.openxmlformats.org/officeDocument/2006/relationships/tags" Target="../tags/tag28.xml"/><Relationship Id="rId10" Type="http://schemas.openxmlformats.org/officeDocument/2006/relationships/image" Target="../media/image26.png"/><Relationship Id="rId4" Type="http://schemas.openxmlformats.org/officeDocument/2006/relationships/tags" Target="../tags/tag27.xml"/><Relationship Id="rId9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37.xml"/><Relationship Id="rId13" Type="http://schemas.openxmlformats.org/officeDocument/2006/relationships/image" Target="../media/image31.png"/><Relationship Id="rId18" Type="http://schemas.openxmlformats.org/officeDocument/2006/relationships/image" Target="../media/image36.png"/><Relationship Id="rId3" Type="http://schemas.openxmlformats.org/officeDocument/2006/relationships/tags" Target="../tags/tag32.xml"/><Relationship Id="rId7" Type="http://schemas.openxmlformats.org/officeDocument/2006/relationships/tags" Target="../tags/tag36.xml"/><Relationship Id="rId12" Type="http://schemas.openxmlformats.org/officeDocument/2006/relationships/image" Target="../media/image30.png"/><Relationship Id="rId17" Type="http://schemas.openxmlformats.org/officeDocument/2006/relationships/image" Target="../media/image35.png"/><Relationship Id="rId2" Type="http://schemas.openxmlformats.org/officeDocument/2006/relationships/tags" Target="../tags/tag31.xml"/><Relationship Id="rId16" Type="http://schemas.openxmlformats.org/officeDocument/2006/relationships/image" Target="../media/image34.png"/><Relationship Id="rId20" Type="http://schemas.openxmlformats.org/officeDocument/2006/relationships/image" Target="../media/image38.png"/><Relationship Id="rId1" Type="http://schemas.openxmlformats.org/officeDocument/2006/relationships/tags" Target="../tags/tag30.xml"/><Relationship Id="rId6" Type="http://schemas.openxmlformats.org/officeDocument/2006/relationships/tags" Target="../tags/tag35.xml"/><Relationship Id="rId11" Type="http://schemas.openxmlformats.org/officeDocument/2006/relationships/image" Target="../media/image29.png"/><Relationship Id="rId5" Type="http://schemas.openxmlformats.org/officeDocument/2006/relationships/tags" Target="../tags/tag34.xml"/><Relationship Id="rId15" Type="http://schemas.openxmlformats.org/officeDocument/2006/relationships/image" Target="../media/image33.png"/><Relationship Id="rId10" Type="http://schemas.openxmlformats.org/officeDocument/2006/relationships/slideLayout" Target="../slideLayouts/slideLayout2.xml"/><Relationship Id="rId19" Type="http://schemas.openxmlformats.org/officeDocument/2006/relationships/image" Target="../media/image37.png"/><Relationship Id="rId4" Type="http://schemas.openxmlformats.org/officeDocument/2006/relationships/tags" Target="../tags/tag33.xml"/><Relationship Id="rId9" Type="http://schemas.openxmlformats.org/officeDocument/2006/relationships/tags" Target="../tags/tag38.xml"/><Relationship Id="rId14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46.xml"/><Relationship Id="rId13" Type="http://schemas.openxmlformats.org/officeDocument/2006/relationships/image" Target="../media/image39.png"/><Relationship Id="rId18" Type="http://schemas.openxmlformats.org/officeDocument/2006/relationships/image" Target="../media/image44.png"/><Relationship Id="rId3" Type="http://schemas.openxmlformats.org/officeDocument/2006/relationships/tags" Target="../tags/tag41.xml"/><Relationship Id="rId21" Type="http://schemas.openxmlformats.org/officeDocument/2006/relationships/image" Target="../media/image47.png"/><Relationship Id="rId7" Type="http://schemas.openxmlformats.org/officeDocument/2006/relationships/tags" Target="../tags/tag45.xml"/><Relationship Id="rId12" Type="http://schemas.openxmlformats.org/officeDocument/2006/relationships/slideLayout" Target="../slideLayouts/slideLayout2.xml"/><Relationship Id="rId17" Type="http://schemas.openxmlformats.org/officeDocument/2006/relationships/image" Target="../media/image43.png"/><Relationship Id="rId2" Type="http://schemas.openxmlformats.org/officeDocument/2006/relationships/tags" Target="../tags/tag40.xml"/><Relationship Id="rId16" Type="http://schemas.openxmlformats.org/officeDocument/2006/relationships/image" Target="../media/image42.png"/><Relationship Id="rId20" Type="http://schemas.openxmlformats.org/officeDocument/2006/relationships/image" Target="../media/image46.png"/><Relationship Id="rId1" Type="http://schemas.openxmlformats.org/officeDocument/2006/relationships/tags" Target="../tags/tag39.xml"/><Relationship Id="rId6" Type="http://schemas.openxmlformats.org/officeDocument/2006/relationships/tags" Target="../tags/tag44.xml"/><Relationship Id="rId11" Type="http://schemas.openxmlformats.org/officeDocument/2006/relationships/tags" Target="../tags/tag49.xml"/><Relationship Id="rId5" Type="http://schemas.openxmlformats.org/officeDocument/2006/relationships/tags" Target="../tags/tag43.xml"/><Relationship Id="rId15" Type="http://schemas.openxmlformats.org/officeDocument/2006/relationships/image" Target="../media/image41.png"/><Relationship Id="rId23" Type="http://schemas.openxmlformats.org/officeDocument/2006/relationships/image" Target="../media/image49.png"/><Relationship Id="rId10" Type="http://schemas.openxmlformats.org/officeDocument/2006/relationships/tags" Target="../tags/tag48.xml"/><Relationship Id="rId19" Type="http://schemas.openxmlformats.org/officeDocument/2006/relationships/image" Target="../media/image45.png"/><Relationship Id="rId4" Type="http://schemas.openxmlformats.org/officeDocument/2006/relationships/tags" Target="../tags/tag42.xml"/><Relationship Id="rId9" Type="http://schemas.openxmlformats.org/officeDocument/2006/relationships/tags" Target="../tags/tag47.xml"/><Relationship Id="rId14" Type="http://schemas.openxmlformats.org/officeDocument/2006/relationships/image" Target="../media/image40.png"/><Relationship Id="rId22" Type="http://schemas.openxmlformats.org/officeDocument/2006/relationships/image" Target="../media/image4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179512" y="1700808"/>
            <a:ext cx="8785225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ru-RU" sz="3200" dirty="0" smtClean="0"/>
              <a:t>Эффективная проводимость двумерных замощений плоскости</a:t>
            </a:r>
            <a:r>
              <a:rPr lang="en-US" sz="3200" dirty="0" smtClean="0"/>
              <a:t>: </a:t>
            </a:r>
            <a:r>
              <a:rPr lang="ru-RU" sz="3200" dirty="0" smtClean="0"/>
              <a:t>сравнение аналитических и численных результатов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endParaRPr lang="ru-RU" sz="3200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31640" y="3861048"/>
            <a:ext cx="6400800" cy="936625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Л.Ю. </a:t>
            </a:r>
            <a:r>
              <a:rPr lang="ru-RU" dirty="0" err="1" smtClean="0"/>
              <a:t>Бараш</a:t>
            </a:r>
            <a:r>
              <a:rPr lang="ru-RU" dirty="0" smtClean="0"/>
              <a:t>, И.М. Халатников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ru-RU" sz="2400" dirty="0" smtClean="0"/>
              <a:t>ИТФ им. Л.Д. Ландау РАН</a:t>
            </a:r>
          </a:p>
          <a:p>
            <a:pPr>
              <a:defRPr/>
            </a:pPr>
            <a:r>
              <a:rPr lang="ru-RU" sz="2400" dirty="0" smtClean="0"/>
              <a:t>НЦЧ РАН</a:t>
            </a:r>
            <a:endParaRPr lang="en-US" sz="2400" dirty="0"/>
          </a:p>
        </p:txBody>
      </p:sp>
      <p:sp>
        <p:nvSpPr>
          <p:cNvPr id="4100" name="TextBox 7"/>
          <p:cNvSpPr txBox="1">
            <a:spLocks noChangeArrowheads="1"/>
          </p:cNvSpPr>
          <p:nvPr/>
        </p:nvSpPr>
        <p:spPr bwMode="auto">
          <a:xfrm>
            <a:off x="2267744" y="6309320"/>
            <a:ext cx="496855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Таруса, ИКИ РАН, 1 октября 2014 года</a:t>
            </a:r>
            <a:endParaRPr lang="ru-RU" dirty="0">
              <a:solidFill>
                <a:srgbClr val="00206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35696" y="188640"/>
            <a:ext cx="61938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Метод прогонки для периодических граничных условий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5" name="Рисунок 4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4355976" y="692696"/>
            <a:ext cx="855345" cy="177165"/>
          </a:xfrm>
          <a:prstGeom prst="rect">
            <a:avLst/>
          </a:prstGeom>
        </p:spPr>
      </p:pic>
      <p:pic>
        <p:nvPicPr>
          <p:cNvPr id="25" name="Рисунок 24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print"/>
          <a:stretch>
            <a:fillRect/>
          </a:stretch>
        </p:blipFill>
        <p:spPr>
          <a:xfrm>
            <a:off x="683568" y="1124744"/>
            <a:ext cx="6417945" cy="1520190"/>
          </a:xfrm>
          <a:prstGeom prst="rect">
            <a:avLst/>
          </a:prstGeom>
        </p:spPr>
      </p:pic>
      <p:pic>
        <p:nvPicPr>
          <p:cNvPr id="17" name="Рисунок 16" descr="addin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683568" y="2852936"/>
            <a:ext cx="7966710" cy="1520190"/>
          </a:xfrm>
          <a:prstGeom prst="rect">
            <a:avLst/>
          </a:prstGeom>
        </p:spPr>
      </p:pic>
      <p:pic>
        <p:nvPicPr>
          <p:cNvPr id="21" name="Рисунок 20" descr="addin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 cstate="print"/>
          <a:stretch>
            <a:fillRect/>
          </a:stretch>
        </p:blipFill>
        <p:spPr>
          <a:xfrm>
            <a:off x="129540" y="4581129"/>
            <a:ext cx="8908284" cy="288032"/>
          </a:xfrm>
          <a:prstGeom prst="rect">
            <a:avLst/>
          </a:prstGeom>
        </p:spPr>
      </p:pic>
      <p:pic>
        <p:nvPicPr>
          <p:cNvPr id="23" name="Рисунок 22" descr="addin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3" cstate="print"/>
          <a:stretch>
            <a:fillRect/>
          </a:stretch>
        </p:blipFill>
        <p:spPr>
          <a:xfrm>
            <a:off x="107504" y="5085184"/>
            <a:ext cx="7019925" cy="224790"/>
          </a:xfrm>
          <a:prstGeom prst="rect">
            <a:avLst/>
          </a:prstGeom>
        </p:spPr>
      </p:pic>
      <p:pic>
        <p:nvPicPr>
          <p:cNvPr id="24" name="Рисунок 23" descr="addin_tmp.pn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4" cstate="print"/>
          <a:stretch>
            <a:fillRect/>
          </a:stretch>
        </p:blipFill>
        <p:spPr>
          <a:xfrm>
            <a:off x="3059832" y="5517232"/>
            <a:ext cx="3072765" cy="762000"/>
          </a:xfrm>
          <a:prstGeom prst="rect">
            <a:avLst/>
          </a:prstGeom>
        </p:spPr>
      </p:pic>
      <p:pic>
        <p:nvPicPr>
          <p:cNvPr id="26" name="Рисунок 25" descr="addin_tmp.png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5" cstate="print"/>
          <a:stretch>
            <a:fillRect/>
          </a:stretch>
        </p:blipFill>
        <p:spPr>
          <a:xfrm>
            <a:off x="7380312" y="1844824"/>
            <a:ext cx="1644015" cy="1543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260649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Первые результаты применения 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ru-RU" dirty="0" smtClean="0">
                <a:solidFill>
                  <a:srgbClr val="0070C0"/>
                </a:solidFill>
              </a:rPr>
              <a:t>разработанного численного метода определения эффективной проводимости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8" name="Рисунок 7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179511" y="1268759"/>
            <a:ext cx="8667750" cy="830580"/>
          </a:xfrm>
          <a:prstGeom prst="rect">
            <a:avLst/>
          </a:prstGeom>
        </p:spPr>
      </p:pic>
      <p:pic>
        <p:nvPicPr>
          <p:cNvPr id="13" name="Рисунок 12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>
          <a:xfrm>
            <a:off x="179511" y="2564903"/>
            <a:ext cx="8675370" cy="1407795"/>
          </a:xfrm>
          <a:prstGeom prst="rect">
            <a:avLst/>
          </a:prstGeom>
        </p:spPr>
      </p:pic>
      <p:pic>
        <p:nvPicPr>
          <p:cNvPr id="14" name="Рисунок 13" descr="fig2a.pn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4235083"/>
            <a:ext cx="3278646" cy="2622917"/>
          </a:xfrm>
          <a:prstGeom prst="rect">
            <a:avLst/>
          </a:prstGeom>
        </p:spPr>
      </p:pic>
      <p:pic>
        <p:nvPicPr>
          <p:cNvPr id="15" name="Рисунок 14" descr="fig2b.pn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03848" y="4163482"/>
            <a:ext cx="3368148" cy="2694518"/>
          </a:xfrm>
          <a:prstGeom prst="rect">
            <a:avLst/>
          </a:prstGeom>
        </p:spPr>
      </p:pic>
      <p:pic>
        <p:nvPicPr>
          <p:cNvPr id="16" name="Рисунок 15" descr="fig2c.pn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0193" y="4154620"/>
            <a:ext cx="2928662" cy="27033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332656"/>
            <a:ext cx="70567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70C0"/>
                </a:solidFill>
              </a:rPr>
              <a:t>Выводы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5" name="Рисунок 4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251520" y="1268760"/>
            <a:ext cx="8675370" cy="41681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0"/>
            <a:ext cx="88297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Эффективная проводимость гетерогенной среды.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ru-RU" dirty="0" smtClean="0">
                <a:solidFill>
                  <a:srgbClr val="0070C0"/>
                </a:solidFill>
              </a:rPr>
              <a:t>Аналитические результаты.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6" name="Рисунок 45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179512" y="476673"/>
            <a:ext cx="8852535" cy="62693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251520" y="836712"/>
            <a:ext cx="7198995" cy="258318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07504" y="0"/>
            <a:ext cx="90364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Эффективная проводимость стохастических композитных систем.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endParaRPr lang="ru-RU" dirty="0" smtClean="0">
              <a:solidFill>
                <a:srgbClr val="0070C0"/>
              </a:solidFill>
            </a:endParaRP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Некоторые аналитические результаты.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fig3.pn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7544" y="3933056"/>
            <a:ext cx="8100392" cy="318808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7504" y="3645024"/>
            <a:ext cx="90364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11 топологических типов </a:t>
            </a:r>
            <a:r>
              <a:rPr lang="ru-RU" dirty="0" err="1" smtClean="0">
                <a:solidFill>
                  <a:srgbClr val="0070C0"/>
                </a:solidFill>
              </a:rPr>
              <a:t>изоэдрических</a:t>
            </a:r>
            <a:r>
              <a:rPr lang="ru-RU" dirty="0" smtClean="0">
                <a:solidFill>
                  <a:srgbClr val="0070C0"/>
                </a:solidFill>
              </a:rPr>
              <a:t> замощений плоскости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11" name="Рисунок 10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>
          <a:xfrm>
            <a:off x="251520" y="4005064"/>
            <a:ext cx="8690610" cy="2533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0"/>
            <a:ext cx="67035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Приложения теории электрофизических свойств композитов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6" name="Рисунок 5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>
          <a:xfrm>
            <a:off x="179511" y="548680"/>
            <a:ext cx="8790235" cy="1944216"/>
          </a:xfrm>
          <a:prstGeom prst="rect">
            <a:avLst/>
          </a:prstGeom>
        </p:spPr>
      </p:pic>
      <p:pic>
        <p:nvPicPr>
          <p:cNvPr id="19" name="Рисунок 18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>
          <a:xfrm>
            <a:off x="179512" y="5373216"/>
            <a:ext cx="8856985" cy="811981"/>
          </a:xfrm>
          <a:prstGeom prst="rect">
            <a:avLst/>
          </a:prstGeom>
        </p:spPr>
      </p:pic>
      <p:pic>
        <p:nvPicPr>
          <p:cNvPr id="18" name="Рисунок 17" descr="addin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tretch>
            <a:fillRect/>
          </a:stretch>
        </p:blipFill>
        <p:spPr>
          <a:xfrm>
            <a:off x="179512" y="2924944"/>
            <a:ext cx="8856985" cy="19468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16632"/>
            <a:ext cx="84969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Краткий обзор результатов  И.М. </a:t>
            </a:r>
            <a:r>
              <a:rPr lang="ru-RU" dirty="0" err="1" smtClean="0">
                <a:solidFill>
                  <a:srgbClr val="0070C0"/>
                </a:solidFill>
              </a:rPr>
              <a:t>Халатникова</a:t>
            </a:r>
            <a:r>
              <a:rPr lang="ru-RU" dirty="0" smtClean="0">
                <a:solidFill>
                  <a:srgbClr val="0070C0"/>
                </a:solidFill>
              </a:rPr>
              <a:t>  и  А.Ю. Каменщика</a:t>
            </a:r>
          </a:p>
        </p:txBody>
      </p:sp>
      <p:pic>
        <p:nvPicPr>
          <p:cNvPr id="7" name="Рисунок 6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179512" y="548680"/>
            <a:ext cx="8833485" cy="518160"/>
          </a:xfrm>
          <a:prstGeom prst="rect">
            <a:avLst/>
          </a:prstGeom>
        </p:spPr>
      </p:pic>
      <p:pic>
        <p:nvPicPr>
          <p:cNvPr id="10" name="Рисунок 9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print"/>
          <a:stretch>
            <a:fillRect/>
          </a:stretch>
        </p:blipFill>
        <p:spPr>
          <a:xfrm>
            <a:off x="179512" y="1844824"/>
            <a:ext cx="8712969" cy="592306"/>
          </a:xfrm>
          <a:prstGeom prst="rect">
            <a:avLst/>
          </a:prstGeom>
        </p:spPr>
      </p:pic>
      <p:pic>
        <p:nvPicPr>
          <p:cNvPr id="13" name="Рисунок 12" descr="addin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179512" y="1196752"/>
            <a:ext cx="8458200" cy="544830"/>
          </a:xfrm>
          <a:prstGeom prst="rect">
            <a:avLst/>
          </a:prstGeom>
        </p:spPr>
      </p:pic>
      <p:pic>
        <p:nvPicPr>
          <p:cNvPr id="15" name="Рисунок 14" descr="addin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 cstate="print"/>
          <a:stretch>
            <a:fillRect/>
          </a:stretch>
        </p:blipFill>
        <p:spPr>
          <a:xfrm>
            <a:off x="179512" y="2636912"/>
            <a:ext cx="8700135" cy="533400"/>
          </a:xfrm>
          <a:prstGeom prst="rect">
            <a:avLst/>
          </a:prstGeom>
        </p:spPr>
      </p:pic>
      <p:pic>
        <p:nvPicPr>
          <p:cNvPr id="20" name="Рисунок 19" descr="addin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3" cstate="print"/>
          <a:stretch>
            <a:fillRect/>
          </a:stretch>
        </p:blipFill>
        <p:spPr>
          <a:xfrm>
            <a:off x="179512" y="3284984"/>
            <a:ext cx="8675370" cy="822960"/>
          </a:xfrm>
          <a:prstGeom prst="rect">
            <a:avLst/>
          </a:prstGeom>
        </p:spPr>
      </p:pic>
      <p:pic>
        <p:nvPicPr>
          <p:cNvPr id="21" name="Рисунок 20" descr="addin_tmp.pn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4" cstate="print"/>
          <a:stretch>
            <a:fillRect/>
          </a:stretch>
        </p:blipFill>
        <p:spPr>
          <a:xfrm>
            <a:off x="179512" y="4293096"/>
            <a:ext cx="8667750" cy="832485"/>
          </a:xfrm>
          <a:prstGeom prst="rect">
            <a:avLst/>
          </a:prstGeom>
        </p:spPr>
      </p:pic>
      <p:pic>
        <p:nvPicPr>
          <p:cNvPr id="11" name="Рисунок 10" descr="addin_tmp.png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5" cstate="print"/>
          <a:stretch>
            <a:fillRect/>
          </a:stretch>
        </p:blipFill>
        <p:spPr>
          <a:xfrm>
            <a:off x="107504" y="5229199"/>
            <a:ext cx="8858250" cy="13944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Рисунок 31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1331640" y="1052734"/>
            <a:ext cx="5642610" cy="236220"/>
          </a:xfrm>
          <a:prstGeom prst="rect">
            <a:avLst/>
          </a:prstGeom>
        </p:spPr>
      </p:pic>
      <p:pic>
        <p:nvPicPr>
          <p:cNvPr id="33" name="Рисунок 32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 cstate="print"/>
          <a:stretch>
            <a:fillRect/>
          </a:stretch>
        </p:blipFill>
        <p:spPr>
          <a:xfrm>
            <a:off x="3491880" y="1556792"/>
            <a:ext cx="2396490" cy="238125"/>
          </a:xfrm>
          <a:prstGeom prst="rect">
            <a:avLst/>
          </a:prstGeom>
        </p:spPr>
      </p:pic>
      <p:pic>
        <p:nvPicPr>
          <p:cNvPr id="53" name="Рисунок 52" descr="addin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3" cstate="print"/>
          <a:stretch>
            <a:fillRect/>
          </a:stretch>
        </p:blipFill>
        <p:spPr>
          <a:xfrm>
            <a:off x="3563888" y="2060848"/>
            <a:ext cx="2406015" cy="238125"/>
          </a:xfrm>
          <a:prstGeom prst="rect">
            <a:avLst/>
          </a:prstGeom>
        </p:spPr>
      </p:pic>
      <p:pic>
        <p:nvPicPr>
          <p:cNvPr id="37" name="Рисунок 36" descr="addin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 cstate="print"/>
          <a:stretch>
            <a:fillRect/>
          </a:stretch>
        </p:blipFill>
        <p:spPr>
          <a:xfrm>
            <a:off x="2195736" y="2636912"/>
            <a:ext cx="6412230" cy="257175"/>
          </a:xfrm>
          <a:prstGeom prst="rect">
            <a:avLst/>
          </a:prstGeom>
        </p:spPr>
      </p:pic>
      <p:pic>
        <p:nvPicPr>
          <p:cNvPr id="48" name="Рисунок 47" descr="addin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5" cstate="print"/>
          <a:stretch>
            <a:fillRect/>
          </a:stretch>
        </p:blipFill>
        <p:spPr>
          <a:xfrm>
            <a:off x="611560" y="4005064"/>
            <a:ext cx="7511415" cy="264795"/>
          </a:xfrm>
          <a:prstGeom prst="rect">
            <a:avLst/>
          </a:prstGeom>
        </p:spPr>
      </p:pic>
      <p:pic>
        <p:nvPicPr>
          <p:cNvPr id="49" name="Рисунок 48" descr="addin_tmp.pn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6" cstate="print"/>
          <a:stretch>
            <a:fillRect/>
          </a:stretch>
        </p:blipFill>
        <p:spPr>
          <a:xfrm>
            <a:off x="611560" y="4437112"/>
            <a:ext cx="4884420" cy="249555"/>
          </a:xfrm>
          <a:prstGeom prst="rect">
            <a:avLst/>
          </a:prstGeom>
        </p:spPr>
      </p:pic>
      <p:pic>
        <p:nvPicPr>
          <p:cNvPr id="52" name="Рисунок 51" descr="addin_tmp.png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7" cstate="print"/>
          <a:stretch>
            <a:fillRect/>
          </a:stretch>
        </p:blipFill>
        <p:spPr>
          <a:xfrm>
            <a:off x="1187624" y="3212976"/>
            <a:ext cx="5915025" cy="424815"/>
          </a:xfrm>
          <a:prstGeom prst="rect">
            <a:avLst/>
          </a:prstGeom>
        </p:spPr>
      </p:pic>
      <p:pic>
        <p:nvPicPr>
          <p:cNvPr id="57" name="Рисунок 56" descr="addin_tmp.png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8" cstate="print"/>
          <a:stretch>
            <a:fillRect/>
          </a:stretch>
        </p:blipFill>
        <p:spPr>
          <a:xfrm>
            <a:off x="611560" y="5157192"/>
            <a:ext cx="4846320" cy="251460"/>
          </a:xfrm>
          <a:prstGeom prst="rect">
            <a:avLst/>
          </a:prstGeom>
        </p:spPr>
      </p:pic>
      <p:pic>
        <p:nvPicPr>
          <p:cNvPr id="58" name="Рисунок 57" descr="addin_tmp.png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9" cstate="print"/>
          <a:stretch>
            <a:fillRect/>
          </a:stretch>
        </p:blipFill>
        <p:spPr>
          <a:xfrm>
            <a:off x="2051720" y="5733256"/>
            <a:ext cx="5463540" cy="266700"/>
          </a:xfrm>
          <a:prstGeom prst="rect">
            <a:avLst/>
          </a:prstGeom>
        </p:spPr>
      </p:pic>
      <p:sp>
        <p:nvSpPr>
          <p:cNvPr id="59" name="TextBox 58"/>
          <p:cNvSpPr txBox="1"/>
          <p:nvPr/>
        </p:nvSpPr>
        <p:spPr>
          <a:xfrm>
            <a:off x="1403648" y="188640"/>
            <a:ext cx="69327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Введение. Эффективная проводимость.</a:t>
            </a:r>
            <a:endParaRPr lang="ru-RU" sz="2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251520" y="980728"/>
            <a:ext cx="8685847" cy="618172"/>
          </a:xfrm>
          <a:prstGeom prst="rect">
            <a:avLst/>
          </a:prstGeom>
        </p:spPr>
      </p:pic>
      <p:pic>
        <p:nvPicPr>
          <p:cNvPr id="16" name="Рисунок 15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251520" y="1844824"/>
            <a:ext cx="8523376" cy="576066"/>
          </a:xfrm>
          <a:prstGeom prst="rect">
            <a:avLst/>
          </a:prstGeom>
        </p:spPr>
      </p:pic>
      <p:pic>
        <p:nvPicPr>
          <p:cNvPr id="19" name="Рисунок 18" descr="addin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/>
          <a:stretch>
            <a:fillRect/>
          </a:stretch>
        </p:blipFill>
        <p:spPr>
          <a:xfrm>
            <a:off x="251520" y="2708920"/>
            <a:ext cx="8692134" cy="613981"/>
          </a:xfrm>
          <a:prstGeom prst="rect">
            <a:avLst/>
          </a:prstGeom>
        </p:spPr>
      </p:pic>
      <p:pic>
        <p:nvPicPr>
          <p:cNvPr id="21" name="Рисунок 20" descr="addin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251520" y="3717032"/>
            <a:ext cx="8708898" cy="1269873"/>
          </a:xfrm>
          <a:prstGeom prst="rect">
            <a:avLst/>
          </a:prstGeom>
        </p:spPr>
      </p:pic>
      <p:pic>
        <p:nvPicPr>
          <p:cNvPr id="22" name="Рисунок 21" descr="addin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 cstate="print"/>
          <a:stretch>
            <a:fillRect/>
          </a:stretch>
        </p:blipFill>
        <p:spPr>
          <a:xfrm>
            <a:off x="1907704" y="6021288"/>
            <a:ext cx="5463540" cy="266700"/>
          </a:xfrm>
          <a:prstGeom prst="rect">
            <a:avLst/>
          </a:prstGeom>
        </p:spPr>
      </p:pic>
      <p:pic>
        <p:nvPicPr>
          <p:cNvPr id="24" name="Рисунок 23" descr="addin_tmp.pn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3" cstate="print"/>
          <a:stretch>
            <a:fillRect/>
          </a:stretch>
        </p:blipFill>
        <p:spPr>
          <a:xfrm>
            <a:off x="251520" y="5301208"/>
            <a:ext cx="8696325" cy="60140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03648" y="188640"/>
            <a:ext cx="69327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Введение. Эффективная проводимость.</a:t>
            </a:r>
            <a:endParaRPr lang="ru-RU" sz="2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59832" y="188640"/>
            <a:ext cx="2883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Условия сшивки</a:t>
            </a:r>
            <a:endParaRPr lang="ru-RU" sz="2800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fig1.pn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108520" y="548680"/>
            <a:ext cx="3384377" cy="2166001"/>
          </a:xfrm>
          <a:prstGeom prst="rect">
            <a:avLst/>
          </a:prstGeom>
        </p:spPr>
      </p:pic>
      <p:pic>
        <p:nvPicPr>
          <p:cNvPr id="6" name="Рисунок 5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2" cstate="print"/>
          <a:stretch>
            <a:fillRect/>
          </a:stretch>
        </p:blipFill>
        <p:spPr>
          <a:xfrm>
            <a:off x="4355976" y="2060848"/>
            <a:ext cx="3679931" cy="288032"/>
          </a:xfrm>
          <a:prstGeom prst="rect">
            <a:avLst/>
          </a:prstGeom>
        </p:spPr>
      </p:pic>
      <p:pic>
        <p:nvPicPr>
          <p:cNvPr id="7" name="Рисунок 6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3" cstate="print"/>
          <a:stretch>
            <a:fillRect/>
          </a:stretch>
        </p:blipFill>
        <p:spPr>
          <a:xfrm>
            <a:off x="4572000" y="908720"/>
            <a:ext cx="3198445" cy="288032"/>
          </a:xfrm>
          <a:prstGeom prst="rect">
            <a:avLst/>
          </a:prstGeom>
        </p:spPr>
      </p:pic>
      <p:pic>
        <p:nvPicPr>
          <p:cNvPr id="8" name="Рисунок 7" descr="addin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4" cstate="print"/>
          <a:stretch>
            <a:fillRect/>
          </a:stretch>
        </p:blipFill>
        <p:spPr>
          <a:xfrm>
            <a:off x="3491880" y="1484784"/>
            <a:ext cx="5139690" cy="306705"/>
          </a:xfrm>
          <a:prstGeom prst="rect">
            <a:avLst/>
          </a:prstGeom>
        </p:spPr>
      </p:pic>
      <p:pic>
        <p:nvPicPr>
          <p:cNvPr id="12" name="Рисунок 11" descr="addin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5" cstate="print"/>
          <a:stretch>
            <a:fillRect/>
          </a:stretch>
        </p:blipFill>
        <p:spPr>
          <a:xfrm>
            <a:off x="2915816" y="2636912"/>
            <a:ext cx="5473065" cy="609600"/>
          </a:xfrm>
          <a:prstGeom prst="rect">
            <a:avLst/>
          </a:prstGeom>
        </p:spPr>
      </p:pic>
      <p:pic>
        <p:nvPicPr>
          <p:cNvPr id="16" name="Рисунок 15" descr="addin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6" cstate="print"/>
          <a:stretch>
            <a:fillRect/>
          </a:stretch>
        </p:blipFill>
        <p:spPr>
          <a:xfrm>
            <a:off x="1835696" y="4293096"/>
            <a:ext cx="4707255" cy="662940"/>
          </a:xfrm>
          <a:prstGeom prst="rect">
            <a:avLst/>
          </a:prstGeom>
        </p:spPr>
      </p:pic>
      <p:pic>
        <p:nvPicPr>
          <p:cNvPr id="13" name="Рисунок 12" descr="addin_tmp.pn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7" cstate="print"/>
          <a:stretch>
            <a:fillRect/>
          </a:stretch>
        </p:blipFill>
        <p:spPr>
          <a:xfrm>
            <a:off x="539552" y="2924944"/>
            <a:ext cx="1765935" cy="226695"/>
          </a:xfrm>
          <a:prstGeom prst="rect">
            <a:avLst/>
          </a:prstGeom>
        </p:spPr>
      </p:pic>
      <p:pic>
        <p:nvPicPr>
          <p:cNvPr id="15" name="Рисунок 14" descr="addin_tmp.png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8" cstate="print"/>
          <a:stretch>
            <a:fillRect/>
          </a:stretch>
        </p:blipFill>
        <p:spPr>
          <a:xfrm>
            <a:off x="395536" y="5301208"/>
            <a:ext cx="7915275" cy="851535"/>
          </a:xfrm>
          <a:prstGeom prst="rect">
            <a:avLst/>
          </a:prstGeom>
        </p:spPr>
      </p:pic>
      <p:pic>
        <p:nvPicPr>
          <p:cNvPr id="17" name="Рисунок 16" descr="addin_tmp.png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9" cstate="print"/>
          <a:stretch>
            <a:fillRect/>
          </a:stretch>
        </p:blipFill>
        <p:spPr>
          <a:xfrm>
            <a:off x="7812360" y="4437112"/>
            <a:ext cx="389818" cy="360040"/>
          </a:xfrm>
          <a:prstGeom prst="rect">
            <a:avLst/>
          </a:prstGeom>
        </p:spPr>
      </p:pic>
      <p:pic>
        <p:nvPicPr>
          <p:cNvPr id="19" name="Рисунок 18" descr="addin_tmp.png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0" cstate="print"/>
          <a:stretch>
            <a:fillRect/>
          </a:stretch>
        </p:blipFill>
        <p:spPr>
          <a:xfrm>
            <a:off x="1403648" y="3356992"/>
            <a:ext cx="6336704" cy="6892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16632"/>
            <a:ext cx="86764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Неявный метод с переменой направлений для </a:t>
            </a:r>
            <a:r>
              <a:rPr lang="ru-RU" dirty="0" smtClean="0">
                <a:solidFill>
                  <a:srgbClr val="0070C0"/>
                </a:solidFill>
                <a:sym typeface="Symbol"/>
              </a:rPr>
              <a:t></a:t>
            </a:r>
            <a:r>
              <a:rPr lang="en-US" dirty="0" smtClean="0">
                <a:solidFill>
                  <a:srgbClr val="0070C0"/>
                </a:solidFill>
              </a:rPr>
              <a:t>: c</a:t>
            </a:r>
            <a:r>
              <a:rPr lang="ru-RU" dirty="0" err="1" smtClean="0">
                <a:solidFill>
                  <a:srgbClr val="0070C0"/>
                </a:solidFill>
              </a:rPr>
              <a:t>еточный</a:t>
            </a:r>
            <a:r>
              <a:rPr lang="ru-RU" dirty="0" smtClean="0">
                <a:solidFill>
                  <a:srgbClr val="0070C0"/>
                </a:solidFill>
              </a:rPr>
              <a:t> метод с релаксацией для решения уравнения Лапласа с соответствующими условиями сшивки на границах между областями компонент с разными проводимостями, и с соответствующими периодическими граничными условиями.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7" name="Рисунок 6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3" cstate="print"/>
          <a:stretch>
            <a:fillRect/>
          </a:stretch>
        </p:blipFill>
        <p:spPr>
          <a:xfrm>
            <a:off x="1763688" y="1340768"/>
            <a:ext cx="5155635" cy="432048"/>
          </a:xfrm>
          <a:prstGeom prst="rect">
            <a:avLst/>
          </a:prstGeom>
        </p:spPr>
      </p:pic>
      <p:pic>
        <p:nvPicPr>
          <p:cNvPr id="10" name="Рисунок 9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4" cstate="print"/>
          <a:stretch>
            <a:fillRect/>
          </a:stretch>
        </p:blipFill>
        <p:spPr>
          <a:xfrm>
            <a:off x="179512" y="1916832"/>
            <a:ext cx="8783955" cy="222885"/>
          </a:xfrm>
          <a:prstGeom prst="rect">
            <a:avLst/>
          </a:prstGeom>
        </p:spPr>
      </p:pic>
      <p:pic>
        <p:nvPicPr>
          <p:cNvPr id="11" name="Рисунок 10" descr="addin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5" cstate="print"/>
          <a:stretch>
            <a:fillRect/>
          </a:stretch>
        </p:blipFill>
        <p:spPr>
          <a:xfrm>
            <a:off x="2555776" y="2276872"/>
            <a:ext cx="4006215" cy="384810"/>
          </a:xfrm>
          <a:prstGeom prst="rect">
            <a:avLst/>
          </a:prstGeom>
        </p:spPr>
      </p:pic>
      <p:pic>
        <p:nvPicPr>
          <p:cNvPr id="12" name="Рисунок 11" descr="addin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6" cstate="print"/>
          <a:stretch>
            <a:fillRect/>
          </a:stretch>
        </p:blipFill>
        <p:spPr>
          <a:xfrm>
            <a:off x="2555776" y="2708920"/>
            <a:ext cx="3996690" cy="407670"/>
          </a:xfrm>
          <a:prstGeom prst="rect">
            <a:avLst/>
          </a:prstGeom>
        </p:spPr>
      </p:pic>
      <p:pic>
        <p:nvPicPr>
          <p:cNvPr id="13" name="Рисунок 12" descr="addin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7" cstate="print"/>
          <a:stretch>
            <a:fillRect/>
          </a:stretch>
        </p:blipFill>
        <p:spPr>
          <a:xfrm>
            <a:off x="323528" y="3429000"/>
            <a:ext cx="897255" cy="175260"/>
          </a:xfrm>
          <a:prstGeom prst="rect">
            <a:avLst/>
          </a:prstGeom>
        </p:spPr>
      </p:pic>
      <p:pic>
        <p:nvPicPr>
          <p:cNvPr id="14" name="Рисунок 13" descr="addin_tmp.pn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8" cstate="print"/>
          <a:stretch>
            <a:fillRect/>
          </a:stretch>
        </p:blipFill>
        <p:spPr>
          <a:xfrm>
            <a:off x="2483769" y="3212976"/>
            <a:ext cx="4104456" cy="554597"/>
          </a:xfrm>
          <a:prstGeom prst="rect">
            <a:avLst/>
          </a:prstGeom>
        </p:spPr>
      </p:pic>
      <p:pic>
        <p:nvPicPr>
          <p:cNvPr id="22" name="Рисунок 21" descr="addin_tmp.png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9" cstate="print"/>
          <a:stretch>
            <a:fillRect/>
          </a:stretch>
        </p:blipFill>
        <p:spPr>
          <a:xfrm>
            <a:off x="179512" y="3861048"/>
            <a:ext cx="8839140" cy="444643"/>
          </a:xfrm>
          <a:prstGeom prst="rect">
            <a:avLst/>
          </a:prstGeom>
        </p:spPr>
      </p:pic>
      <p:pic>
        <p:nvPicPr>
          <p:cNvPr id="19" name="Рисунок 18" descr="addin_tmp.png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0" cstate="print"/>
          <a:stretch>
            <a:fillRect/>
          </a:stretch>
        </p:blipFill>
        <p:spPr>
          <a:xfrm>
            <a:off x="323528" y="4725144"/>
            <a:ext cx="897255" cy="175260"/>
          </a:xfrm>
          <a:prstGeom prst="rect">
            <a:avLst/>
          </a:prstGeom>
        </p:spPr>
      </p:pic>
      <p:pic>
        <p:nvPicPr>
          <p:cNvPr id="20" name="Рисунок 19" descr="addin_tmp.png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1" cstate="print"/>
          <a:stretch>
            <a:fillRect/>
          </a:stretch>
        </p:blipFill>
        <p:spPr>
          <a:xfrm>
            <a:off x="2609941" y="4509120"/>
            <a:ext cx="4036448" cy="504056"/>
          </a:xfrm>
          <a:prstGeom prst="rect">
            <a:avLst/>
          </a:prstGeom>
        </p:spPr>
      </p:pic>
      <p:pic>
        <p:nvPicPr>
          <p:cNvPr id="21" name="Рисунок 20" descr="addin_tmp.png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22" cstate="print"/>
          <a:stretch>
            <a:fillRect/>
          </a:stretch>
        </p:blipFill>
        <p:spPr>
          <a:xfrm>
            <a:off x="179512" y="5157192"/>
            <a:ext cx="8856985" cy="437562"/>
          </a:xfrm>
          <a:prstGeom prst="rect">
            <a:avLst/>
          </a:prstGeom>
        </p:spPr>
      </p:pic>
      <p:pic>
        <p:nvPicPr>
          <p:cNvPr id="24" name="Рисунок 23" descr="addin_tmp.png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23" cstate="print"/>
          <a:stretch>
            <a:fillRect/>
          </a:stretch>
        </p:blipFill>
        <p:spPr>
          <a:xfrm>
            <a:off x="251520" y="6093296"/>
            <a:ext cx="7105650" cy="3143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POINTLATEX_CACHECONTENT#325E6E" val="iVBORw0KGgoAAAANSUhEUgAAACoAAAAkCAMAAADIF1gZAAAAM1BMVEX///8AAADAwMCAgICwsLDg4ODw8PAQEBAgICCQkJBAQECgoKDQ0NAwMDBgYGBwcHBQUFB9G/e+AAABfElEQVQ4EY1UUYKEIAgFKbSsnPufdkFFc9dm42NG4QEPQgCexNGSTY4o8hMo62knPBlc2Cl5f3zBrgFgxxRPBS0otyaShpa1XSFtCvUSV8Qhumpi8pglbMYqiFvAmrhDnd+jWA51CNX9A7AiUokVEUtCh5IsC58SO9YLNABclSt7QwJkrFVrAACPKftfu4WRf2GFdg94FcuCmN3ZW3FZrxRKWKFauZTwLD1D3+gBkEBLMY0qe9VIo9VW69Ow4lkZNKrFh6hAO4dOtlElrZ8Da/fun61F7VSjpOFT2+SudPugjeuB3r5cwj30hubq9ecjSUoHDkNKSa6fG5JHOk0/OUi11s2JdVAFa9WgnV2kqFbMzN51hyBtWLp2dpK5eomUsXyLpNfIiPl1zpj90jl99a/kqO/4f/B6Q/LXfvF5yx7rk5omGJAg8/4s1y2m7J+yAafwEcl1XmfQzSfZbSbpxBko63REB7kvyMFLn+gotl0GmF7yHhiwZT/9AcIPmuMIW4PhYDkAAAAASUVORK5CYII="/>
  <p:tag name="POWERPOINTLATEX_PIXELSPEREMHEIGHT#325E6E" val="59"/>
  <p:tag name="POWERPOINTLATEX_REFCOUNTER#325E6E" val="3"/>
  <p:tag name="POWERPOINTLATEX_CACHECONTENT#673D705C63646F7420325E74" val="iVBORw0KGgoAAAANSUhEUgAAALsAAAA0CAMAAADlqLlVAAAAM1BMVEX///8AAADg4OCQkJBAQEBgYGCgoKDAwMAQEBCwsLAwMDDw8PAgICBwcHDQ0NBQUFCAgIDNyZ9bAAAD9klEQVRoBdVZ2xajIAwUBUHx9v9fuwMKCRbd6uqewkOLCGEIwyS0VVVisXNTImyPWYmhWOyDUKVir4VoS8XeClGXir1Uuk9a60FIfNriXD9L2QvRSym74rADcDF018uydOnJLIPudjHCl6Fh7C5C3bWRLVw+uRUMOtC7CHXXImQtFsczhqMS6G5NgF5VHvy0er4EuisZWIJvDcdvzwXQ3ZrIcLcGxxrv+EB3dnjZGn+j2glhWMa1APvikAW6D6lw/gboDYUDy1IuLGUlzUb35pezYI+daBMJL/0SpuGXOQNe89tR9HsrehzdYROdSJW6kVI9SyM7ynllrW1nqa7kT1qNDEvkezWKfpA76LUSstUNDkhnsLRHih0WrfwFrRvGTo9C3t3qGduwAbaarcnDbM0aueyA/Jgdkn9ag3LhxYVE1fv5FtHfA29TBqWgID2bInWQ0tw13GX9J2XvC2e+9naQbqtNFQDBC1069xdPgBfwffTGuzE0IvPJCNCE0WfFhOHse/RRHaMiB6UwtxwPKvAwy+aoAIxER2aXaBXuKiclLp3Z9fEDgkF4YfvKeQ22cFLJRmjcvkETimGP0X2lTCPEHKcD9k/S6J1qxN6hAteaoz6OTXEr4acc3YOdC9+dpx4UghLCDHaXI2Y4yuZBj0PoFTxNrsFCzk0xq99UcXzIZ3jY+125U0S7njGpTqC7mEWDYYseMpYuNrn9jkNcsNxjx1Z8NsYRqCwn0Cu3cpK4x+i+zp/QPSd1u8SFo/Z1JAG0bx9vgZYY/hzd13kSuqde2oCMSbK7R6fPwxncTgx/le7wUpT6Pcj882ROI7FLL0kJjuh+R98BJ6E7HthMebBpa82g2wx1HHZKlI/o7uY9K3Qgk9kTuuPhMMQko8KD7ZnXWyJHeO9cQ0f1mO438hlMkdAdftmrTESRqyTQqyU3FtjjSLgms7z4+nKFqzs2+BrbFfN6VWV/PYVvApUmzPWwukfbCIHH4THnlBS6JUOsM/yx4bXYVeIP63K3im2MNBkv5mGNGfFDaihjT+TgaOYtwZwMAgVJPe9ys44tHbfj2QpzKYV0cSwpeWBWCmWrSQ3TG+q+uDuTxY0yEPMrPzj1S8tRAt8iq+gh8kfq/tV0n51WdW+MlKK/eIx8qpCAz90Q+JRH6s77XKgHdf8f/w4dq/sFwKxrou6s/Y3qG3R/A2fO5it0z030UFtNx9+ai/nGXyAEuv+l2+3XoEk8wIgelFDetkgDX6a7u4UF4Xya7RVPZmhFj9VcCNjys8ehO9uPAc0YQgYz+583Osn+B8x0vNrUuf/Oka+/+ee5XSS2FlFV0f3jKs5c/y7+hnYpi8mZOmj7A1xcF9yi4/HGAAAAAElFTkSuQmCC"/>
  <p:tag name="POWERPOINTLATEX_PIXELSPEREMHEIGHT#673D705C63646F7420325E74" val="59"/>
  <p:tag name="POWERPOINTLATEX_REFCOUNTER#673D705C63646F7420325E74" val="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usepackage[cp1251]{inputenc}&#10;\usepackage[russian]{babel}&#10;\textwidth=12.3cm&#10;\newcommand{\jvect}{\mathbf{j}}&#10;\newcommand{\mydiv}{\mathrm{div}\,}&#10;\newcommand{\nabl}{\pmb{\nabla}}&#10;\newcommand{\ph}{\varphi}&#10;\newcommand{\p}{\partial}&#10;\begin{document}&#10;\begin{itemize}&#10;\item&#10;Развита теория возмущений (и диаграммная техника) по отклонению $\alpha$&#10;проводимости от среднего значения:&#10;\end{itemize}&#10;\end{document}"/>
  <p:tag name="IGUANATEXSIZE" val="2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usepackage[cp1251]{inputenc}&#10;\usepackage[russian]{babel}&#10;\textwidth=12.6cm&#10;\newcommand{\jvect}{\mathbf{j}}&#10;\newcommand{\mydiv}{\mathrm{div}\,}&#10;\newcommand{\nabl}{\pmb{\nabla}}&#10;\newcommand{\ph}{\varphi}&#10;\newcommand{\p}{\partial}&#10;\begin{document}&#10;\begin{itemize}&#10;\item&#10;Для двумерной двухцветной шахматной доски результат&#10;совпадает с формулой Дыхне -- проверено&#10;вплоть до 10 порядка теории возмущений.&#10;\end{itemize}&#10;\end{document}"/>
  <p:tag name="IGUANATEXSIZE" val="2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usepackage[cp1251]{inputenc}&#10;\usepackage[russian]{babel}&#10;\textwidth=12.6cm&#10;\newcommand{\jvect}{\mathbf{j}}&#10;\newcommand{\mydiv}{\mathrm{div}\,}&#10;\newcommand{\nabl}{\pmb{\nabla}}&#10;\newcommand{\ph}{\varphi}&#10;\newcommand{\p}{\partial}&#10;\begin{document}&#10;\begin{itemize}&#10;\item&#10;Для анизотропной трехцветной шахматной доски результат&#10;совпадает с формулой Брюгеманна -- проверено&#10;вплоть до 6 порядка теории возмущений.&#10;\end{itemize}&#10;\end{document}"/>
  <p:tag name="IGUANATEXSIZE" val="2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usepackage[cp1251]{inputenc}&#10;\usepackage[russian]{babel}&#10;\textwidth=12.6cm&#10;\newcommand{\jvect}{\mathbf{j}}&#10;\newcommand{\mydiv}{\mathrm{div}\,}&#10;\newcommand{\nabl}{\pmb{\nabla}}&#10;\newcommand{\ph}{\varphi}&#10;\newcommand{\p}{\partial}&#10;\begin{document}&#10;\begin{itemize}&#10;\item&#10;Для изотропной трехцветной шахматной доски &#10;с неравными весами цветов результат&#10;не совпадает с приближенной формулой Брюгеманна -- вычислено&#10;вплоть до 4 порядка теории возмущений.&#10;\end{itemize}&#10;\end{document}"/>
  <p:tag name="IGUANATEXSIZE" val="2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usepackage[cp1251]{inputenc}&#10;\usepackage[russian]{babel}&#10;\textwidth=12.6cm&#10;\newcommand{\jvect}{\mathbf{j}}&#10;\newcommand{\mydiv}{\mathrm{div}\,}&#10;\newcommand{\nabl}{\pmb{\nabla}}&#10;\newcommand{\ph}{\varphi}&#10;\newcommand{\p}{\partial}&#10;\begin{document}&#10;\begin{itemize}&#10;\item&#10;Получена асимптотическая формула для эффективной проводимости&#10;трехцветного ромбического замощения плоскости для случая&#10;$\sigma_1\ll\sigma_2$. Предложена и обсуждена &#10;общая формула для ромбического замощения.&#10;Также обсуждаются 11 топологических типов изоэдрических &#10;замощений плоскости.&#10;\end{itemize}&#10;\end{document}"/>
  <p:tag name="IGUANATEXSIZE" val="2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usepackage[cp1251]{inputenc}&#10;\usepackage[russian]{babel}&#10;\textwidth=11cm&#10;\newcommand{\jvect}{\mathbf{j}}&#10;\newcommand{\mydiv}{\mathrm{div}\,}&#10;\newcommand{\nabl}{\pmb{\nabla}}&#10;\newcommand{\ph}{\varphi}&#10;\begin{document}&#10;&#10;\noindent&#10;Закон Ома:\qquad\qquad $\jvect =-\sigma \nabl \ph$;&#10;\qquad\qquad $\mydiv \jvect = 0$.&#10;&#10;\end{document}"/>
  <p:tag name="IGUANATEXSIZE" val="2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usepackage[cp1251]{inputenc}&#10;\usepackage[russian]{babel}&#10;\textwidth=11cm&#10;\newcommand{\jvect}{\mathbf{j}}&#10;\newcommand{\mydiv}{\mathrm{div}\,}&#10;\newcommand{\nabl}{\pmb{\nabla}}&#10;\newcommand{\ph}{\varphi}&#10;\begin{document}&#10;&#10;$-\sigma\Delta\ph-\nabl\sigma\cdot\nabl\ph=0$&#10;&#10;\end{document}"/>
  <p:tag name="IGUANATEXSIZE" val="2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usepackage[cp1251]{inputenc}&#10;\usepackage[russian]{babel}&#10;\textwidth=11cm&#10;\newcommand{\jvect}{\mathbf{j}}&#10;\newcommand{\mydiv}{\mathrm{div}\,}&#10;\newcommand{\nabl}{\pmb{\nabla}}&#10;\newcommand{\ph}{\varphi}&#10;\begin{document}&#10;&#10;\qquad\qquad\qquad\qquad\qquad &#10;%\fbox{&#10;$\Delta\ph+\nabl\ln\sigma\cdot\nabl\ph=0$.&#10;%}&#10;&#10;&#10;\end{document}"/>
  <p:tag name="IGUANATEXSIZE" val="2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usepackage[cp1251]{inputenc}&#10;\usepackage[russian]{babel}&#10;\textwidth=11cm&#10;\newcommand{\jvect}{\mathbf{j}}&#10;\newcommand{\mydiv}{\mathrm{div}\,}&#10;\newcommand{\nabl}{\pmb{\nabla}}&#10;\newcommand{\ph}{\varphi}&#10;\begin{document}&#10;&#10;$\ph=-{\mathbf E}\cdot {\mathbf r}+\psi(x,y)$,&#10;\qquad где $\langle \nabla\psi\rangle =0$;&#10;\qquad ${\mathbf E}=-\langle \nabl\ph\rangle$.&#10;&#10;\end{document}"/>
  <p:tag name="IGUANATEXSIZE" val="2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usepackage[cp1251]{inputenc}&#10;\usepackage[russian]{babel}&#10;\textwidth=11cm&#10;\newcommand{\jvect}{\mathbf{j}}&#10;\newcommand{\mydiv}{\mathrm{div}\,}&#10;\newcommand{\nabl}{\pmb{\nabla}}&#10;\newcommand{\ph}{\varphi}&#10;\begin{document}&#10;&#10;Эффективная проводимость:\quad&#10;$J_i=\sigma_{eff,ij} E_j$, где $i=1,2$; &#10;${\mathbf J}=\langle {\mathbf j}\rangle$.&#10;&#10;\end{document}"/>
  <p:tag name="IGUANATEXSIZE" val="2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usepackage[cp1251]{inputenc}&#10;\usepackage[russian]{babel}&#10;\textwidth=12.3cm&#10;\newcommand{\jvect}{\mathbf{j}}&#10;\newcommand{\mydiv}{\mathrm{div}\,}&#10;\newcommand{\nabl}{\pmb{\nabla}}&#10;\newcommand{\ph}{\varphi}&#10;\newcommand{\p}{\partial}&#10;\begin{document}&#10;\noindent&#10;Возникновение области связано с именами Максвелла и Релея.&#10;&#10;\noindent&#10;В первых теоретические работах рассмотрены слабонеоднородные среды и системы&#10;с малой концентрацией включений сферической формы\\&#10;(см.&#10;\verb#Ландау, Лифшиц, том 8, Электродинамика сплошных сред#).&#10;&#10;\vspace{0.3cm}&#10;\noindent&#10;Наиболее известный приближенный аналитические подход --\\&#10;теория эффективной среды Брюггемана\\&#10;(см. обзор \verb#Kirkpatrick S., Rev.Mod.Phys. 1973, 45, 574#).\\&#10;Другие приближения для эффективной проводимости\\&#10;(см. обзор \verb#S.Torquado, Int.J.Solid Structures 1998, 35, 2385#).&#10;&#10;\vspace{0.3cm}&#10;\noindent&#10;Возможность фазового перехода металл-диэлектрик:\\&#10;(см. \verb#A.L. Efros, B.I. Shklovskii, Phys.Stat.Sol.(b) 1976,76(2),475#&#10;).&#10;&#10;\vspace{0.3cm}&#10;\noindent&#10;Обнаружение соотношения взаимности для проводимости бинарных систем&#10;в двумерном случае:\\&#10;(см. \verb#J.B. Keller, Journal of Mathematical Physics 5, 548 (1964)#;\\&#10;\verb#    А.М. Дыхне, ЖЭТФ 1970, 59, 110#&#10;).&#10;&#10;\vspace{0.3cm}&#10;\noindent&#10;Диаграммная техника для определения эффективной проводимости &#10;двумерной системы в случае $|\sigma_1-\sigma_2|\ll\sigma_2$:\\&#10;(см. \verb#I.M. Khalatnikov, A.Yu. Kamenschik, ЖЭТФ 2000, 118(6), 1456 )#.\\&#10;&#10;&#10;\end{document}"/>
  <p:tag name="IGUANATEXSIZE" val="2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usepackage[cp1251]{inputenc}&#10;\usepackage[russian]{babel}&#10;\textwidth=11cm&#10;\newcommand{\jvect}{\mathbf{j}}&#10;\newcommand{\mydiv}{\mathrm{div}\,}&#10;\newcommand{\nabl}{\pmb{\nabla}}&#10;\newcommand{\ph}{\varphi}&#10;\begin{document}&#10;&#10;В изотропном случае:\qquad\qquad\, &#10;${\mathbf J}=\sigma_{eff}{\mathbf E}$.&#10;&#10;\end{document}"/>
  <p:tag name="IGUANATEXSIZE" val="2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usepackage[cp1251]{inputenc}&#10;\usepackage[russian]{babel}&#10;\textwidth=11cm&#10;\newcommand{\jvect}{\mathbf{j}}&#10;\newcommand{\mydiv}{\mathrm{div}\,}&#10;\newcommand{\nabl}{\pmb{\nabla}}&#10;\newcommand{\ph}{\varphi}&#10;\begin{document}&#10;&#10;Следовательно,\qquad&#10;\fbox{&#10;$&#10;\Delta\psi+\nabl\ln\sigma\cdot(-\mathbf E+\nabl\psi)=0&#10;$&#10;}&#10;&#10;\end{document}"/>
  <p:tag name="IGUANATEXSIZE" val="2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usepackage[cp1251]{inputenc}&#10;\usepackage[russian]{babel}&#10;\textwidth=11cm&#10;\newcommand{\jvect}{\mathbf{j}}&#10;\newcommand{\mydiv}{\mathrm{div}\,}&#10;\newcommand{\nabl}{\pmb{\nabla}}&#10;\newcommand{\ph}{\varphi}&#10;\begin{document}&#10;\noindent&#10;Если найдено $\psi$, то найдено $\sigma_{eff}$, так как&#10;&#10;\end{document}"/>
  <p:tag name="IGUANATEXSIZE" val="2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usepackage[cp1251]{inputenc}&#10;\usepackage[russian]{babel}&#10;\textwidth=11cm&#10;\newcommand{\jvect}{\mathbf{j}}&#10;\newcommand{\mydiv}{\mathrm{div}\,}&#10;\newcommand{\nabl}{\pmb{\nabla}}&#10;\newcommand{\ph}{\varphi}&#10;\begin{document}&#10;\noindent&#10;$&#10;\sigma_{eff}{\mathbf E}=\langle j\rangle&#10;=\langle-\sigma(-{\mathbf E}+\nabl\psi)\rangle=&#10;\langle\sigma\rangle{\mathbf E}-\langle \sigma\nabl\psi\rangle.&#10;$&#10;\end{document}"/>
  <p:tag name="IGUANATEXSIZE" val="2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usepackage[cp1251]{inputenc}&#10;\usepackage[russian]{babel}&#10;\textwidth=11cm&#10;\newcommand{\jvect}{\mathbf{j}}&#10;\newcommand{\mydiv}{\mathrm{div}\,}&#10;\newcommand{\nabl}{\pmb{\nabla}}&#10;\newcommand{\ph}{\varphi}&#10;\begin{document}&#10;\noindent&#10;{\bf Утверждение.}&#10;Если $\psi(x,y)$ периодическая функция на плоскости,&#10;то $\langle \nabl\psi\rangle=0$.&#10;&#10;\end{document}"/>
  <p:tag name="IGUANATEXSIZE" val="2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usepackage[cp1251]{inputenc}&#10;\usepackage[russian]{babel}&#10;\textwidth=11cm&#10;\newcommand{\jvect}{\mathbf{j}}&#10;\newcommand{\mydiv}{\mathrm{div}\,}&#10;\newcommand{\nabl}{\pmb{\nabla}}&#10;\newcommand{\ph}{\varphi}&#10;\newcommand{\p}{\partial}&#10;\begin{document}&#10;\noindent&#10;Действительно,&#10;$&#10;\langle\frac{\p\psi}{\p y}\rangle=\frac1{S}\int\frac{\p\psi}{\p y} dx dy&#10;=\frac1{S}\int\left(\int\frac{\p\psi}{\p y} dy\right) dx = 0.&#10;$&#10;\end{document}"/>
  <p:tag name="IGUANATEXSIZE" val="2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usepackage[cp1251]{inputenc}&#10;\usepackage[russian]{babel}&#10;\textwidth=11cm&#10;\newcommand{\jvect}{\mathbf{j}}&#10;\newcommand{\mydiv}{\mathrm{div}\,}&#10;\newcommand{\nabl}{\pmb{\nabla}}&#10;\newcommand{\ph}{\varphi}&#10;\begin{document}&#10;\noindent&#10;{\bf Утверждение.}&#10;Если $\langle \nabl\psi\rangle=0$ для задачи с периодическим&#10;замощением плоскости, то&#10;$\psi(x,y)$ -- периодическая функция на плоскости.&#10;&#10;\end{document}"/>
  <p:tag name="IGUANATEXSIZE" val="2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usepackage[cp1251]{inputenc}&#10;\usepackage[russian]{babel}&#10;\textwidth=11cm&#10;\newcommand{\jvect}{\mathbf{j}}&#10;\newcommand{\mydiv}{\mathrm{div}\,}&#10;\newcommand{\nabl}{\pmb{\nabla}}&#10;\newcommand{\ph}{\varphi}&#10;\begin{document}&#10;\noindent&#10;Действительно, при сдвиге на одну элементарную ячейку&#10;в любом направлении, задача не меняется.&#10;Следовательно, $\ph$ меняется на константу, но $\psi$&#10;остается прежним, т.к. иначе бы не выполнялось условие&#10;$\langle\nabl\psi\rangle=0$.&#10;\end{document}"/>
  <p:tag name="IGUANATEXSIZE" val="2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usepackage[cp1251]{inputenc}&#10;\usepackage[russian]{babel}&#10;\textwidth=11cm&#10;\newcommand{\jvect}{\mathbf{j}}&#10;\newcommand{\mydiv}{\mathrm{div}\,}&#10;\newcommand{\nabl}{\pmb{\nabla}}&#10;\newcommand{\ph}{\varphi}&#10;\begin{document}&#10;\noindent&#10;$&#10;\sigma_{eff}{\mathbf E}=\langle j\rangle&#10;=\langle-\sigma(-{\mathbf E}+\nabl\psi)\rangle=&#10;\langle\sigma\rangle{\mathbf E}-\langle \sigma\nabl\psi\rangle.&#10;$&#10;\end{document}"/>
  <p:tag name="IGUANATEXSIZE" val="2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usepackage[cp1251]{inputenc}&#10;\usepackage[russian]{babel}&#10;\textwidth=11cm&#10;\newcommand{\jvect}{\mathbf{j}}&#10;\newcommand{\mydiv}{\mathrm{div}\,}&#10;\newcommand{\nabl}{\pmb{\nabla}}&#10;\newcommand{\ph}{\varphi}&#10;\begin{document}&#10;\noindent&#10;Для нахождения $\sigma_{eff}$&#10;достаточно найти $\langle\nabl\psi\rangle$&#10;в каждой клеточке, поскольку&#10;\end{document}"/>
  <p:tag name="IGUANATEXSIZE" val="2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usepackage[cp1251]{inputenc}&#10;\usepackage[russian]{babel}&#10;\textwidth=10cm&#10;\newcommand{\jvect}{\mathbf{j}}&#10;\newcommand{\mydiv}{\mathrm{div}\,}&#10;\newcommand{\nabl}{\pmb{\nabla}}&#10;\newcommand{\ph}{\varphi}&#10;\newcommand{\p}{\partial}&#10;\begin{document}&#10;\noindent&#10;Развитие метода двухточечных корреляционных функций\\&#10;(см. &#10;\verb#D.S. Lia, G. Sahelia, M. Khaleelb, H. Garmestani,# \\&#10;\verb#Computat. Mater. Sci. 38, 45 (2006)#).&#10;&#10;\vspace{0.3cm}&#10;\noindent&#10;Применения математических методов из теории случайных блужданий &#10;для определения эффективной проводимости стохастических систем\\&#10;(см.&#10;\verb#Leonid G. Fel and Konstantin M. Khanin,#\\&#10;\verb#J. Stat. Phys. 108, 1015 (2002)#&#10;).&#10;\end{document}"/>
  <p:tag name="IGUANATEXSIZE" val="2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usepackage[cp1251]{inputenc}&#10;\usepackage[russian]{babel}&#10;\textwidth=11cm&#10;\newcommand{\jvect}{\mathbf{j}}&#10;\newcommand{\mydiv}{\mathrm{div}\,}&#10;\newcommand{\nabl}{\pmb{\nabla}}&#10;\newcommand{\ph}{\varphi}&#10;\begin{document}&#10;&#10;%\fbox{&#10;$&#10;\Delta\psi+\nabl\ln\sigma\cdot(-\mathbf E+\nabl\psi)=0&#10;$&#10;%}&#10;&#10;\end{document}"/>
  <p:tag name="IGUANATEXSIZE" val="2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usepackage[cp1251]{inputenc}&#10;\usepackage[russian]{babel}&#10;\textwidth=11cm&#10;\newcommand{\jvect}{\mathbf{j}}&#10;\newcommand{\mydiv}{\mathrm{div}\,}&#10;\newcommand{\nabl}{\pmb{\nabla}}&#10;\newcommand{\ph}{\varphi}&#10;\begin{document}&#10;&#10;$\sigma(y)=\sigma_2+(\sigma_1-\sigma_2)\theta(y)$&#10;&#10;\end{document}"/>
  <p:tag name="IGUANATEXSIZE" val="2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usepackage[cp1251]{inputenc}&#10;\usepackage[russian]{babel}&#10;\textwidth=11cm&#10;\newcommand{\jvect}{\mathbf{j}}&#10;\newcommand{\mydiv}{\mathrm{div}\,}&#10;\newcommand{\nabl}{\pmb{\nabla}}&#10;\newcommand{\ph}{\varphi}&#10;\newcommand{\p}{\partial}&#10;\begin{document}&#10;&#10;$\sigma(0)=\frac12(\sigma_1+\sigma_2)$;\qquad&#10;${\p\sigma}/{\p y}=(\sigma_1-\sigma_2)\delta(y)$.&#10;&#10;\end{document}"/>
  <p:tag name="IGUANATEXSIZE" val="2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usepackage[cp1251]{inputenc}&#10;\usepackage[russian]{babel}&#10;\textwidth=11cm&#10;\newcommand{\jvect}{\mathbf{j}}&#10;\newcommand{\mydiv}{\mathrm{div}\,}&#10;\newcommand{\nabl}{\pmb{\nabla}}&#10;\newcommand{\ph}{\varphi}&#10;\newcommand{\p}{\partial}&#10;\begin{document}&#10;&#10;$$\int_{-\varepsilon}^\epsilon \left(&#10;\Delta\psi+\frac{(\sigma_1-\sigma_2)\delta(y)}{\sigma(y)}&#10;\left(-E_y+\frac{\p\psi}{\p y}\right)&#10;\right) dy=0,$$&#10;&#10;\end{document}"/>
  <p:tag name="IGUANATEXSIZE" val="2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usepackage[cp1251]{inputenc}&#10;\usepackage[russian]{babel}&#10;\textwidth=11cm&#10;\newcommand{\jvect}{\mathbf{j}}&#10;\newcommand{\mydiv}{\mathrm{div}\,}&#10;\newcommand{\nabl}{\pmb{\nabla}}&#10;\newcommand{\ph}{\varphi}&#10;\newcommand{\p}{\partial}&#10;\begin{document}&#10;&#10;\fbox{&#10;$&#10;\sigma_1\left(\frac{\p\psi}{\p y}\right)_{+0}-&#10;\sigma_2\left(\frac{\p\psi}{\p y}\right)_{-0}=&#10;(\sigma_1-\sigma_2)E_y&#10;$&#10;}&#10;\end{document}"/>
  <p:tag name="IGUANATEXSIZE" val="2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usepackage[cp1251]{inputenc}&#10;\usepackage[russian]{babel}&#10;\textwidth=11cm&#10;\newcommand{\jvect}{\mathbf{j}}&#10;\newcommand{\mydiv}{\mathrm{div}\,}&#10;\newcommand{\nabl}{\pmb{\nabla}}&#10;\newcommand{\ph}{\varphi}&#10;\newcommand{\p}{\partial}&#10;\begin{document}&#10;&#10;Следовательно,&#10;\end{document}"/>
  <p:tag name="IGUANATEXSIZE" val="2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usepackage[cp1251]{inputenc}&#10;\usepackage[russian]{babel}&#10;\textwidth=11cm&#10;\newcommand{\jvect}{\mathbf{j}}&#10;\newcommand{\mydiv}{\mathrm{div}\,}&#10;\newcommand{\nabl}{\pmb{\nabla}}&#10;\newcommand{\ph}{\varphi}&#10;\newcommand{\p}{\partial}&#10;\begin{document}&#10;\noindent&#10;{\bf Вывод.}&#10;На границе между областями $\psi(x,y)$&#10;непрерывно, а $\p\psi/\p y$&#10;имеет скачок, определяемый формулой (1).&#10;При этом, при сдвиге на период вдоль $x$&#10;или вдоль $y$, значение величины $\psi$&#10;не меняется.&#10;\end{document}"/>
  <p:tag name="IGUANATEXSIZE" val="2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usepackage[cp1251]{inputenc}&#10;\usepackage[russian]{babel}&#10;\textwidth=11cm&#10;\newcommand{\jvect}{\mathbf{j}}&#10;\newcommand{\mydiv}{\mathrm{div}\,}&#10;\newcommand{\nabl}{\pmb{\nabla}}&#10;\newcommand{\ph}{\varphi}&#10;\newcommand{\p}{\partial}&#10;\begin{document}&#10;(1)&#10;\end{document}"/>
  <p:tag name="IGUANATEXSIZE" val="2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usepackage[cp1251]{inputenc}&#10;\usepackage[russian]{babel}&#10;\textwidth=11cm&#10;\newcommand{\jvect}{\mathbf{j}}&#10;\newcommand{\mydiv}{\mathrm{div}\,}&#10;\newcommand{\nabl}{\pmb{\nabla}}&#10;\newcommand{\ph}{\varphi}&#10;\newcommand{\p}{\partial}&#10;\begin{document}&#10;$$&#10;\left.\frac{\p\psi}{\p y}\right|_{-\varepsilon}^{\varepsilon}+&#10;\frac{2(\sigma_1-\sigma_2)}{\sigma_1+\sigma_2}&#10;\left(-E_y+\frac12\left(&#10;\left(\frac{\p\psi}{\p y}\right)_{+0}+&#10;\left(\frac{\p\psi}{\p y}\right)_{-0}&#10;\right)\right)=0,&#10;$$&#10;\end{document}"/>
  <p:tag name="IGUANATEXSIZE" val="2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usepackage[cp1251]{inputenc}&#10;\usepackage[russian]{babel}&#10;\textwidth=11cm&#10;\newcommand{\jvect}{\mathbf{j}}&#10;\newcommand{\mydiv}{\mathrm{div}\,}&#10;\newcommand{\nabl}{\pmb{\nabla}}&#10;\newcommand{\ph}{\varphi}&#10;\newcommand{\p}{\partial}&#10;\begin{document}&#10;Решаем уравнение:\qquad&#10;$&#10;\frac{1}{\kappa}\frac{\p\psi}{\p t}&#10;=\frac{\p^2\psi}{\p x^2}+\frac{\p^2\psi}{\p y^2}.&#10;$&#10;\end{document}"/>
  <p:tag name="IGUANATEXSIZE" val="2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usepackage[cp1251]{inputenc}&#10;\usepackage[russian]{babel}&#10;\textwidth=13cm&#10;\newcommand{\jvect}{\mathbf{j}}&#10;\newcommand{\mydiv}{\mathrm{div}\,}&#10;\newcommand{\nabl}{\pmb{\nabla}}&#10;\newcommand{\ph}{\varphi}&#10;\newcommand{\p}{\partial}&#10;\usepackage{amsmath}&#10;\pagestyle{empty}&#10;\begin{document}&#10;\noindent&#10;(см.&#10;\verb#P. Engel, Geometric Crystallography (Kluwer, Dordrecht, 1986)#)&#10;\end{document}"/>
  <p:tag name="IGUANATEXSIZE" val="2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usepackage[cp1251]{inputenc}&#10;\usepackage[russian]{babel}&#10;\textwidth=14cm&#10;\newcommand{\jvect}{\mathbf{j}}&#10;\newcommand{\mydiv}{\mathrm{div}\,}&#10;\newcommand{\nabl}{\pmb{\nabla}}&#10;\newcommand{\ph}{\varphi}&#10;\newcommand{\p}{\partial}&#10;\begin{document}&#10;Разностные представления для вторых производных&#10;на равномерной сетке:&#10;\end{document}"/>
  <p:tag name="IGUANATEXSIZE" val="2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usepackage[cp1251]{inputenc}&#10;\usepackage[russian]{babel}&#10;\textwidth=14cm&#10;\newcommand{\jvect}{\mathbf{j}}&#10;\newcommand{\mydiv}{\mathrm{div}\,}&#10;\newcommand{\nabl}{\pmb{\nabla}}&#10;\newcommand{\ph}{\varphi}&#10;\newcommand{\p}{\partial}&#10;\begin{document}&#10;$&#10;\hat\delta_x^2\psi_{ij}=\frac{1}{h_x^2}&#10;\left(\psi_{i+1,j}-2\psi_{i,j}+\psi_{i-1,j}\right),&#10;$&#10;\end{document}"/>
  <p:tag name="IGUANATEXSIZE" val="2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usepackage[cp1251]{inputenc}&#10;\usepackage[russian]{babel}&#10;\textwidth=14cm&#10;\newcommand{\jvect}{\mathbf{j}}&#10;\newcommand{\mydiv}{\mathrm{div}\,}&#10;\newcommand{\nabl}{\pmb{\nabla}}&#10;\newcommand{\ph}{\varphi}&#10;\newcommand{\p}{\partial}&#10;\begin{document}&#10;$&#10;\hat\delta_y^2\psi_{ij}=\frac{1}{h_y^2}&#10;\left(\psi_{i,j+1}-2\psi_{i,j}+\psi_{i,j-1}\right).&#10;$&#10;\end{document}"/>
  <p:tag name="IGUANATEXSIZE" val="2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usepackage[cp1251]{inputenc}&#10;\usepackage[russian]{babel}&#10;\textwidth=14cm&#10;\newcommand{\jvect}{\mathbf{j}}&#10;\newcommand{\mydiv}{\mathrm{div}\,}&#10;\newcommand{\nabl}{\pmb{\nabla}}&#10;\newcommand{\ph}{\varphi}&#10;\newcommand{\p}{\partial}&#10;\begin{document}&#10;{\bf Шаг 1.}&#10;\end{document}"/>
  <p:tag name="IGUANATEXSIZE" val="2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usepackage[cp1251]{inputenc}&#10;\usepackage[russian]{babel}&#10;\textwidth=14cm&#10;\newcommand{\jvect}{\mathbf{j}}&#10;\newcommand{\mydiv}{\mathrm{div}\,}&#10;\newcommand{\nabl}{\pmb{\nabla}}&#10;\newcommand{\ph}{\varphi}&#10;\newcommand{\p}{\partial}&#10;\begin{document}&#10;$&#10;\frac{\psi_{i,j}^{n+1/2}-\psi_{i,j}^n}{\kappa h_t/2}=&#10;\hat\delta_x^2\psi_{i,j}^{n+1/2}+&#10;\hat\delta_y^2\psi_{i,j}^{n},&#10;$&#10;\end{document}"/>
  <p:tag name="IGUANATEXSIZE" val="2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usepackage[cp1251]{inputenc}&#10;\usepackage[russian]{babel}&#10;\textwidth=14cm&#10;\newcommand{\jvect}{\mathbf{j}}&#10;\newcommand{\mydiv}{\mathrm{div}\,}&#10;\newcommand{\nabl}{\pmb{\nabla}}&#10;\newcommand{\ph}{\varphi}&#10;\newcommand{\p}{\partial}&#10;\begin{document}&#10;$&#10;c'_i\psi_{i-1,j}^{n+1/2}+&#10;\left(d'_i-\frac{2}{\kappa h_t}\right)\psi_{i,j}^{n+1/2}+&#10;e'_i\psi_{i+1,j}^{n+1/2}=&#10;c''_j\psi_{i,j-1}^n+&#10;\left(d''_j-\frac{2}{\kappa h_t}\right)\psi_{i,j}^{n}+&#10;e''_j\psi_{i,j+1}^n.&#10;$&#10;\end{document}"/>
  <p:tag name="IGUANATEXSIZE" val="2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usepackage[cp1251]{inputenc}&#10;\usepackage[russian]{babel}&#10;\textwidth=14cm&#10;\newcommand{\jvect}{\mathbf{j}}&#10;\newcommand{\mydiv}{\mathrm{div}\,}&#10;\newcommand{\nabl}{\pmb{\nabla}}&#10;\newcommand{\ph}{\varphi}&#10;\newcommand{\p}{\partial}&#10;\begin{document}&#10;{\bf Шаг 2.}&#10;\end{document}"/>
  <p:tag name="IGUANATEXSIZE" val="2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usepackage[cp1251]{inputenc}&#10;\usepackage[russian]{babel}&#10;\textwidth=14cm&#10;\newcommand{\jvect}{\mathbf{j}}&#10;\newcommand{\mydiv}{\mathrm{div}\,}&#10;\newcommand{\nabl}{\pmb{\nabla}}&#10;\newcommand{\ph}{\varphi}&#10;\newcommand{\p}{\partial}&#10;\begin{document}&#10;$&#10;\frac{\psi_{i,j}^{n+1}-\psi_{i,j}^{n+1/2}}{\kappa h_t/2}=&#10;\hat\delta_x^2\psi_{i,j}^{n+1/2}+&#10;\hat\delta_y^2\psi_{i,j}^{n+1},&#10;$&#10;\end{document}"/>
  <p:tag name="IGUANATEXSIZE" val="2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usepackage[cp1251]{inputenc}&#10;\usepackage[russian]{babel}&#10;\textwidth=14cm&#10;\newcommand{\jvect}{\mathbf{j}}&#10;\newcommand{\mydiv}{\mathrm{div}\,}&#10;\newcommand{\nabl}{\pmb{\nabla}}&#10;\newcommand{\ph}{\varphi}&#10;\newcommand{\p}{\partial}&#10;\begin{document}&#10;$&#10;c''_j\psi_{i,j-1}^{n+1}+&#10;\left(d''_j+\frac{2}{\kappa h_t}\right)\psi_{i,j}^{n+1}+&#10;e''_j\psi_{i,j+1}^{n+1}=&#10;c'_i\psi_{i-1,j}^{n+1/2}+&#10;\left(d'_i+\frac{2}{\kappa h_t}\right)\psi_{i,j}^{n+1/2}+&#10;e'_i\psi_{i+1,j}^{n+1/2}.&#10;$&#10;\end{document}"/>
  <p:tag name="IGUANATEXSIZE" val="2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usepackage[cp1251]{inputenc}&#10;\usepackage[russian]{babel}&#10;\textwidth=14cm&#10;\newcommand{\jvect}{\mathbf{j}}&#10;\newcommand{\mydiv}{\mathrm{div}\,}&#10;\newcommand{\nabl}{\pmb{\nabla}}&#10;\newcommand{\ph}{\varphi}&#10;\newcommand{\p}{\partial}&#10;\begin{document}&#10;Здесь&#10;$c'_i=e'_i=1/h_x^2$,&#10;$d'_i=-2/h_x^2$,&#10;$c''_j=e''_j=-1/h_y^2$,&#10;$d''_j=2/h_y^2$.&#10;\end{document}"/>
  <p:tag name="IGUANATEXSIZE" val="2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usepackage[cp1251]{inputenc}&#10;\usepackage[russian]{babel}&#10;\textwidth=15cm&#10;\newcommand{\jvect}{\mathbf{j}}&#10;\newcommand{\mydiv}{\mathrm{div}\,}&#10;\newcommand{\nabl}{\pmb{\nabla}}&#10;\newcommand{\ph}{\varphi}&#10;\newcommand{\p}{\partial}&#10;\begin{document}&#10;\begin{itemize}&#10;\item конструкционные материалы в авиастроении, автомобильной &#10;промышленности и т.п.&#10;\item приборы микроэлектроники, использующие тонкие пленки&#10;с включениями&#10;\item полупроводниковые гетероструктуры&#10;\item полимеры&#10;\item и т.д.&#10;\end{itemize}&#10;\end{document}"/>
  <p:tag name="IGUANATEXSIZE" val="2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usepackage[cp1251]{inputenc}&#10;\usepackage[russian]{babel}&#10;\textwidth=14cm&#10;\newcommand{\jvect}{\mathbf{j}}&#10;\newcommand{\mydiv}{\mathrm{div}\,}&#10;\newcommand{\nabl}{\pmb{\nabla}}&#10;\newcommand{\ph}{\varphi}&#10;\newcommand{\p}{\partial}&#10;\begin{document}&#10;$\mathbf A \mathbf x = \mathbf b$&#10;&#10;\end{document}"/>
  <p:tag name="IGUANATEXSIZE" val="2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usepackage[cp1251]{inputenc}&#10;\usepackage[russian]{babel}&#10;\textwidth=14cm&#10;\newcommand{\jvect}{\mathbf{j}}&#10;\newcommand{\mydiv}{\mathrm{div}\,}&#10;\newcommand{\nabl}{\pmb{\nabla}}&#10;\newcommand{\ph}{\varphi}&#10;\newcommand{\p}{\partial}&#10;\begin{document}&#10;$$&#10;\begin{pmatrix}&#10;d_1 &amp; e_1 &amp; 0 &amp; 0 &amp; \dots &amp; c_1 \\&#10;c_2 &amp; d_2 &amp; e_2 &amp; 0 &amp; \dots &amp; 0 \\&#10;\hdotsfor{6} \\&#10;0   &amp; \dots &amp; 0 &amp; c_{n-1} &amp; d_{n-1} &amp; e_{n-1} \\&#10;e_n &amp; \dots &amp; 0 &amp; 0 &amp; c_n &amp; d_n&#10;\end{pmatrix}&#10;\begin{pmatrix}&#10;x_1\\x_2\\ \dots\\x_{n-1}\\x_n&#10;\end{pmatrix}=&#10;\begin{pmatrix}&#10;b_1\\b_2\\ \dots\\b_{n-1}\\b_n&#10;\end{pmatrix},&#10;$$&#10;&#10;\end{document}"/>
  <p:tag name="IGUANATEXSIZE" val="2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usepackage[cp1251]{inputenc}&#10;\usepackage[russian]{babel}&#10;\textwidth=14cm&#10;\newcommand{\jvect}{\mathbf{j}}&#10;\newcommand{\mydiv}{\mathrm{div}\,}&#10;\newcommand{\nabl}{\pmb{\nabla}}&#10;\newcommand{\ph}{\varphi}&#10;\newcommand{\p}{\partial}&#10;\begin{document}&#10;$$&#10;\begin{pmatrix}&#10;d_1 &amp; e_1 &amp; 0 &amp; 0 &amp; \dots &amp; 0 \\&#10;c_2 &amp; d_2 &amp; e_2 &amp; 0 &amp; \dots &amp; 0 \\&#10;\hdotsfor{6} \\&#10;0   &amp; \dots &amp; 0 &amp; c_{n-2} &amp; d_{n-2} &amp; e_{n-2} \\&#10;0 &amp; \dots &amp; 0 &amp; 0 &amp; c_{n-1} &amp; d_{n-1}&#10;\end{pmatrix}&#10;\begin{pmatrix}&#10;x_1\\x_2\\ \dots\\x_{n-2}\\x_{n-1}&#10;\end{pmatrix}=&#10;\begin{pmatrix}&#10;b_1\\b_2\\ \dots\\b_{n-2}\\b_{n-1}&#10;\end{pmatrix}-&#10;\begin{pmatrix}&#10;c_1\\0\\ \dots\\0\\e_{n-1}&#10;\end{pmatrix}&#10;x_n.&#10;$$&#10;&#10;\end{document}"/>
  <p:tag name="IGUANATEXSIZE" val="2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usepackage[cp1251]{inputenc}&#10;\usepackage[russian]{babel}&#10;\textwidth=14cm&#10;\newcommand{\jvect}{\mathbf{j}}&#10;\newcommand{\mydiv}{\mathrm{div}\,}&#10;\newcommand{\nabl}{\pmb{\nabla}}&#10;\newcommand{\ph}{\varphi}&#10;\newcommand{\p}{\partial}&#10;\begin{document}&#10;Если ${\mathbf x}={\mathbf x^{(1)}}+{\mathbf x^{(2)}}x_n$, то&#10;$A^c {\mathbf x^{(1)}}={\mathbf b}$;\quad&#10;$A^c {\mathbf x^{(2)}}={\mathbf b}^{(2)}=&#10;(-c_1,0,\dots,0,-e_{n-1})^T.&#10;$&#10;\end{document}"/>
  <p:tag name="IGUANATEXSIZE" val="2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usepackage[cp1251]{inputenc}&#10;\usepackage[russian]{babel}&#10;\textwidth=14cm&#10;\newcommand{\jvect}{\mathbf{j}}&#10;\newcommand{\mydiv}{\mathrm{div}\,}&#10;\newcommand{\nabl}{\pmb{\nabla}}&#10;\newcommand{\ph}{\varphi}&#10;\newcommand{\p}{\partial}&#10;\begin{document}&#10;Последнее уравнение исходной системы позволяет&#10;найти $x_n$:&#10;\end{document}"/>
  <p:tag name="IGUANATEXSIZE" val="2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usepackage[cp1251]{inputenc}&#10;\usepackage[russian]{babel}&#10;\textwidth=14cm&#10;\newcommand{\jvect}{\mathbf{j}}&#10;\newcommand{\mydiv}{\mathrm{div}\,}&#10;\newcommand{\nabl}{\pmb{\nabla}}&#10;\newcommand{\ph}{\varphi}&#10;\newcommand{\p}{\partial}&#10;\begin{document}&#10;$$&#10;x_n=\frac{b_n-e_nx_1^{(1)}-c_nx_{n-1}^{(1)}}{&#10;d_n+e_nx_1^{(2)}+c_nx_{n-1}^{(2)}}.&#10;$$&#10;\end{document}"/>
  <p:tag name="IGUANATEXSIZE" val="2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usepackage[cp1251]{inputenc}&#10;\usepackage[russian]{babel}&#10;\textwidth=14cm&#10;\newcommand{\jvect}{\mathbf{j}}&#10;\newcommand{\mydiv}{\mathrm{div}\,}&#10;\newcommand{\nabl}{\pmb{\nabla}}&#10;\newcommand{\ph}{\varphi}&#10;\newcommand{\p}{\partial}&#10;\begin{document}&#10;следовательно&#10;\end{document}"/>
  <p:tag name="IGUANATEXSIZE" val="2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usepackage[cp1251]{inputenc}&#10;\usepackage[russian]{babel}&#10;\textwidth=12.6cm&#10;\newcommand{\jvect}{\mathbf{j}}&#10;\newcommand{\mydiv}{\mathrm{div}\,}&#10;\newcommand{\nabl}{\pmb{\nabla}}&#10;\newcommand{\ph}{\varphi}&#10;\newcommand{\p}{\partial}&#10;\begin{document}&#10;\begin{itemize}&#10;\item&#10;Для двумерной двухцветной шахматной доски результат численного счета&#10;совпадает с формулой Дыхне -- проверено для разнообразных&#10;пар значений $\sigma_1$, $\sigma_2$.&#10;\end{itemize}&#10;\end{document}"/>
  <p:tag name="IGUANATEXSIZE" val="2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usepackage[cp1251]{inputenc}&#10;\usepackage[russian]{babel}&#10;\textwidth=12.6cm&#10;\newcommand{\jvect}{\mathbf{j}}&#10;\newcommand{\mydiv}{\mathrm{div}\,}&#10;\newcommand{\nabl}{\pmb{\nabla}}&#10;\newcommand{\ph}{\varphi}&#10;\newcommand{\p}{\partial}&#10;\begin{document}&#10;\begin{itemize}&#10;\item&#10;Для двумерной трехцветной шахматной доски результат &#10;при $|\sigma_1-\sigma_2|\ll\sigma_1$&#10;совпадает с результатами И.М. Халатникова и А.Ю. Каменщика&#10;для всех рассмотренных в их работе трехцветных раскрасок:&#10;как для раскраски с элементарной ячейкой $3\times 3$,&#10;так и для раскраски с элементарной ячейкой $2\times 2$.&#10;\end{itemize}&#10;\end{document}"/>
  <p:tag name="IGUANATEXSIZE" val="2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usepackage[cp1251]{inputenc}&#10;\usepackage[russian]{babel}&#10;\textwidth=12.6cm&#10;\newcommand{\jvect}{\mathbf{j}}&#10;\newcommand{\mydiv}{\mathrm{div}\,}&#10;\newcommand{\nabl}{\pmb{\nabla}}&#10;\newcommand{\ph}{\varphi}&#10;\newcommand{\p}{\partial}&#10;\begin{document}&#10;\begin{itemize}&#10;\item Приведен краткий обзор имеющихся аналитических результатов об&#10;эффективной проводимости двумерных замощений плоскости многоугольниками, и&#10;существующих приложений этой задачи.&#10;\item Разработан численный метод для получения эффективной &#10;проводимости двумерных замощений плоскости.&#10;\item Для периодических структур мы используем сеточный метод &#10;с релаксацией для решения уравнения Лапласа с соответствующими &#10;условиями сшивки на границах между областями компонент &#10;с разными проводимостями, и с соответствующими периодическими&#10;граничными условиями.&#10;\item Результаты применения этого подхода хорошо&#10;согласуются с аналитическими результатами Дыхне и с аналитическими&#10;результатами И.М. Халатникова и А.Ю. Каменщика.&#10;\end{itemize}&#10;\end{document}"/>
  <p:tag name="IGUANATEXSIZE" val="2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usepackage[cp1251]{inputenc}&#10;\usepackage[russian]{babel}&#10;\textwidth=15cm&#10;\newcommand{\jvect}{\mathbf{j}}&#10;\newcommand{\mydiv}{\mathrm{div}\,}&#10;\newcommand{\nabl}{\pmb{\nabla}}&#10;\newcommand{\ph}{\varphi}&#10;\newcommand{\p}{\partial}&#10;\begin{document}&#10;\noindent&#10;Другие приложения, представляющие общефизический теоретический интерес:\\ &#10;Изучение фазового перехода металл-диэлектрик. Критические индексы.\\&#10;Теория протекания (перколяции).&#10;\end{document}"/>
  <p:tag name="IGUANATEXSIZE" val="2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usepackage[cp1251]{inputenc}&#10;\usepackage[russian]{babel}&#10;\textwidth=13cm&#10;\newcommand{\jvect}{\mathbf{j}}&#10;\newcommand{\mydiv}{\mathrm{div}\,}&#10;\newcommand{\nabl}{\pmb{\nabla}}&#10;\newcommand{\ph}{\varphi}&#10;\newcommand{\p}{\partial}&#10;\begin{document}&#10;\noindent&#10;Методы теории используются для задач нанотехнологий: &#10;для определения эффективной проводимости композитных &#10;материалов с углеродными нанотрубками, &#10;с графеновыми нанолистами, &#10;нахождение эффективной теплопроводности &#10;коллоидных наножидкостей, и во многих других исследованиях &#10;(см., например,\\&#10;\verb#S.H.Xie, Y.Y.Liu and J.Y.Li, Appl. Phys. Lett. 92, 243121 (2008);# \\&#10;\verb#A.Bagchi, S.Nomura, Composites Science and Technology, 66, 1703 (2006);# \\&#10;\verb#R.Prasher et.al., Appl. Phys. Lett. 89, 143119 (2006))# &#10;).&#10;\end{document}"/>
  <p:tag name="IGUANATEXSIZE" val="2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usepackage[cp1251]{inputenc}&#10;\usepackage[russian]{babel}&#10;\textwidth=12.3cm&#10;\newcommand{\jvect}{\mathbf{j}}&#10;\newcommand{\mydiv}{\mathrm{div}\,}&#10;\newcommand{\nabl}{\pmb{\nabla}}&#10;\newcommand{\ph}{\varphi}&#10;\newcommand{\p}{\partial}&#10;\begin{document}&#10;\noindent&#10;\verb#I.M. Khalatnikov, A.Yu. Kamenschik, ЖЭТФ 2000, 118(6), 1456.#\\&#10;\verb#I.M. Khalatnikov, A.Yu. Kamenschik, Письма в ЖЭТФ 2000, 72(6), 493.#&#10;\end{document}"/>
  <p:tag name="IGUANATEXSIZE" val="2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usepackage[cp1251]{inputenc}&#10;\usepackage[russian]{babel}&#10;\textwidth=12.3cm&#10;\newcommand{\jvect}{\mathbf{j}}&#10;\newcommand{\mydiv}{\mathrm{div}\,}&#10;\newcommand{\nabl}{\pmb{\nabla}}&#10;\newcommand{\ph}{\varphi}&#10;\newcommand{\p}{\partial}&#10;\begin{document}&#10;\begin{multline*}&#10;\sigma_{\text{eff},c}^{(n)}=&#10;(-1)^{n+1}\!\!\!\!\!\sum_{\mathbf{k}_{1},\dots,\mathbf{k}_{n-1}}\!\!\!\!\!&#10;\dfrac{\!\bigl(\mathbf{k}_1\cdot\mathbf{E}\bigr)\!&#10;\bigl(\mathbf{k}_{1}\cdot\mathbf{k}_{2}\bigr)\dots&#10;\bigl(\mathbf{k}_{n-2}\cdot\mathbf{k}_{n-1}\bigr)&#10;\bigl(\mathbf{k}_{n-1}\cdot\mathbf{E}\bigr)}{E^2k_1^2k_2^2\dots&#10;k_{n-2}^2k_{n-1}^2}\alpha_{\mathbf{k}_1}\alpha_{\mathbf{k}_2-\mathbf{k}_{1}}&#10;\dots\alpha_{\mathbf{k}_{n-1}-\mathbf{k}_{n-2}}\alpha_{-\mathbf{k}_{n-1}}&#10;\label{sigmaeff4}.&#10;\end{multline*}&#10;&#10;\end{document}"/>
  <p:tag name="IGUANATEXSIZE" val="20"/>
</p:tagLst>
</file>

<file path=ppt/theme/theme1.xml><?xml version="1.0" encoding="utf-8"?>
<a:theme xmlns:a="http://schemas.openxmlformats.org/drawingml/2006/main" name="ELEGANT">
  <a:themeElements>
    <a:clrScheme name="ELEGANT 3">
      <a:dk1>
        <a:srgbClr val="000000"/>
      </a:dk1>
      <a:lt1>
        <a:srgbClr val="FFFFFF"/>
      </a:lt1>
      <a:dk2>
        <a:srgbClr val="000000"/>
      </a:dk2>
      <a:lt2>
        <a:srgbClr val="CECECE"/>
      </a:lt2>
      <a:accent1>
        <a:srgbClr val="DADADA"/>
      </a:accent1>
      <a:accent2>
        <a:srgbClr val="676767"/>
      </a:accent2>
      <a:accent3>
        <a:srgbClr val="FFFFFF"/>
      </a:accent3>
      <a:accent4>
        <a:srgbClr val="000000"/>
      </a:accent4>
      <a:accent5>
        <a:srgbClr val="EAEAEA"/>
      </a:accent5>
      <a:accent6>
        <a:srgbClr val="5D5D5D"/>
      </a:accent6>
      <a:hlink>
        <a:srgbClr val="474747"/>
      </a:hlink>
      <a:folHlink>
        <a:srgbClr val="919191"/>
      </a:folHlink>
    </a:clrScheme>
    <a:fontScheme name="ELEGAN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ELEGANT 1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LEGANT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66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LEGANT 3">
        <a:dk1>
          <a:srgbClr val="000000"/>
        </a:dk1>
        <a:lt1>
          <a:srgbClr val="FFFFFF"/>
        </a:lt1>
        <a:dk2>
          <a:srgbClr val="000000"/>
        </a:dk2>
        <a:lt2>
          <a:srgbClr val="CECECE"/>
        </a:lt2>
        <a:accent1>
          <a:srgbClr val="DADADA"/>
        </a:accent1>
        <a:accent2>
          <a:srgbClr val="676767"/>
        </a:accent2>
        <a:accent3>
          <a:srgbClr val="FFFFFF"/>
        </a:accent3>
        <a:accent4>
          <a:srgbClr val="000000"/>
        </a:accent4>
        <a:accent5>
          <a:srgbClr val="EAEAEA"/>
        </a:accent5>
        <a:accent6>
          <a:srgbClr val="5D5D5D"/>
        </a:accent6>
        <a:hlink>
          <a:srgbClr val="474747"/>
        </a:hlink>
        <a:folHlink>
          <a:srgbClr val="91919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report</Template>
  <TotalTime>4551</TotalTime>
  <Words>129</Words>
  <Application>Microsoft Office PowerPoint</Application>
  <PresentationFormat>Экран (4:3)</PresentationFormat>
  <Paragraphs>19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ELEGANT</vt:lpstr>
      <vt:lpstr>   Эффективная проводимость двумерных замощений плоскости: сравнение аналитических и численных результатов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Uniform pseudorandom number generator with guaranteed statistical independence of numbers on length up to logarithm of mesh size</dc:title>
  <dc:creator>Lev</dc:creator>
  <cp:lastModifiedBy>Lev</cp:lastModifiedBy>
  <cp:revision>538</cp:revision>
  <dcterms:created xsi:type="dcterms:W3CDTF">2010-08-15T13:04:36Z</dcterms:created>
  <dcterms:modified xsi:type="dcterms:W3CDTF">2014-09-30T19:40:02Z</dcterms:modified>
</cp:coreProperties>
</file>