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79" r:id="rId4"/>
    <p:sldId id="257" r:id="rId5"/>
    <p:sldId id="280" r:id="rId6"/>
    <p:sldId id="281" r:id="rId7"/>
    <p:sldId id="258" r:id="rId8"/>
    <p:sldId id="274" r:id="rId9"/>
    <p:sldId id="276" r:id="rId10"/>
    <p:sldId id="275" r:id="rId11"/>
    <p:sldId id="262" r:id="rId12"/>
    <p:sldId id="260" r:id="rId13"/>
    <p:sldId id="259" r:id="rId14"/>
    <p:sldId id="264" r:id="rId15"/>
    <p:sldId id="265" r:id="rId16"/>
    <p:sldId id="277" r:id="rId17"/>
    <p:sldId id="266" r:id="rId18"/>
    <p:sldId id="268" r:id="rId19"/>
    <p:sldId id="269" r:id="rId20"/>
    <p:sldId id="270" r:id="rId21"/>
    <p:sldId id="278" r:id="rId22"/>
    <p:sldId id="271" r:id="rId23"/>
    <p:sldId id="272" r:id="rId24"/>
  </p:sldIdLst>
  <p:sldSz cx="9720263" cy="6480175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090" y="-67"/>
      </p:cViewPr>
      <p:guideLst>
        <p:guide orient="horz" pos="2041"/>
        <p:guide pos="30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5" name="Pictur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5978880" y="3479040"/>
            <a:ext cx="2246040" cy="1792080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1496880" y="3479040"/>
            <a:ext cx="2246040" cy="179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86000" y="1516320"/>
            <a:ext cx="8747640" cy="37584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86000" y="258480"/>
            <a:ext cx="8747640" cy="5015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86000" y="1516320"/>
            <a:ext cx="8747640" cy="37584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28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2" name="Picture 71"/>
          <p:cNvPicPr/>
          <p:nvPr/>
        </p:nvPicPr>
        <p:blipFill>
          <a:blip r:embed="rId2"/>
          <a:stretch>
            <a:fillRect/>
          </a:stretch>
        </p:blipFill>
        <p:spPr>
          <a:xfrm>
            <a:off x="5978880" y="3479040"/>
            <a:ext cx="2246040" cy="1792080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2"/>
          <a:stretch>
            <a:fillRect/>
          </a:stretch>
        </p:blipFill>
        <p:spPr>
          <a:xfrm>
            <a:off x="1496880" y="3479040"/>
            <a:ext cx="2246040" cy="179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854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86000" y="1516320"/>
            <a:ext cx="8747640" cy="37584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133708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8373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9071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2625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86000" y="258480"/>
            <a:ext cx="8747640" cy="5015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22368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50824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4634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28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5371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64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89121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90362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5" name="Рисунок 34"/>
          <p:cNvPicPr/>
          <p:nvPr/>
        </p:nvPicPr>
        <p:blipFill>
          <a:blip r:embed="rId2"/>
          <a:stretch>
            <a:fillRect/>
          </a:stretch>
        </p:blipFill>
        <p:spPr>
          <a:xfrm>
            <a:off x="5978880" y="3479040"/>
            <a:ext cx="2246040" cy="1792080"/>
          </a:xfrm>
          <a:prstGeom prst="rect">
            <a:avLst/>
          </a:prstGeom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2"/>
          <a:stretch>
            <a:fillRect/>
          </a:stretch>
        </p:blipFill>
        <p:spPr>
          <a:xfrm>
            <a:off x="1496880" y="3479040"/>
            <a:ext cx="2246040" cy="1792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64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86000" y="258480"/>
            <a:ext cx="8747640" cy="5015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86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968000" y="347904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968000" y="1516320"/>
            <a:ext cx="426852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86000" y="3479040"/>
            <a:ext cx="8747280" cy="1792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360"/>
            <a:ext cx="9718200" cy="64828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86000" y="257760"/>
            <a:ext cx="8746920" cy="677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86000" y="1515960"/>
            <a:ext cx="8552520" cy="37576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5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360"/>
            <a:ext cx="9718200" cy="648288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1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/>
          <p:cNvPicPr/>
          <p:nvPr/>
        </p:nvPicPr>
        <p:blipFill>
          <a:blip r:embed="rId14"/>
          <a:stretch>
            <a:fillRect/>
          </a:stretch>
        </p:blipFill>
        <p:spPr>
          <a:xfrm>
            <a:off x="0" y="360"/>
            <a:ext cx="9717840" cy="648252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86000" y="258480"/>
            <a:ext cx="8747640" cy="1081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86000" y="1516320"/>
            <a:ext cx="8747640" cy="3758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5709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330200" y="2011680"/>
            <a:ext cx="7131240" cy="13665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 defTabSz="914400"/>
            <a:r>
              <a:rPr lang="ru-RU" sz="3200" dirty="0" smtClean="0">
                <a:solidFill>
                  <a:srgbClr val="000000"/>
                </a:solidFill>
                <a:latin typeface="Cambria" pitchFamily="18" charset="0"/>
              </a:rPr>
              <a:t>Методы классификации дифракционных </a:t>
            </a:r>
            <a:endParaRPr lang="ru-RU" sz="3200" dirty="0" smtClean="0">
              <a:solidFill>
                <a:prstClr val="black"/>
              </a:solidFill>
              <a:latin typeface="Cambria" pitchFamily="18" charset="0"/>
            </a:endParaRPr>
          </a:p>
          <a:p>
            <a:pPr algn="ctr" defTabSz="914400"/>
            <a:r>
              <a:rPr lang="ru-RU" sz="3200" dirty="0" smtClean="0">
                <a:solidFill>
                  <a:srgbClr val="000000"/>
                </a:solidFill>
                <a:latin typeface="Cambria" pitchFamily="18" charset="0"/>
              </a:rPr>
              <a:t>изображений для эксперимента XFEL</a:t>
            </a:r>
            <a:endParaRPr lang="ru-RU" sz="3200" dirty="0" smtClean="0">
              <a:solidFill>
                <a:prstClr val="black"/>
              </a:solidFill>
              <a:latin typeface="Cambria" pitchFamily="18" charset="0"/>
            </a:endParaRPr>
          </a:p>
          <a:p>
            <a:pPr algn="ctr" defTabSz="9144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0" y="3219840"/>
            <a:ext cx="9719640" cy="127908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 defTabSz="914400"/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С.А.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Бобков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 А.Б.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Теслюк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 О.Ю.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Горобцов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 О.М.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Ефанов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</a:t>
            </a:r>
            <a:endParaRPr dirty="0">
              <a:solidFill>
                <a:prstClr val="black"/>
              </a:solidFill>
              <a:latin typeface="Cambria" pitchFamily="18" charset="0"/>
            </a:endParaRPr>
          </a:p>
          <a:p>
            <a:pPr algn="ctr" defTabSz="914400"/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 М.В.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Голосова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 И.А.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Вартанянц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, В.А. </a:t>
            </a:r>
            <a:r>
              <a:rPr lang="en-US" dirty="0" err="1">
                <a:solidFill>
                  <a:srgbClr val="000000"/>
                </a:solidFill>
                <a:latin typeface="Cambria" pitchFamily="18" charset="0"/>
              </a:rPr>
              <a:t>Ильин</a:t>
            </a:r>
            <a:endParaRPr dirty="0">
              <a:solidFill>
                <a:prstClr val="black"/>
              </a:solidFill>
              <a:latin typeface="Cambria" pitchFamily="18" charset="0"/>
            </a:endParaRPr>
          </a:p>
          <a:p>
            <a:pPr algn="ctr" defTabSz="914400"/>
            <a:endParaRPr dirty="0">
              <a:solidFill>
                <a:prstClr val="black"/>
              </a:solidFill>
            </a:endParaRPr>
          </a:p>
        </p:txBody>
      </p:sp>
      <p:sp>
        <p:nvSpPr>
          <p:cNvPr id="76" name="CustomShape 3"/>
          <p:cNvSpPr/>
          <p:nvPr/>
        </p:nvSpPr>
        <p:spPr>
          <a:xfrm>
            <a:off x="4206240" y="5943600"/>
            <a:ext cx="1279080" cy="401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 defTabSz="914400"/>
            <a:r>
              <a:rPr lang="en-US" sz="2200">
                <a:solidFill>
                  <a:srgbClr val="000000"/>
                </a:solidFill>
                <a:latin typeface="Cambria"/>
              </a:rPr>
              <a:t>2014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77" name="CustomShape 4"/>
          <p:cNvSpPr/>
          <p:nvPr/>
        </p:nvSpPr>
        <p:spPr>
          <a:xfrm>
            <a:off x="0" y="5029200"/>
            <a:ext cx="9719640" cy="8226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 defTabSz="914400"/>
            <a:r>
              <a:rPr lang="en-US" sz="1600" dirty="0" err="1">
                <a:solidFill>
                  <a:srgbClr val="000000"/>
                </a:solidFill>
                <a:latin typeface="Cambria" pitchFamily="18" charset="0"/>
              </a:rPr>
              <a:t>Научный</a:t>
            </a:r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mbria" pitchFamily="18" charset="0"/>
              </a:rPr>
              <a:t>семинар</a:t>
            </a:r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 </a:t>
            </a:r>
            <a:endParaRPr sz="1600" dirty="0">
              <a:solidFill>
                <a:prstClr val="black"/>
              </a:solidFill>
              <a:latin typeface="Cambria" pitchFamily="18" charset="0"/>
            </a:endParaRPr>
          </a:p>
          <a:p>
            <a:pPr algn="ctr" defTabSz="914400"/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«</a:t>
            </a:r>
            <a:r>
              <a:rPr lang="en-US" sz="1600" dirty="0" err="1">
                <a:solidFill>
                  <a:srgbClr val="000000"/>
                </a:solidFill>
                <a:latin typeface="Cambria" pitchFamily="18" charset="0"/>
              </a:rPr>
              <a:t>Методы</a:t>
            </a:r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mbria" pitchFamily="18" charset="0"/>
              </a:rPr>
              <a:t>суперкомпьютерного</a:t>
            </a:r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mbria" pitchFamily="18" charset="0"/>
              </a:rPr>
              <a:t>моделирования</a:t>
            </a:r>
            <a:r>
              <a:rPr lang="en-US" sz="1600" dirty="0">
                <a:solidFill>
                  <a:srgbClr val="000000"/>
                </a:solidFill>
                <a:latin typeface="Cambria" pitchFamily="18" charset="0"/>
              </a:rPr>
              <a:t>»</a:t>
            </a:r>
            <a:endParaRPr sz="1600" dirty="0">
              <a:solidFill>
                <a:prstClr val="black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2586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The Method</a:t>
            </a:r>
            <a:endParaRPr dirty="0"/>
          </a:p>
        </p:txBody>
      </p:sp>
      <p:sp>
        <p:nvSpPr>
          <p:cNvPr id="97" name="CustomShape 2"/>
          <p:cNvSpPr/>
          <p:nvPr/>
        </p:nvSpPr>
        <p:spPr>
          <a:xfrm>
            <a:off x="486000" y="1452915"/>
            <a:ext cx="7999103" cy="37576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Calculate feature vectors for diffraction patterns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  <a:latin typeface="Cambria"/>
              <a:ea typeface="DejaVu Sans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Use some images as a learning dataset for some machine learning algorithm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  <a:latin typeface="Cambria"/>
              <a:ea typeface="DejaVu Sans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Classify the rest</a:t>
            </a:r>
            <a:endParaRPr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The </a:t>
            </a:r>
            <a:r>
              <a:rPr lang="en-US" sz="3600" dirty="0">
                <a:solidFill>
                  <a:srgbClr val="000000"/>
                </a:solidFill>
                <a:latin typeface="Cambria"/>
                <a:ea typeface="DejaVu Sans"/>
              </a:rPr>
              <a:t>M</a:t>
            </a: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odel </a:t>
            </a:r>
            <a:r>
              <a:rPr lang="en-US" sz="3600" dirty="0">
                <a:solidFill>
                  <a:srgbClr val="000000"/>
                </a:solidFill>
                <a:latin typeface="Cambria"/>
                <a:ea typeface="DejaVu Sans"/>
              </a:rPr>
              <a:t>D</a:t>
            </a: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ata</a:t>
            </a:r>
            <a:endParaRPr dirty="0"/>
          </a:p>
        </p:txBody>
      </p:sp>
      <p:sp>
        <p:nvSpPr>
          <p:cNvPr id="86" name="CustomShape 2"/>
          <p:cNvSpPr/>
          <p:nvPr/>
        </p:nvSpPr>
        <p:spPr>
          <a:xfrm>
            <a:off x="486000" y="1515960"/>
            <a:ext cx="8552520" cy="375768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Three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types of diffraction images</a:t>
            </a:r>
            <a:endParaRPr dirty="0"/>
          </a:p>
        </p:txBody>
      </p:sp>
      <p:pic>
        <p:nvPicPr>
          <p:cNvPr id="87" name="Рисунок 43"/>
          <p:cNvPicPr/>
          <p:nvPr/>
        </p:nvPicPr>
        <p:blipFill>
          <a:blip r:embed="rId2"/>
          <a:srcRect l="9758" t="8110" r="12504" b="6620"/>
          <a:stretch>
            <a:fillRect/>
          </a:stretch>
        </p:blipFill>
        <p:spPr>
          <a:xfrm>
            <a:off x="1512000" y="2160000"/>
            <a:ext cx="1619280" cy="1511280"/>
          </a:xfrm>
          <a:prstGeom prst="rect">
            <a:avLst/>
          </a:prstGeom>
          <a:ln>
            <a:noFill/>
          </a:ln>
        </p:spPr>
      </p:pic>
      <p:pic>
        <p:nvPicPr>
          <p:cNvPr id="88" name="Рисунок 44"/>
          <p:cNvPicPr/>
          <p:nvPr/>
        </p:nvPicPr>
        <p:blipFill>
          <a:blip r:embed="rId3"/>
          <a:stretch>
            <a:fillRect/>
          </a:stretch>
        </p:blipFill>
        <p:spPr>
          <a:xfrm>
            <a:off x="3868560" y="2025360"/>
            <a:ext cx="2083680" cy="1727280"/>
          </a:xfrm>
          <a:prstGeom prst="rect">
            <a:avLst/>
          </a:prstGeom>
          <a:ln>
            <a:noFill/>
          </a:ln>
        </p:spPr>
      </p:pic>
      <p:pic>
        <p:nvPicPr>
          <p:cNvPr id="89" name="Рисунок 45"/>
          <p:cNvPicPr/>
          <p:nvPr/>
        </p:nvPicPr>
        <p:blipFill>
          <a:blip r:embed="rId4"/>
          <a:srcRect l="10246" t="8326" r="13750" b="6240"/>
          <a:stretch>
            <a:fillRect/>
          </a:stretch>
        </p:blipFill>
        <p:spPr>
          <a:xfrm>
            <a:off x="6624000" y="2160000"/>
            <a:ext cx="1583280" cy="1475280"/>
          </a:xfrm>
          <a:prstGeom prst="rect">
            <a:avLst/>
          </a:prstGeom>
          <a:ln>
            <a:noFill/>
          </a:ln>
        </p:spPr>
      </p:pic>
      <p:sp>
        <p:nvSpPr>
          <p:cNvPr id="90" name="CustomShape 3"/>
          <p:cNvSpPr/>
          <p:nvPr/>
        </p:nvSpPr>
        <p:spPr>
          <a:xfrm>
            <a:off x="1175235" y="3792240"/>
            <a:ext cx="155376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Adenovirus capsid</a:t>
            </a:r>
            <a:endParaRPr dirty="0"/>
          </a:p>
        </p:txBody>
      </p:sp>
      <p:sp>
        <p:nvSpPr>
          <p:cNvPr id="91" name="CustomShape 4"/>
          <p:cNvSpPr/>
          <p:nvPr/>
        </p:nvSpPr>
        <p:spPr>
          <a:xfrm>
            <a:off x="4493880" y="3772800"/>
            <a:ext cx="73080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Water</a:t>
            </a:r>
            <a:endParaRPr/>
          </a:p>
        </p:txBody>
      </p:sp>
      <p:sp>
        <p:nvSpPr>
          <p:cNvPr id="92" name="CustomShape 5"/>
          <p:cNvSpPr/>
          <p:nvPr/>
        </p:nvSpPr>
        <p:spPr>
          <a:xfrm>
            <a:off x="7054200" y="3792240"/>
            <a:ext cx="73080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2bwt</a:t>
            </a:r>
            <a:endParaRPr/>
          </a:p>
        </p:txBody>
      </p:sp>
      <p:pic>
        <p:nvPicPr>
          <p:cNvPr id="93" name="Рисунок 49"/>
          <p:cNvPicPr/>
          <p:nvPr/>
        </p:nvPicPr>
        <p:blipFill>
          <a:blip r:embed="rId5"/>
          <a:stretch>
            <a:fillRect/>
          </a:stretch>
        </p:blipFill>
        <p:spPr>
          <a:xfrm>
            <a:off x="6505560" y="4206240"/>
            <a:ext cx="1828080" cy="1828080"/>
          </a:xfrm>
          <a:prstGeom prst="rect">
            <a:avLst/>
          </a:prstGeom>
          <a:ln>
            <a:noFill/>
          </a:ln>
        </p:spPr>
      </p:pic>
      <p:pic>
        <p:nvPicPr>
          <p:cNvPr id="94" name="Рисунок 50"/>
          <p:cNvPicPr/>
          <p:nvPr/>
        </p:nvPicPr>
        <p:blipFill>
          <a:blip r:embed="rId6"/>
          <a:stretch>
            <a:fillRect/>
          </a:stretch>
        </p:blipFill>
        <p:spPr>
          <a:xfrm>
            <a:off x="1329120" y="4206240"/>
            <a:ext cx="1828080" cy="191952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51"/>
          <p:cNvPicPr/>
          <p:nvPr/>
        </p:nvPicPr>
        <p:blipFill>
          <a:blip r:embed="rId7"/>
          <a:stretch>
            <a:fillRect/>
          </a:stretch>
        </p:blipFill>
        <p:spPr>
          <a:xfrm>
            <a:off x="3945240" y="4206240"/>
            <a:ext cx="1828080" cy="182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mbria"/>
                <a:ea typeface="DejaVu Sans"/>
              </a:rPr>
              <a:t>Algorithm</a:t>
            </a:r>
            <a:endParaRPr/>
          </a:p>
        </p:txBody>
      </p:sp>
      <p:sp>
        <p:nvSpPr>
          <p:cNvPr id="121" name="CustomShape 3"/>
          <p:cNvSpPr/>
          <p:nvPr/>
        </p:nvSpPr>
        <p:spPr>
          <a:xfrm>
            <a:off x="5868360" y="4037760"/>
            <a:ext cx="150696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sp>
        <p:nvSpPr>
          <p:cNvPr id="123" name="CustomShape 5"/>
          <p:cNvSpPr/>
          <p:nvPr/>
        </p:nvSpPr>
        <p:spPr>
          <a:xfrm>
            <a:off x="4032000" y="2544120"/>
            <a:ext cx="1655640" cy="357552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mbria"/>
                <a:ea typeface="DejaVu Sans"/>
              </a:rPr>
              <a:t>Data Matrix</a:t>
            </a:r>
            <a:endParaRPr/>
          </a:p>
        </p:txBody>
      </p:sp>
      <p:sp>
        <p:nvSpPr>
          <p:cNvPr id="124" name="CustomShape 6"/>
          <p:cNvSpPr/>
          <p:nvPr/>
        </p:nvSpPr>
        <p:spPr>
          <a:xfrm>
            <a:off x="5796360" y="3021840"/>
            <a:ext cx="1434960" cy="100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Principle component analysis</a:t>
            </a:r>
            <a:endParaRPr/>
          </a:p>
        </p:txBody>
      </p:sp>
      <p:sp>
        <p:nvSpPr>
          <p:cNvPr id="125" name="CustomShape 7"/>
          <p:cNvSpPr/>
          <p:nvPr/>
        </p:nvSpPr>
        <p:spPr>
          <a:xfrm>
            <a:off x="2398320" y="4037760"/>
            <a:ext cx="150696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sp>
        <p:nvSpPr>
          <p:cNvPr id="126" name="CustomShape 8"/>
          <p:cNvSpPr/>
          <p:nvPr/>
        </p:nvSpPr>
        <p:spPr>
          <a:xfrm>
            <a:off x="2340000" y="3021840"/>
            <a:ext cx="1434960" cy="100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Feature vector calculation</a:t>
            </a:r>
            <a:endParaRPr/>
          </a:p>
        </p:txBody>
      </p:sp>
      <p:pic>
        <p:nvPicPr>
          <p:cNvPr id="127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0" y="3465360"/>
            <a:ext cx="1714320" cy="1719720"/>
          </a:xfrm>
          <a:prstGeom prst="rect">
            <a:avLst/>
          </a:prstGeom>
          <a:ln>
            <a:noFill/>
          </a:ln>
        </p:spPr>
      </p:pic>
      <p:pic>
        <p:nvPicPr>
          <p:cNvPr id="12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7489800" y="3523320"/>
            <a:ext cx="1971360" cy="1604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000000"/>
                </a:solidFill>
                <a:latin typeface="Cambria"/>
                <a:ea typeface="DejaVu Sans"/>
              </a:rPr>
              <a:t>Simulated data results</a:t>
            </a:r>
            <a:endParaRPr dirty="0"/>
          </a:p>
        </p:txBody>
      </p:sp>
      <p:sp>
        <p:nvSpPr>
          <p:cNvPr id="130" name="CustomShape 2"/>
          <p:cNvSpPr/>
          <p:nvPr/>
        </p:nvSpPr>
        <p:spPr>
          <a:xfrm>
            <a:off x="486000" y="1515960"/>
            <a:ext cx="8552520" cy="3757680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CustomShape 3"/>
          <p:cNvSpPr/>
          <p:nvPr/>
        </p:nvSpPr>
        <p:spPr>
          <a:xfrm>
            <a:off x="370422" y="1515960"/>
            <a:ext cx="3696858" cy="4171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US" sz="2800" dirty="0" smtClean="0"/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Cambria" pitchFamily="18" charset="0"/>
              </a:rPr>
              <a:t>All three image classes can be separated from each other</a:t>
            </a:r>
            <a:endParaRPr sz="2400" dirty="0">
              <a:latin typeface="Cambria" pitchFamily="18" charset="0"/>
            </a:endParaRPr>
          </a:p>
        </p:txBody>
      </p:sp>
      <p:pic>
        <p:nvPicPr>
          <p:cNvPr id="1026" name="Picture 2" descr="D:\Users\Serge\Dropbox\Documents\Аспирантура\CCF issue\pca_sim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80" y="1515960"/>
            <a:ext cx="3940929" cy="427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0" y="48041"/>
            <a:ext cx="8747640" cy="1082160"/>
          </a:xfrm>
        </p:spPr>
        <p:txBody>
          <a:bodyPr/>
          <a:lstStyle/>
          <a:p>
            <a:pPr algn="ctr"/>
            <a:r>
              <a:rPr lang="en-US" sz="3600" dirty="0" smtClean="0"/>
              <a:t>What about experimental data?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94" y="1127488"/>
            <a:ext cx="8342766" cy="47716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094" y="5984875"/>
            <a:ext cx="2247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0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mbria"/>
                <a:ea typeface="DejaVu Sans"/>
              </a:rPr>
              <a:t>Experimental data</a:t>
            </a:r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611640" y="4829400"/>
            <a:ext cx="230364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First type</a:t>
            </a:r>
            <a:endParaRPr/>
          </a:p>
        </p:txBody>
      </p:sp>
      <p:sp>
        <p:nvSpPr>
          <p:cNvPr id="135" name="CustomShape 3"/>
          <p:cNvSpPr/>
          <p:nvPr/>
        </p:nvSpPr>
        <p:spPr>
          <a:xfrm>
            <a:off x="3564000" y="4829400"/>
            <a:ext cx="223164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Second type</a:t>
            </a:r>
            <a:endParaRPr/>
          </a:p>
        </p:txBody>
      </p:sp>
      <p:sp>
        <p:nvSpPr>
          <p:cNvPr id="136" name="CustomShape 4"/>
          <p:cNvSpPr/>
          <p:nvPr/>
        </p:nvSpPr>
        <p:spPr>
          <a:xfrm>
            <a:off x="6505560" y="4829400"/>
            <a:ext cx="2314080" cy="34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Empty pattern</a:t>
            </a:r>
            <a:endParaRPr/>
          </a:p>
        </p:txBody>
      </p:sp>
      <p:pic>
        <p:nvPicPr>
          <p:cNvPr id="137" name="Picture 5"/>
          <p:cNvPicPr/>
          <p:nvPr/>
        </p:nvPicPr>
        <p:blipFill>
          <a:blip r:embed="rId2"/>
          <a:srcRect l="15585" t="9822" r="18297" b="9980"/>
          <a:stretch>
            <a:fillRect/>
          </a:stretch>
        </p:blipFill>
        <p:spPr>
          <a:xfrm>
            <a:off x="6516000" y="2372760"/>
            <a:ext cx="2555280" cy="2324520"/>
          </a:xfrm>
          <a:prstGeom prst="rect">
            <a:avLst/>
          </a:prstGeom>
          <a:ln>
            <a:noFill/>
          </a:ln>
        </p:spPr>
      </p:pic>
      <p:pic>
        <p:nvPicPr>
          <p:cNvPr id="139" name="Picture 8"/>
          <p:cNvPicPr/>
          <p:nvPr/>
        </p:nvPicPr>
        <p:blipFill>
          <a:blip r:embed="rId3"/>
          <a:srcRect l="16102" t="9370" r="17878" b="9540"/>
          <a:stretch>
            <a:fillRect/>
          </a:stretch>
        </p:blipFill>
        <p:spPr>
          <a:xfrm>
            <a:off x="648000" y="2376720"/>
            <a:ext cx="2519280" cy="2320920"/>
          </a:xfrm>
          <a:prstGeom prst="rect">
            <a:avLst/>
          </a:prstGeom>
          <a:ln>
            <a:noFill/>
          </a:ln>
        </p:spPr>
      </p:pic>
      <p:pic>
        <p:nvPicPr>
          <p:cNvPr id="9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3497904" y="2372760"/>
            <a:ext cx="2297735" cy="232488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676400" y="1549400"/>
            <a:ext cx="5990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mbria" pitchFamily="18" charset="0"/>
              </a:rPr>
              <a:t>Dataset from LCLS (Stanford), two types of molecules</a:t>
            </a:r>
            <a:endParaRPr lang="en-US" sz="20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mbria"/>
                <a:ea typeface="DejaVu Sans"/>
              </a:rPr>
              <a:t>Algorithm improvements</a:t>
            </a:r>
            <a:endParaRPr/>
          </a:p>
        </p:txBody>
      </p:sp>
      <p:sp>
        <p:nvSpPr>
          <p:cNvPr id="144" name="CustomShape 2"/>
          <p:cNvSpPr/>
          <p:nvPr/>
        </p:nvSpPr>
        <p:spPr>
          <a:xfrm>
            <a:off x="0" y="1296000"/>
            <a:ext cx="9719640" cy="3531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45" name="CustomShape 3"/>
          <p:cNvSpPr/>
          <p:nvPr/>
        </p:nvSpPr>
        <p:spPr>
          <a:xfrm>
            <a:off x="4500000" y="4241160"/>
            <a:ext cx="115128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sp>
        <p:nvSpPr>
          <p:cNvPr id="146" name="CustomShape 4"/>
          <p:cNvSpPr/>
          <p:nvPr/>
        </p:nvSpPr>
        <p:spPr>
          <a:xfrm>
            <a:off x="486000" y="1802160"/>
            <a:ext cx="8746920" cy="71712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Particle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position estimation for every pattern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Variable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bounds</a:t>
            </a:r>
            <a:endParaRPr dirty="0"/>
          </a:p>
        </p:txBody>
      </p:sp>
      <p:pic>
        <p:nvPicPr>
          <p:cNvPr id="14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99640" y="3023280"/>
            <a:ext cx="2954520" cy="3011040"/>
          </a:xfrm>
          <a:prstGeom prst="rect">
            <a:avLst/>
          </a:prstGeom>
          <a:ln>
            <a:noFill/>
          </a:ln>
        </p:spPr>
      </p:pic>
      <p:pic>
        <p:nvPicPr>
          <p:cNvPr id="14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012360" y="3023280"/>
            <a:ext cx="2954520" cy="3011040"/>
          </a:xfrm>
          <a:prstGeom prst="rect">
            <a:avLst/>
          </a:prstGeom>
          <a:ln>
            <a:noFill/>
          </a:ln>
        </p:spPr>
      </p:pic>
      <p:sp>
        <p:nvSpPr>
          <p:cNvPr id="149" name="CustomShape 5"/>
          <p:cNvSpPr/>
          <p:nvPr/>
        </p:nvSpPr>
        <p:spPr>
          <a:xfrm>
            <a:off x="7328520" y="4368960"/>
            <a:ext cx="321840" cy="319680"/>
          </a:xfrm>
          <a:prstGeom prst="quadArrow">
            <a:avLst>
              <a:gd name="adj1" fmla="val 13956"/>
              <a:gd name="adj2" fmla="val 14810"/>
              <a:gd name="adj3" fmla="val 18228"/>
            </a:avLst>
          </a:prstGeom>
          <a:solidFill>
            <a:srgbClr val="FF0000"/>
          </a:solidFill>
          <a:ln w="25560">
            <a:noFill/>
          </a:ln>
        </p:spPr>
      </p:sp>
      <p:sp>
        <p:nvSpPr>
          <p:cNvPr id="150" name="CustomShape 6"/>
          <p:cNvSpPr/>
          <p:nvPr/>
        </p:nvSpPr>
        <p:spPr>
          <a:xfrm rot="2236200">
            <a:off x="7623000" y="4158000"/>
            <a:ext cx="117000" cy="191880"/>
          </a:xfrm>
          <a:prstGeom prst="upDownArrow">
            <a:avLst>
              <a:gd name="adj1" fmla="val 40698"/>
              <a:gd name="adj2" fmla="val 40698"/>
            </a:avLst>
          </a:prstGeom>
          <a:solidFill>
            <a:srgbClr val="FF0000"/>
          </a:solidFill>
          <a:ln w="25560">
            <a:noFill/>
          </a:ln>
        </p:spPr>
      </p:sp>
      <p:sp>
        <p:nvSpPr>
          <p:cNvPr id="151" name="CustomShape 7"/>
          <p:cNvSpPr/>
          <p:nvPr/>
        </p:nvSpPr>
        <p:spPr>
          <a:xfrm rot="18997200">
            <a:off x="6853680" y="3758400"/>
            <a:ext cx="117000" cy="191880"/>
          </a:xfrm>
          <a:prstGeom prst="upDownArrow">
            <a:avLst>
              <a:gd name="adj1" fmla="val 40698"/>
              <a:gd name="adj2" fmla="val 40698"/>
            </a:avLst>
          </a:prstGeom>
          <a:solidFill>
            <a:srgbClr val="FF0000"/>
          </a:solidFill>
          <a:ln w="25560">
            <a:noFill/>
          </a:ln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mbria"/>
                <a:ea typeface="DejaVu Sans"/>
              </a:rPr>
              <a:t>Algorithm improvements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0" y="1296000"/>
            <a:ext cx="9719640" cy="3531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Support vector </a:t>
            </a: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machine (SVM) for machine learning</a:t>
            </a:r>
            <a:endParaRPr dirty="0"/>
          </a:p>
        </p:txBody>
      </p:sp>
      <p:sp>
        <p:nvSpPr>
          <p:cNvPr id="154" name="CustomShape 3"/>
          <p:cNvSpPr/>
          <p:nvPr/>
        </p:nvSpPr>
        <p:spPr>
          <a:xfrm>
            <a:off x="486000" y="1802160"/>
            <a:ext cx="8746920" cy="42912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Provide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better results than PCA</a:t>
            </a:r>
            <a:endParaRPr dirty="0"/>
          </a:p>
        </p:txBody>
      </p:sp>
      <p:sp>
        <p:nvSpPr>
          <p:cNvPr id="155" name="CustomShape 4"/>
          <p:cNvSpPr/>
          <p:nvPr/>
        </p:nvSpPr>
        <p:spPr>
          <a:xfrm>
            <a:off x="5868360" y="4037760"/>
            <a:ext cx="150696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sp>
        <p:nvSpPr>
          <p:cNvPr id="156" name="CustomShape 5"/>
          <p:cNvSpPr/>
          <p:nvPr/>
        </p:nvSpPr>
        <p:spPr>
          <a:xfrm>
            <a:off x="4032000" y="2537640"/>
            <a:ext cx="1655640" cy="357552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mbria"/>
                <a:ea typeface="DejaVu Sans"/>
              </a:rPr>
              <a:t>Data Matrix</a:t>
            </a:r>
            <a:endParaRPr/>
          </a:p>
        </p:txBody>
      </p:sp>
      <p:sp>
        <p:nvSpPr>
          <p:cNvPr id="157" name="CustomShape 6"/>
          <p:cNvSpPr/>
          <p:nvPr/>
        </p:nvSpPr>
        <p:spPr>
          <a:xfrm>
            <a:off x="5796360" y="3021840"/>
            <a:ext cx="1434960" cy="100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Support vector machine</a:t>
            </a:r>
            <a:endParaRPr/>
          </a:p>
        </p:txBody>
      </p:sp>
      <p:sp>
        <p:nvSpPr>
          <p:cNvPr id="158" name="CustomShape 7"/>
          <p:cNvSpPr/>
          <p:nvPr/>
        </p:nvSpPr>
        <p:spPr>
          <a:xfrm>
            <a:off x="2398320" y="4037760"/>
            <a:ext cx="150696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pic>
        <p:nvPicPr>
          <p:cNvPr id="15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539840" y="3581280"/>
            <a:ext cx="1915920" cy="1501560"/>
          </a:xfrm>
          <a:prstGeom prst="rect">
            <a:avLst/>
          </a:prstGeom>
          <a:ln>
            <a:noFill/>
          </a:ln>
        </p:spPr>
      </p:pic>
      <p:pic>
        <p:nvPicPr>
          <p:cNvPr id="160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86000" y="3465360"/>
            <a:ext cx="1700640" cy="1733400"/>
          </a:xfrm>
          <a:prstGeom prst="rect">
            <a:avLst/>
          </a:prstGeom>
          <a:ln>
            <a:noFill/>
          </a:ln>
        </p:spPr>
      </p:pic>
      <p:sp>
        <p:nvSpPr>
          <p:cNvPr id="161" name="CustomShape 8"/>
          <p:cNvSpPr/>
          <p:nvPr/>
        </p:nvSpPr>
        <p:spPr>
          <a:xfrm>
            <a:off x="2340000" y="3049920"/>
            <a:ext cx="1434960" cy="100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Cambria"/>
                <a:ea typeface="DejaVu Sans"/>
              </a:rPr>
              <a:t>Feature vector calculation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mbria"/>
                <a:ea typeface="DejaVu Sans"/>
              </a:rPr>
              <a:t>Experimental data results</a:t>
            </a:r>
            <a:endParaRPr/>
          </a:p>
        </p:txBody>
      </p:sp>
      <p:sp>
        <p:nvSpPr>
          <p:cNvPr id="163" name="CustomShape 2"/>
          <p:cNvSpPr/>
          <p:nvPr/>
        </p:nvSpPr>
        <p:spPr>
          <a:xfrm>
            <a:off x="486000" y="1515960"/>
            <a:ext cx="8552520" cy="3757680"/>
          </a:xfrm>
          <a:prstGeom prst="rect">
            <a:avLst/>
          </a:prstGeom>
          <a:noFill/>
          <a:ln>
            <a:noFill/>
          </a:ln>
        </p:spPr>
      </p:sp>
      <p:sp>
        <p:nvSpPr>
          <p:cNvPr id="164" name="CustomShape 3"/>
          <p:cNvSpPr/>
          <p:nvPr/>
        </p:nvSpPr>
        <p:spPr>
          <a:xfrm>
            <a:off x="486000" y="3528000"/>
            <a:ext cx="8478000" cy="21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SVM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-based method successfully separates </a:t>
            </a: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two classes of molecules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Empty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patterns were </a:t>
            </a: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classified and filtered out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More </a:t>
            </a: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than 85 percent of images were separated properly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0" y="1515960"/>
            <a:ext cx="7843915" cy="187184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IT Background</a:t>
            </a:r>
            <a:endParaRPr dirty="0"/>
          </a:p>
        </p:txBody>
      </p:sp>
      <p:sp>
        <p:nvSpPr>
          <p:cNvPr id="164" name="CustomShape 3"/>
          <p:cNvSpPr/>
          <p:nvPr/>
        </p:nvSpPr>
        <p:spPr>
          <a:xfrm>
            <a:off x="486000" y="1368359"/>
            <a:ext cx="8478000" cy="4337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 We use Python + </a:t>
            </a:r>
            <a:r>
              <a:rPr lang="en-US" sz="3200" dirty="0" err="1" smtClean="0">
                <a:solidFill>
                  <a:srgbClr val="000000"/>
                </a:solidFill>
                <a:latin typeface="Cambria"/>
                <a:ea typeface="DejaVu Sans"/>
              </a:rPr>
              <a:t>Numpy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 + Intel MKL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3200" dirty="0" err="1" smtClean="0">
                <a:solidFill>
                  <a:srgbClr val="000000"/>
                </a:solidFill>
                <a:latin typeface="Cambria"/>
                <a:ea typeface="DejaVu Sans"/>
              </a:rPr>
              <a:t>OpenMP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 parallelization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24 Core server – </a:t>
            </a:r>
            <a:r>
              <a:rPr lang="en-US" sz="3200" dirty="0" err="1" smtClean="0">
                <a:solidFill>
                  <a:srgbClr val="000000"/>
                </a:solidFill>
                <a:latin typeface="Cambria"/>
                <a:ea typeface="DejaVu Sans"/>
              </a:rPr>
              <a:t>realtime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 image processing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3200" dirty="0" err="1" smtClean="0">
                <a:solidFill>
                  <a:srgbClr val="000000"/>
                </a:solidFill>
                <a:latin typeface="Cambria"/>
                <a:ea typeface="DejaVu Sans"/>
              </a:rPr>
              <a:t>Kurchatov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ea typeface="DejaVu Sans"/>
              </a:rPr>
              <a:t> Supercomputer Centre (complex for modeling and data analysis for mega-facilities)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  <a:latin typeface="Cambria"/>
              <a:ea typeface="DejaVu Sans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592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486000" y="1515960"/>
            <a:ext cx="5165640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Free </a:t>
            </a:r>
            <a:r>
              <a:rPr lang="en-US" sz="2000" dirty="0">
                <a:latin typeface="Cambria"/>
              </a:rPr>
              <a:t>electron </a:t>
            </a:r>
            <a:r>
              <a:rPr lang="en-US" sz="2000" dirty="0" smtClean="0">
                <a:latin typeface="Cambria"/>
              </a:rPr>
              <a:t>lasers (FELs) - new tools to investigate matter at atomic levels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2000" dirty="0" smtClean="0">
              <a:latin typeface="Cambria"/>
            </a:endParaRP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New possibilities for </a:t>
            </a:r>
            <a:r>
              <a:rPr lang="en-US" sz="2000" dirty="0" err="1" smtClean="0">
                <a:latin typeface="Cambria"/>
              </a:rPr>
              <a:t>nano</a:t>
            </a:r>
            <a:r>
              <a:rPr lang="en-US" sz="2000" dirty="0" smtClean="0">
                <a:latin typeface="Cambria"/>
              </a:rPr>
              <a:t>-world imaging: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structure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dynamics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processes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2000" dirty="0">
              <a:latin typeface="Cambria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Single molecule diffraction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2000" dirty="0" smtClean="0">
              <a:latin typeface="Cambria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European XFEL – Hamburg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2000" dirty="0" smtClean="0">
              <a:latin typeface="Cambria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>
                <a:latin typeface="Cambria"/>
              </a:rPr>
              <a:t> </a:t>
            </a:r>
            <a:r>
              <a:rPr lang="en-US" sz="2000" dirty="0" smtClean="0">
                <a:latin typeface="Cambria"/>
              </a:rPr>
              <a:t>Will become operational at 2016</a:t>
            </a:r>
          </a:p>
          <a:p>
            <a:pPr lvl="1"/>
            <a:endParaRPr lang="en-US" dirty="0" smtClean="0">
              <a:latin typeface="Cambria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79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000000"/>
                </a:solidFill>
                <a:latin typeface="Cambria"/>
                <a:ea typeface="DejaVu Sans"/>
              </a:rPr>
              <a:t>Introduction</a:t>
            </a:r>
            <a:endParaRPr dirty="0"/>
          </a:p>
        </p:txBody>
      </p:sp>
      <p:pic>
        <p:nvPicPr>
          <p:cNvPr id="8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012360" y="1440000"/>
            <a:ext cx="2856960" cy="1961280"/>
          </a:xfrm>
          <a:prstGeom prst="rect">
            <a:avLst/>
          </a:prstGeom>
          <a:ln>
            <a:noFill/>
          </a:ln>
        </p:spPr>
      </p:pic>
      <p:pic>
        <p:nvPicPr>
          <p:cNvPr id="81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676920" y="3672000"/>
            <a:ext cx="2192040" cy="2192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Summary</a:t>
            </a:r>
            <a:endParaRPr dirty="0"/>
          </a:p>
        </p:txBody>
      </p:sp>
      <p:sp>
        <p:nvSpPr>
          <p:cNvPr id="167" name="CustomShape 2"/>
          <p:cNvSpPr/>
          <p:nvPr/>
        </p:nvSpPr>
        <p:spPr>
          <a:xfrm>
            <a:off x="486000" y="1515960"/>
            <a:ext cx="8552520" cy="375768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CustomShape 3"/>
          <p:cNvSpPr/>
          <p:nvPr/>
        </p:nvSpPr>
        <p:spPr>
          <a:xfrm>
            <a:off x="486000" y="1515960"/>
            <a:ext cx="8552520" cy="467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We have presented a method for diffraction pattern classification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Our method was tested on simulated and experimental data and it works!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The method will be used to develop a software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DejaVu Sans"/>
              </a:rPr>
              <a:t>for automatic </a:t>
            </a: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data clustering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DejaVu Sans"/>
              </a:rPr>
              <a:t>, </a:t>
            </a: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separation, indexing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DejaVu Sans"/>
              </a:rPr>
              <a:t>and </a:t>
            </a: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search</a:t>
            </a:r>
            <a:endParaRPr sz="2800" dirty="0"/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Special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DejaVu Sans"/>
              </a:rPr>
              <a:t>particle database will allow </a:t>
            </a:r>
            <a:r>
              <a:rPr lang="en-US" sz="2800" dirty="0" smtClean="0">
                <a:solidFill>
                  <a:srgbClr val="000000"/>
                </a:solidFill>
                <a:latin typeface="Cambria"/>
                <a:ea typeface="DejaVu Sans"/>
              </a:rPr>
              <a:t>quickly </a:t>
            </a:r>
            <a:r>
              <a:rPr lang="en-US" sz="2800" dirty="0">
                <a:solidFill>
                  <a:srgbClr val="000000"/>
                </a:solidFill>
                <a:latin typeface="Cambria"/>
                <a:ea typeface="DejaVu Sans"/>
              </a:rPr>
              <a:t>analyze experimental data</a:t>
            </a:r>
            <a:endParaRPr sz="2800" dirty="0"/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70" name="CustomShape 2"/>
          <p:cNvSpPr/>
          <p:nvPr/>
        </p:nvSpPr>
        <p:spPr>
          <a:xfrm>
            <a:off x="486000" y="1515960"/>
            <a:ext cx="8552520" cy="3757680"/>
          </a:xfrm>
          <a:prstGeom prst="rect">
            <a:avLst/>
          </a:prstGeom>
          <a:noFill/>
          <a:ln>
            <a:noFill/>
          </a:ln>
        </p:spPr>
      </p:sp>
      <p:sp>
        <p:nvSpPr>
          <p:cNvPr id="2" name="TextBox 1"/>
          <p:cNvSpPr txBox="1"/>
          <p:nvPr/>
        </p:nvSpPr>
        <p:spPr>
          <a:xfrm>
            <a:off x="3594718" y="3340100"/>
            <a:ext cx="27224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Thank you!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929359" y="4421530"/>
            <a:ext cx="5165640" cy="1710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mbria"/>
              </a:rPr>
              <a:t>Capture </a:t>
            </a:r>
            <a:r>
              <a:rPr lang="en-US" sz="2000" dirty="0">
                <a:latin typeface="Cambria"/>
              </a:rPr>
              <a:t>an image before the sample has time to </a:t>
            </a:r>
            <a:r>
              <a:rPr lang="en-US" sz="2000" dirty="0" smtClean="0">
                <a:latin typeface="Cambria"/>
              </a:rPr>
              <a:t>respond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mbria"/>
              </a:rPr>
              <a:t>This </a:t>
            </a:r>
            <a:r>
              <a:rPr lang="en-US" sz="2000" dirty="0">
                <a:latin typeface="Cambria"/>
              </a:rPr>
              <a:t>principle is not restricted to tiny samples</a:t>
            </a:r>
            <a:endParaRPr lang="en-US" dirty="0" smtClean="0">
              <a:latin typeface="Cambria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79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latin typeface="Cambria" pitchFamily="18" charset="0"/>
              </a:rPr>
              <a:t>Diffraction </a:t>
            </a:r>
            <a:r>
              <a:rPr lang="en-US" sz="3600" dirty="0">
                <a:latin typeface="Cambria" pitchFamily="18" charset="0"/>
              </a:rPr>
              <a:t>before destruction</a:t>
            </a:r>
            <a:endParaRPr dirty="0">
              <a:latin typeface="Cambria" pitchFamily="18" charset="0"/>
            </a:endParaRPr>
          </a:p>
        </p:txBody>
      </p:sp>
      <p:pic>
        <p:nvPicPr>
          <p:cNvPr id="2051" name="Picture 3" descr="D:\Users\Serge\Desktop\db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20" y="1162748"/>
            <a:ext cx="7506472" cy="258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1171654" y="3436889"/>
            <a:ext cx="199029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171654" y="3837649"/>
            <a:ext cx="7399778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85756" y="2974524"/>
            <a:ext cx="216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Short Pulse(&lt;50 </a:t>
            </a:r>
            <a:r>
              <a:rPr lang="en-US" dirty="0" err="1" smtClean="0">
                <a:latin typeface="Cambria" pitchFamily="18" charset="0"/>
              </a:rPr>
              <a:t>fs</a:t>
            </a:r>
            <a:r>
              <a:rPr lang="en-US" dirty="0" smtClean="0">
                <a:latin typeface="Cambria" pitchFamily="18" charset="0"/>
              </a:rPr>
              <a:t>)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1613" y="3371944"/>
            <a:ext cx="143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Long Pulse</a:t>
            </a:r>
            <a:endParaRPr lang="ru-RU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38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latin typeface="Cambria" pitchFamily="18" charset="0"/>
              </a:rPr>
              <a:t>X-Ray diffraction from single molecule</a:t>
            </a:r>
            <a:endParaRPr dirty="0"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460" y="1677879"/>
            <a:ext cx="3998476" cy="39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ustomShape 1"/>
          <p:cNvSpPr/>
          <p:nvPr/>
        </p:nvSpPr>
        <p:spPr>
          <a:xfrm>
            <a:off x="486000" y="1515960"/>
            <a:ext cx="4103092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mbria"/>
              </a:rPr>
              <a:t>No </a:t>
            </a:r>
            <a:r>
              <a:rPr lang="en-US" sz="2000" dirty="0">
                <a:latin typeface="Cambria"/>
              </a:rPr>
              <a:t>crystal, no Bragg </a:t>
            </a:r>
            <a:r>
              <a:rPr lang="en-US" sz="2000" dirty="0" smtClean="0">
                <a:latin typeface="Cambria"/>
              </a:rPr>
              <a:t>peak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mbria"/>
              </a:rPr>
              <a:t>Continuous </a:t>
            </a:r>
            <a:r>
              <a:rPr lang="en-US" sz="2000" dirty="0">
                <a:latin typeface="Cambria"/>
              </a:rPr>
              <a:t>diffraction </a:t>
            </a:r>
            <a:r>
              <a:rPr lang="en-US" sz="2000" dirty="0" smtClean="0">
                <a:latin typeface="Cambria"/>
              </a:rPr>
              <a:t>pattern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mbria"/>
              </a:rPr>
              <a:t>The pattern changes as the sample </a:t>
            </a:r>
            <a:r>
              <a:rPr lang="en-US" sz="2000" dirty="0" smtClean="0">
                <a:latin typeface="Cambria"/>
              </a:rPr>
              <a:t>rotates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mbria"/>
              </a:rPr>
              <a:t>One pulse, one </a:t>
            </a:r>
            <a:r>
              <a:rPr lang="en-US" sz="2000" dirty="0" smtClean="0">
                <a:latin typeface="Cambria"/>
              </a:rPr>
              <a:t>measurement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sv-SE" sz="2000" dirty="0">
                <a:latin typeface="Cambria"/>
              </a:rPr>
              <a:t>Random hits in </a:t>
            </a:r>
            <a:r>
              <a:rPr lang="sv-SE" sz="2000" dirty="0" smtClean="0">
                <a:latin typeface="Cambria"/>
              </a:rPr>
              <a:t>random orientations</a:t>
            </a:r>
            <a:endParaRPr lang="en-US" sz="2000" dirty="0" smtClean="0">
              <a:latin typeface="Cambria"/>
            </a:endParaRPr>
          </a:p>
          <a:p>
            <a:pPr lvl="1"/>
            <a:endParaRPr lang="en-US" dirty="0" smtClean="0">
              <a:latin typeface="Cambria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8982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86000" y="1515960"/>
            <a:ext cx="3797280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</a:rPr>
              <a:t> Electron </a:t>
            </a:r>
            <a:r>
              <a:rPr lang="en-US" sz="2000" dirty="0">
                <a:latin typeface="Cambria" pitchFamily="18" charset="0"/>
              </a:rPr>
              <a:t>energy up to 14.3 </a:t>
            </a:r>
            <a:r>
              <a:rPr lang="en-US" sz="2000" dirty="0" err="1">
                <a:latin typeface="Cambria" pitchFamily="18" charset="0"/>
              </a:rPr>
              <a:t>GeV</a:t>
            </a: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</a:rPr>
              <a:t> 27 </a:t>
            </a:r>
            <a:r>
              <a:rPr lang="en-US" sz="2000" dirty="0">
                <a:latin typeface="Cambria" pitchFamily="18" charset="0"/>
              </a:rPr>
              <a:t>000 FEL pulses per second</a:t>
            </a: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  <a:ea typeface="Cambria Math"/>
              </a:rPr>
              <a:t> Wavelength  ~ 6Å</a:t>
            </a: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>
                <a:latin typeface="Cambria" pitchFamily="18" charset="0"/>
                <a:ea typeface="Cambria Math"/>
              </a:rPr>
              <a:t>Pulse time ~ 10 </a:t>
            </a:r>
            <a:r>
              <a:rPr lang="en-US" sz="2000" dirty="0" err="1">
                <a:latin typeface="Cambria" pitchFamily="18" charset="0"/>
                <a:ea typeface="Cambria Math"/>
              </a:rPr>
              <a:t>fs</a:t>
            </a:r>
            <a:endParaRPr sz="2000" dirty="0">
              <a:latin typeface="Cambria" pitchFamily="18" charset="0"/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83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000000"/>
                </a:solidFill>
                <a:latin typeface="Cambria"/>
                <a:ea typeface="DejaVu Sans"/>
              </a:rPr>
              <a:t>XFEL Coherent imaging </a:t>
            </a:r>
            <a:endParaRPr dirty="0"/>
          </a:p>
        </p:txBody>
      </p:sp>
      <p:pic>
        <p:nvPicPr>
          <p:cNvPr id="8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9280" y="1800000"/>
            <a:ext cx="4634640" cy="345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86000" y="1515960"/>
            <a:ext cx="7284036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/>
              </a:rPr>
              <a:t>  </a:t>
            </a:r>
            <a:r>
              <a:rPr lang="en-US" sz="3200" dirty="0" smtClean="0">
                <a:latin typeface="Cambria" pitchFamily="18" charset="0"/>
              </a:rPr>
              <a:t>IT Infrastructure</a:t>
            </a: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ru-RU" sz="2000" dirty="0" smtClean="0">
                <a:latin typeface="Cambria" pitchFamily="18" charset="0"/>
              </a:rPr>
              <a:t>2</a:t>
            </a:r>
            <a:r>
              <a:rPr lang="en-US" sz="2000" dirty="0" smtClean="0">
                <a:latin typeface="Cambria" pitchFamily="18" charset="0"/>
              </a:rPr>
              <a:t>.3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billions of diffraction images daily</a:t>
            </a:r>
          </a:p>
          <a:p>
            <a:pPr marL="742950" lvl="1" indent="-285750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</a:rPr>
              <a:t>Big data needs management: storage, transfer, indexing, publishing</a:t>
            </a:r>
          </a:p>
          <a:p>
            <a:pPr>
              <a:lnSpc>
                <a:spcPct val="100000"/>
              </a:lnSpc>
            </a:pPr>
            <a:endParaRPr dirty="0">
              <a:latin typeface="Cambria" pitchFamily="18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3200" dirty="0" smtClean="0">
                <a:latin typeface="Cambria" pitchFamily="18" charset="0"/>
              </a:rPr>
              <a:t> New data – new analysis methods</a:t>
            </a:r>
          </a:p>
          <a:p>
            <a:pPr lvl="1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  <a:cs typeface="Cambria"/>
              </a:rPr>
              <a:t> images are not reproducible</a:t>
            </a:r>
          </a:p>
          <a:p>
            <a:pPr lvl="1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  <a:cs typeface="Cambria"/>
              </a:rPr>
              <a:t> particle orientation is random</a:t>
            </a:r>
          </a:p>
          <a:p>
            <a:pPr lvl="1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Cambria" pitchFamily="18" charset="0"/>
                <a:cs typeface="Cambria"/>
              </a:rPr>
              <a:t> molecular dynamics</a:t>
            </a:r>
            <a:endParaRPr sz="2000" dirty="0">
              <a:latin typeface="Cambria" pitchFamily="18" charset="0"/>
              <a:cs typeface="Cambria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New experiment – new challenges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9080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86000" y="1515960"/>
            <a:ext cx="7284036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400" dirty="0" smtClean="0">
                <a:latin typeface="Cambria"/>
              </a:rPr>
              <a:t>We present a new method for automated diffraction images sorting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4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r>
              <a:rPr lang="en-US" sz="2400" dirty="0" smtClean="0">
                <a:latin typeface="Cambria"/>
              </a:rPr>
              <a:t>Can be used for: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mbria"/>
              </a:rPr>
              <a:t>Uninformative images filtering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mbria"/>
              </a:rPr>
              <a:t>To get high quality images for structure reconstruction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mbria"/>
              </a:rPr>
              <a:t>To select diffraction images from a particular molecule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mbria"/>
              </a:rPr>
              <a:t>Images datasets indexing and search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000" dirty="0" smtClean="0">
              <a:latin typeface="Cambria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sz="2000" dirty="0">
              <a:latin typeface="Cambria"/>
              <a:cs typeface="Cambria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The Task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3547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86000" y="1515960"/>
            <a:ext cx="8746920" cy="4315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3200" dirty="0" smtClean="0">
                <a:latin typeface="Cambria"/>
              </a:rPr>
              <a:t> A new method for feature extraction is required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sz="3200" dirty="0" smtClean="0">
                <a:latin typeface="Cambria"/>
                <a:cs typeface="Cambria"/>
              </a:rPr>
              <a:t>Visual descriptors from computer vision methods doesn’t work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lang="en-US" sz="3200" dirty="0" smtClean="0">
                <a:latin typeface="Cambria"/>
                <a:cs typeface="Cambria"/>
              </a:rPr>
              <a:t>Connect spatial structure with diffraction images</a:t>
            </a:r>
            <a:endParaRPr sz="3200" dirty="0">
              <a:latin typeface="Cambria"/>
              <a:cs typeface="Cambria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Images feature extraction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918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86000" y="257760"/>
            <a:ext cx="8746920" cy="6764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3600" dirty="0" smtClean="0">
                <a:solidFill>
                  <a:srgbClr val="000000"/>
                </a:solidFill>
                <a:latin typeface="Cambria"/>
                <a:ea typeface="DejaVu Sans"/>
              </a:rPr>
              <a:t>Feature vector – CCF spectrum</a:t>
            </a:r>
            <a:endParaRPr dirty="0"/>
          </a:p>
        </p:txBody>
      </p:sp>
      <p:sp>
        <p:nvSpPr>
          <p:cNvPr id="105" name="CustomShape 2"/>
          <p:cNvSpPr/>
          <p:nvPr/>
        </p:nvSpPr>
        <p:spPr>
          <a:xfrm>
            <a:off x="0" y="1296000"/>
            <a:ext cx="9719640" cy="35316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 algn="ctr">
              <a:lnSpc>
                <a:spcPct val="10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Cross correlation function</a:t>
            </a:r>
            <a:endParaRPr dirty="0"/>
          </a:p>
        </p:txBody>
      </p:sp>
      <p:sp>
        <p:nvSpPr>
          <p:cNvPr id="106" name="CustomShape 3"/>
          <p:cNvSpPr/>
          <p:nvPr/>
        </p:nvSpPr>
        <p:spPr>
          <a:xfrm>
            <a:off x="4140000" y="4338000"/>
            <a:ext cx="1151280" cy="575280"/>
          </a:xfrm>
          <a:prstGeom prst="rightArrow">
            <a:avLst>
              <a:gd name="adj1" fmla="val 44709"/>
              <a:gd name="adj2" fmla="val 61905"/>
            </a:avLst>
          </a:prstGeom>
          <a:solidFill>
            <a:srgbClr val="00B050"/>
          </a:solidFill>
          <a:ln w="25560">
            <a:solidFill>
              <a:srgbClr val="4F6228"/>
            </a:solidFill>
            <a:round/>
          </a:ln>
        </p:spPr>
      </p:sp>
      <p:sp>
        <p:nvSpPr>
          <p:cNvPr id="107" name="CustomShape 4"/>
          <p:cNvSpPr/>
          <p:nvPr/>
        </p:nvSpPr>
        <p:spPr>
          <a:xfrm>
            <a:off x="486000" y="1802160"/>
            <a:ext cx="8746920" cy="99864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Cambria"/>
                <a:ea typeface="DejaVu Sans"/>
              </a:rPr>
              <a:t> </a:t>
            </a:r>
            <a:endParaRPr dirty="0" smtClean="0"/>
          </a:p>
          <a:p>
            <a:pPr>
              <a:lnSpc>
                <a:spcPct val="100000"/>
              </a:lnSpc>
            </a:pPr>
            <a:endParaRPr dirty="0" smtClean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mbria"/>
                <a:ea typeface="DejaVu Sans"/>
              </a:rPr>
              <a:t>    Autocorrelation,  </a:t>
            </a:r>
            <a:r>
              <a:rPr lang="en-US" sz="2000" i="1" dirty="0" smtClean="0">
                <a:solidFill>
                  <a:srgbClr val="000000"/>
                </a:solidFill>
                <a:latin typeface="Cambria"/>
                <a:ea typeface="DejaVu Sans"/>
              </a:rPr>
              <a:t>q</a:t>
            </a:r>
            <a:r>
              <a:rPr lang="en-US" sz="2000" i="1" baseline="-25000" dirty="0" smtClean="0">
                <a:solidFill>
                  <a:srgbClr val="000000"/>
                </a:solidFill>
                <a:latin typeface="Cambria"/>
                <a:ea typeface="DejaVu Sans"/>
              </a:rPr>
              <a:t>1 </a:t>
            </a:r>
            <a:r>
              <a:rPr lang="en-US" sz="2000" i="1" dirty="0" smtClean="0">
                <a:solidFill>
                  <a:srgbClr val="000000"/>
                </a:solidFill>
                <a:latin typeface="Cambria"/>
                <a:ea typeface="DejaVu Sans"/>
              </a:rPr>
              <a:t>= q</a:t>
            </a:r>
            <a:r>
              <a:rPr lang="en-US" sz="2000" i="1" baseline="-25000" dirty="0" smtClean="0">
                <a:solidFill>
                  <a:srgbClr val="000000"/>
                </a:solidFill>
                <a:latin typeface="Cambria"/>
                <a:ea typeface="DejaVu Sans"/>
              </a:rPr>
              <a:t>2</a:t>
            </a:r>
            <a:endParaRPr baseline="-25000" dirty="0"/>
          </a:p>
        </p:txBody>
      </p:sp>
      <p:pic>
        <p:nvPicPr>
          <p:cNvPr id="108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3040" y="2801520"/>
            <a:ext cx="3666240" cy="3677760"/>
          </a:xfrm>
          <a:prstGeom prst="rect">
            <a:avLst/>
          </a:prstGeom>
          <a:ln>
            <a:noFill/>
          </a:ln>
        </p:spPr>
      </p:pic>
      <p:pic>
        <p:nvPicPr>
          <p:cNvPr id="10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872160" y="2679120"/>
            <a:ext cx="1686960" cy="1686960"/>
          </a:xfrm>
          <a:prstGeom prst="rect">
            <a:avLst/>
          </a:prstGeom>
          <a:ln>
            <a:noFill/>
          </a:ln>
        </p:spPr>
      </p:pic>
      <p:pic>
        <p:nvPicPr>
          <p:cNvPr id="110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33040" y="1802160"/>
            <a:ext cx="4890240" cy="322920"/>
          </a:xfrm>
          <a:prstGeom prst="rect">
            <a:avLst/>
          </a:prstGeom>
          <a:ln>
            <a:noFill/>
          </a:ln>
        </p:spPr>
      </p:pic>
      <p:pic>
        <p:nvPicPr>
          <p:cNvPr id="111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5755320" y="3501720"/>
            <a:ext cx="3041640" cy="227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538</Words>
  <Application>Microsoft Office PowerPoint</Application>
  <PresentationFormat>Произвольный</PresentationFormat>
  <Paragraphs>127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Office Theme</vt:lpstr>
      <vt:lpstr>Office Theme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What about experimental data?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</dc:creator>
  <cp:lastModifiedBy>Serge</cp:lastModifiedBy>
  <cp:revision>40</cp:revision>
  <dcterms:modified xsi:type="dcterms:W3CDTF">2014-09-30T14:31:31Z</dcterms:modified>
</cp:coreProperties>
</file>