
<file path=[Content_Types].xml><?xml version="1.0" encoding="utf-8"?>
<Types xmlns="http://schemas.openxmlformats.org/package/2006/content-types">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1"/>
  </p:notesMasterIdLst>
  <p:handoutMasterIdLst>
    <p:handoutMasterId r:id="rId32"/>
  </p:handoutMasterIdLst>
  <p:sldIdLst>
    <p:sldId id="598" r:id="rId2"/>
    <p:sldId id="599" r:id="rId3"/>
    <p:sldId id="575" r:id="rId4"/>
    <p:sldId id="576" r:id="rId5"/>
    <p:sldId id="580" r:id="rId6"/>
    <p:sldId id="581" r:id="rId7"/>
    <p:sldId id="601" r:id="rId8"/>
    <p:sldId id="594" r:id="rId9"/>
    <p:sldId id="602" r:id="rId10"/>
    <p:sldId id="583" r:id="rId11"/>
    <p:sldId id="584" r:id="rId12"/>
    <p:sldId id="600" r:id="rId13"/>
    <p:sldId id="578" r:id="rId14"/>
    <p:sldId id="604" r:id="rId15"/>
    <p:sldId id="597" r:id="rId16"/>
    <p:sldId id="586" r:id="rId17"/>
    <p:sldId id="591" r:id="rId18"/>
    <p:sldId id="587" r:id="rId19"/>
    <p:sldId id="605" r:id="rId20"/>
    <p:sldId id="585" r:id="rId21"/>
    <p:sldId id="588" r:id="rId22"/>
    <p:sldId id="606" r:id="rId23"/>
    <p:sldId id="571" r:id="rId24"/>
    <p:sldId id="592" r:id="rId25"/>
    <p:sldId id="590" r:id="rId26"/>
    <p:sldId id="607" r:id="rId27"/>
    <p:sldId id="589" r:id="rId28"/>
    <p:sldId id="593" r:id="rId29"/>
    <p:sldId id="573" r:id="rId30"/>
  </p:sldIdLst>
  <p:sldSz cx="16002000" cy="11430000"/>
  <p:notesSz cx="10234613" cy="7099300"/>
  <p:defaultTextStyle>
    <a:defPPr>
      <a:defRPr lang="ru-RU"/>
    </a:defPPr>
    <a:lvl1pPr algn="l" rtl="0" fontAlgn="base">
      <a:spcBef>
        <a:spcPct val="0"/>
      </a:spcBef>
      <a:spcAft>
        <a:spcPct val="0"/>
      </a:spcAft>
      <a:defRPr sz="2400" kern="1200">
        <a:solidFill>
          <a:srgbClr val="000066"/>
        </a:solidFill>
        <a:latin typeface="Comic Sans MS" pitchFamily="66" charset="0"/>
        <a:ea typeface="+mn-ea"/>
        <a:cs typeface="+mn-cs"/>
      </a:defRPr>
    </a:lvl1pPr>
    <a:lvl2pPr marL="457200" algn="l" rtl="0" fontAlgn="base">
      <a:spcBef>
        <a:spcPct val="0"/>
      </a:spcBef>
      <a:spcAft>
        <a:spcPct val="0"/>
      </a:spcAft>
      <a:defRPr sz="2400" kern="1200">
        <a:solidFill>
          <a:srgbClr val="000066"/>
        </a:solidFill>
        <a:latin typeface="Comic Sans MS" pitchFamily="66" charset="0"/>
        <a:ea typeface="+mn-ea"/>
        <a:cs typeface="+mn-cs"/>
      </a:defRPr>
    </a:lvl2pPr>
    <a:lvl3pPr marL="914400" algn="l" rtl="0" fontAlgn="base">
      <a:spcBef>
        <a:spcPct val="0"/>
      </a:spcBef>
      <a:spcAft>
        <a:spcPct val="0"/>
      </a:spcAft>
      <a:defRPr sz="2400" kern="1200">
        <a:solidFill>
          <a:srgbClr val="000066"/>
        </a:solidFill>
        <a:latin typeface="Comic Sans MS" pitchFamily="66" charset="0"/>
        <a:ea typeface="+mn-ea"/>
        <a:cs typeface="+mn-cs"/>
      </a:defRPr>
    </a:lvl3pPr>
    <a:lvl4pPr marL="1371600" algn="l" rtl="0" fontAlgn="base">
      <a:spcBef>
        <a:spcPct val="0"/>
      </a:spcBef>
      <a:spcAft>
        <a:spcPct val="0"/>
      </a:spcAft>
      <a:defRPr sz="2400" kern="1200">
        <a:solidFill>
          <a:srgbClr val="000066"/>
        </a:solidFill>
        <a:latin typeface="Comic Sans MS" pitchFamily="66" charset="0"/>
        <a:ea typeface="+mn-ea"/>
        <a:cs typeface="+mn-cs"/>
      </a:defRPr>
    </a:lvl4pPr>
    <a:lvl5pPr marL="1828800" algn="l" rtl="0" fontAlgn="base">
      <a:spcBef>
        <a:spcPct val="0"/>
      </a:spcBef>
      <a:spcAft>
        <a:spcPct val="0"/>
      </a:spcAft>
      <a:defRPr sz="2400" kern="1200">
        <a:solidFill>
          <a:srgbClr val="000066"/>
        </a:solidFill>
        <a:latin typeface="Comic Sans MS" pitchFamily="66" charset="0"/>
        <a:ea typeface="+mn-ea"/>
        <a:cs typeface="+mn-cs"/>
      </a:defRPr>
    </a:lvl5pPr>
    <a:lvl6pPr marL="2286000" algn="l" defTabSz="914400" rtl="0" eaLnBrk="1" latinLnBrk="0" hangingPunct="1">
      <a:defRPr sz="2400" kern="1200">
        <a:solidFill>
          <a:srgbClr val="000066"/>
        </a:solidFill>
        <a:latin typeface="Comic Sans MS" pitchFamily="66" charset="0"/>
        <a:ea typeface="+mn-ea"/>
        <a:cs typeface="+mn-cs"/>
      </a:defRPr>
    </a:lvl6pPr>
    <a:lvl7pPr marL="2743200" algn="l" defTabSz="914400" rtl="0" eaLnBrk="1" latinLnBrk="0" hangingPunct="1">
      <a:defRPr sz="2400" kern="1200">
        <a:solidFill>
          <a:srgbClr val="000066"/>
        </a:solidFill>
        <a:latin typeface="Comic Sans MS" pitchFamily="66" charset="0"/>
        <a:ea typeface="+mn-ea"/>
        <a:cs typeface="+mn-cs"/>
      </a:defRPr>
    </a:lvl7pPr>
    <a:lvl8pPr marL="3200400" algn="l" defTabSz="914400" rtl="0" eaLnBrk="1" latinLnBrk="0" hangingPunct="1">
      <a:defRPr sz="2400" kern="1200">
        <a:solidFill>
          <a:srgbClr val="000066"/>
        </a:solidFill>
        <a:latin typeface="Comic Sans MS" pitchFamily="66" charset="0"/>
        <a:ea typeface="+mn-ea"/>
        <a:cs typeface="+mn-cs"/>
      </a:defRPr>
    </a:lvl8pPr>
    <a:lvl9pPr marL="3657600" algn="l" defTabSz="914400" rtl="0" eaLnBrk="1" latinLnBrk="0" hangingPunct="1">
      <a:defRPr sz="2400" kern="1200">
        <a:solidFill>
          <a:srgbClr val="000066"/>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99"/>
    <a:srgbClr val="FF6699"/>
    <a:srgbClr val="FF0066"/>
    <a:srgbClr val="DDDDFF"/>
    <a:srgbClr val="D8CBFD"/>
    <a:srgbClr val="0000CC"/>
    <a:srgbClr val="FFFF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6" autoAdjust="0"/>
    <p:restoredTop sz="94595" autoAdjust="0"/>
  </p:normalViewPr>
  <p:slideViewPr>
    <p:cSldViewPr snapToGrid="0">
      <p:cViewPr>
        <p:scale>
          <a:sx n="50" d="100"/>
          <a:sy n="50" d="100"/>
        </p:scale>
        <p:origin x="-1068" y="-168"/>
      </p:cViewPr>
      <p:guideLst>
        <p:guide orient="horz" pos="3600"/>
        <p:guide pos="504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7"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6" Type="http://schemas.openxmlformats.org/officeDocument/2006/relationships/image" Target="../media/image32.wmf"/><Relationship Id="rId5" Type="http://schemas.openxmlformats.org/officeDocument/2006/relationships/image" Target="../media/image31.wmf"/><Relationship Id="rId4"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 Id="rId4"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882" name="Rectangle 2"/>
          <p:cNvSpPr>
            <a:spLocks noGrp="1" noChangeArrowheads="1"/>
          </p:cNvSpPr>
          <p:nvPr>
            <p:ph type="hdr" sz="quarter"/>
          </p:nvPr>
        </p:nvSpPr>
        <p:spPr bwMode="auto">
          <a:xfrm>
            <a:off x="0" y="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1227" tIns="15613" rIns="31227" bIns="15613" numCol="1" anchor="t" anchorCtr="0" compatLnSpc="1">
            <a:prstTxWarp prst="textNoShape">
              <a:avLst/>
            </a:prstTxWarp>
          </a:bodyPr>
          <a:lstStyle>
            <a:lvl1pPr defTabSz="312738">
              <a:defRPr sz="400">
                <a:solidFill>
                  <a:schemeClr val="tx1"/>
                </a:solidFill>
                <a:latin typeface="Times New Roman" pitchFamily="18" charset="0"/>
              </a:defRPr>
            </a:lvl1pPr>
          </a:lstStyle>
          <a:p>
            <a:endParaRPr lang="ru-RU"/>
          </a:p>
        </p:txBody>
      </p:sp>
      <p:sp>
        <p:nvSpPr>
          <p:cNvPr id="634883" name="Rectangle 3"/>
          <p:cNvSpPr>
            <a:spLocks noGrp="1" noChangeArrowheads="1"/>
          </p:cNvSpPr>
          <p:nvPr>
            <p:ph type="dt" sz="quarter" idx="1"/>
          </p:nvPr>
        </p:nvSpPr>
        <p:spPr bwMode="auto">
          <a:xfrm>
            <a:off x="5797550" y="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1227" tIns="15613" rIns="31227" bIns="15613" numCol="1" anchor="t" anchorCtr="0" compatLnSpc="1">
            <a:prstTxWarp prst="textNoShape">
              <a:avLst/>
            </a:prstTxWarp>
          </a:bodyPr>
          <a:lstStyle>
            <a:lvl1pPr algn="r" defTabSz="312738">
              <a:defRPr sz="400">
                <a:solidFill>
                  <a:schemeClr val="tx1"/>
                </a:solidFill>
                <a:latin typeface="Times New Roman" pitchFamily="18" charset="0"/>
              </a:defRPr>
            </a:lvl1pPr>
          </a:lstStyle>
          <a:p>
            <a:endParaRPr lang="ru-RU"/>
          </a:p>
        </p:txBody>
      </p:sp>
      <p:sp>
        <p:nvSpPr>
          <p:cNvPr id="634884" name="Rectangle 4"/>
          <p:cNvSpPr>
            <a:spLocks noGrp="1" noChangeArrowheads="1"/>
          </p:cNvSpPr>
          <p:nvPr>
            <p:ph type="ftr" sz="quarter" idx="2"/>
          </p:nvPr>
        </p:nvSpPr>
        <p:spPr bwMode="auto">
          <a:xfrm>
            <a:off x="0" y="6743700"/>
            <a:ext cx="4435475"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1227" tIns="15613" rIns="31227" bIns="15613" numCol="1" anchor="b" anchorCtr="0" compatLnSpc="1">
            <a:prstTxWarp prst="textNoShape">
              <a:avLst/>
            </a:prstTxWarp>
          </a:bodyPr>
          <a:lstStyle>
            <a:lvl1pPr defTabSz="312738">
              <a:defRPr sz="400">
                <a:solidFill>
                  <a:schemeClr val="tx1"/>
                </a:solidFill>
                <a:latin typeface="Times New Roman" pitchFamily="18" charset="0"/>
              </a:defRPr>
            </a:lvl1pPr>
          </a:lstStyle>
          <a:p>
            <a:endParaRPr lang="ru-RU"/>
          </a:p>
        </p:txBody>
      </p:sp>
      <p:sp>
        <p:nvSpPr>
          <p:cNvPr id="634885" name="Rectangle 5"/>
          <p:cNvSpPr>
            <a:spLocks noGrp="1" noChangeArrowheads="1"/>
          </p:cNvSpPr>
          <p:nvPr>
            <p:ph type="sldNum" sz="quarter" idx="3"/>
          </p:nvPr>
        </p:nvSpPr>
        <p:spPr bwMode="auto">
          <a:xfrm>
            <a:off x="5797550" y="6743700"/>
            <a:ext cx="4435475"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1227" tIns="15613" rIns="31227" bIns="15613" numCol="1" anchor="b" anchorCtr="0" compatLnSpc="1">
            <a:prstTxWarp prst="textNoShape">
              <a:avLst/>
            </a:prstTxWarp>
          </a:bodyPr>
          <a:lstStyle>
            <a:lvl1pPr algn="r" defTabSz="312738">
              <a:defRPr sz="400">
                <a:solidFill>
                  <a:schemeClr val="tx1"/>
                </a:solidFill>
                <a:latin typeface="Times New Roman" pitchFamily="18" charset="0"/>
              </a:defRPr>
            </a:lvl1pPr>
          </a:lstStyle>
          <a:p>
            <a:fld id="{AAD96C2D-8E22-4B1D-9A82-FA7E3E00BBFD}" type="slidenum">
              <a:rPr lang="ru-RU"/>
              <a:pPr/>
              <a:t>‹#›</a:t>
            </a:fld>
            <a:endParaRPr lang="ru-RU"/>
          </a:p>
        </p:txBody>
      </p:sp>
    </p:spTree>
    <p:extLst>
      <p:ext uri="{BB962C8B-B14F-4D97-AF65-F5344CB8AC3E}">
        <p14:creationId xmlns:p14="http://schemas.microsoft.com/office/powerpoint/2010/main" val="31717621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33" tIns="49516" rIns="99033" bIns="49516" numCol="1" anchor="t" anchorCtr="0" compatLnSpc="1">
            <a:prstTxWarp prst="textNoShape">
              <a:avLst/>
            </a:prstTxWarp>
          </a:bodyPr>
          <a:lstStyle>
            <a:lvl1pPr defTabSz="990600">
              <a:defRPr sz="1300">
                <a:solidFill>
                  <a:schemeClr val="tx1"/>
                </a:solidFill>
              </a:defRPr>
            </a:lvl1pPr>
          </a:lstStyle>
          <a:p>
            <a:endParaRPr lang="en-GB"/>
          </a:p>
        </p:txBody>
      </p:sp>
      <p:sp>
        <p:nvSpPr>
          <p:cNvPr id="5123" name="Rectangle 3"/>
          <p:cNvSpPr>
            <a:spLocks noGrp="1" noChangeArrowheads="1"/>
          </p:cNvSpPr>
          <p:nvPr>
            <p:ph type="dt" idx="1"/>
          </p:nvPr>
        </p:nvSpPr>
        <p:spPr bwMode="auto">
          <a:xfrm>
            <a:off x="5799138" y="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33" tIns="49516" rIns="99033" bIns="49516" numCol="1" anchor="t" anchorCtr="0" compatLnSpc="1">
            <a:prstTxWarp prst="textNoShape">
              <a:avLst/>
            </a:prstTxWarp>
          </a:bodyPr>
          <a:lstStyle>
            <a:lvl1pPr algn="r" defTabSz="990600">
              <a:defRPr sz="1300">
                <a:solidFill>
                  <a:schemeClr val="tx1"/>
                </a:solidFill>
              </a:defRPr>
            </a:lvl1pPr>
          </a:lstStyle>
          <a:p>
            <a:endParaRPr lang="en-GB"/>
          </a:p>
        </p:txBody>
      </p:sp>
      <p:sp>
        <p:nvSpPr>
          <p:cNvPr id="5124" name="Rectangle 4"/>
          <p:cNvSpPr>
            <a:spLocks noChangeArrowheads="1" noTextEdit="1"/>
          </p:cNvSpPr>
          <p:nvPr>
            <p:ph type="sldImg" idx="2"/>
          </p:nvPr>
        </p:nvSpPr>
        <p:spPr bwMode="auto">
          <a:xfrm>
            <a:off x="3254375" y="531813"/>
            <a:ext cx="3727450" cy="266223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1365250" y="3371850"/>
            <a:ext cx="7504113" cy="319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33" tIns="49516" rIns="99033" bIns="49516"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5126" name="Rectangle 6"/>
          <p:cNvSpPr>
            <a:spLocks noGrp="1" noChangeArrowheads="1"/>
          </p:cNvSpPr>
          <p:nvPr>
            <p:ph type="ftr" sz="quarter" idx="4"/>
          </p:nvPr>
        </p:nvSpPr>
        <p:spPr bwMode="auto">
          <a:xfrm>
            <a:off x="0" y="674370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33" tIns="49516" rIns="99033" bIns="49516" numCol="1" anchor="b" anchorCtr="0" compatLnSpc="1">
            <a:prstTxWarp prst="textNoShape">
              <a:avLst/>
            </a:prstTxWarp>
          </a:bodyPr>
          <a:lstStyle>
            <a:lvl1pPr defTabSz="990600">
              <a:defRPr sz="1300">
                <a:solidFill>
                  <a:schemeClr val="tx1"/>
                </a:solidFill>
              </a:defRPr>
            </a:lvl1pPr>
          </a:lstStyle>
          <a:p>
            <a:endParaRPr lang="en-GB"/>
          </a:p>
        </p:txBody>
      </p:sp>
      <p:sp>
        <p:nvSpPr>
          <p:cNvPr id="5127" name="Rectangle 7"/>
          <p:cNvSpPr>
            <a:spLocks noGrp="1" noChangeArrowheads="1"/>
          </p:cNvSpPr>
          <p:nvPr>
            <p:ph type="sldNum" sz="quarter" idx="5"/>
          </p:nvPr>
        </p:nvSpPr>
        <p:spPr bwMode="auto">
          <a:xfrm>
            <a:off x="5799138" y="6743700"/>
            <a:ext cx="44354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033" tIns="49516" rIns="99033" bIns="49516" numCol="1" anchor="b" anchorCtr="0" compatLnSpc="1">
            <a:prstTxWarp prst="textNoShape">
              <a:avLst/>
            </a:prstTxWarp>
          </a:bodyPr>
          <a:lstStyle>
            <a:lvl1pPr algn="r" defTabSz="990600">
              <a:defRPr sz="1300">
                <a:solidFill>
                  <a:schemeClr val="tx1"/>
                </a:solidFill>
              </a:defRPr>
            </a:lvl1pPr>
          </a:lstStyle>
          <a:p>
            <a:fld id="{6F62E558-7D43-4382-9E61-6C8BA3227E90}" type="slidenum">
              <a:rPr lang="en-GB"/>
              <a:pPr/>
              <a:t>‹#›</a:t>
            </a:fld>
            <a:endParaRPr lang="en-GB"/>
          </a:p>
        </p:txBody>
      </p:sp>
    </p:spTree>
    <p:extLst>
      <p:ext uri="{BB962C8B-B14F-4D97-AF65-F5344CB8AC3E}">
        <p14:creationId xmlns:p14="http://schemas.microsoft.com/office/powerpoint/2010/main" val="35960844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ChangeArrowheads="1" noTextEdit="1"/>
          </p:cNvSpPr>
          <p:nvPr>
            <p:ph type="sldImg"/>
          </p:nvPr>
        </p:nvSpPr>
        <p:spPr>
          <a:xfrm>
            <a:off x="3255963" y="531813"/>
            <a:ext cx="3727450" cy="2662237"/>
          </a:xfrm>
          <a:ln/>
        </p:spPr>
      </p:sp>
      <p:sp>
        <p:nvSpPr>
          <p:cNvPr id="68813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ChangeArrowheads="1" noTextEdit="1"/>
          </p:cNvSpPr>
          <p:nvPr>
            <p:ph type="sldImg"/>
          </p:nvPr>
        </p:nvSpPr>
        <p:spPr>
          <a:xfrm>
            <a:off x="3255963" y="531813"/>
            <a:ext cx="3727450" cy="2662237"/>
          </a:xfrm>
          <a:ln/>
        </p:spPr>
      </p:sp>
      <p:sp>
        <p:nvSpPr>
          <p:cNvPr id="656387"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ChangeArrowheads="1" noTextEdit="1"/>
          </p:cNvSpPr>
          <p:nvPr>
            <p:ph type="sldImg"/>
          </p:nvPr>
        </p:nvSpPr>
        <p:spPr>
          <a:xfrm>
            <a:off x="3255963" y="531813"/>
            <a:ext cx="3727450" cy="2662237"/>
          </a:xfrm>
          <a:ln/>
        </p:spPr>
      </p:sp>
      <p:sp>
        <p:nvSpPr>
          <p:cNvPr id="658435"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p:cNvSpPr>
            <a:spLocks noChangeArrowheads="1" noTextEdit="1"/>
          </p:cNvSpPr>
          <p:nvPr>
            <p:ph type="sldImg"/>
          </p:nvPr>
        </p:nvSpPr>
        <p:spPr>
          <a:xfrm>
            <a:off x="3255963" y="531813"/>
            <a:ext cx="3727450" cy="2662237"/>
          </a:xfrm>
          <a:ln/>
        </p:spPr>
      </p:sp>
      <p:sp>
        <p:nvSpPr>
          <p:cNvPr id="694275"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p:cNvSpPr>
            <a:spLocks noChangeArrowheads="1" noTextEdit="1"/>
          </p:cNvSpPr>
          <p:nvPr>
            <p:ph type="sldImg"/>
          </p:nvPr>
        </p:nvSpPr>
        <p:spPr>
          <a:xfrm>
            <a:off x="3255963" y="531813"/>
            <a:ext cx="3727450" cy="2662237"/>
          </a:xfrm>
          <a:ln/>
        </p:spPr>
      </p:sp>
      <p:sp>
        <p:nvSpPr>
          <p:cNvPr id="646147"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ChangeArrowheads="1" noTextEdit="1"/>
          </p:cNvSpPr>
          <p:nvPr>
            <p:ph type="sldImg"/>
          </p:nvPr>
        </p:nvSpPr>
        <p:spPr>
          <a:xfrm>
            <a:off x="3255963" y="531813"/>
            <a:ext cx="3727450" cy="2662237"/>
          </a:xfrm>
          <a:ln/>
        </p:spPr>
      </p:sp>
      <p:sp>
        <p:nvSpPr>
          <p:cNvPr id="702467"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ChangeArrowheads="1" noTextEdit="1"/>
          </p:cNvSpPr>
          <p:nvPr>
            <p:ph type="sldImg"/>
          </p:nvPr>
        </p:nvSpPr>
        <p:spPr>
          <a:xfrm>
            <a:off x="3255963" y="531813"/>
            <a:ext cx="3727450" cy="2662237"/>
          </a:xfrm>
          <a:ln/>
        </p:spPr>
      </p:sp>
      <p:sp>
        <p:nvSpPr>
          <p:cNvPr id="68608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ChangeArrowheads="1" noTextEdit="1"/>
          </p:cNvSpPr>
          <p:nvPr>
            <p:ph type="sldImg"/>
          </p:nvPr>
        </p:nvSpPr>
        <p:spPr>
          <a:xfrm>
            <a:off x="3255963" y="531813"/>
            <a:ext cx="3727450" cy="2662237"/>
          </a:xfrm>
          <a:ln/>
        </p:spPr>
      </p:sp>
      <p:sp>
        <p:nvSpPr>
          <p:cNvPr id="66253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ChangeArrowheads="1" noTextEdit="1"/>
          </p:cNvSpPr>
          <p:nvPr>
            <p:ph type="sldImg"/>
          </p:nvPr>
        </p:nvSpPr>
        <p:spPr>
          <a:xfrm>
            <a:off x="3255963" y="531813"/>
            <a:ext cx="3727450" cy="2662237"/>
          </a:xfrm>
          <a:ln/>
        </p:spPr>
      </p:sp>
      <p:sp>
        <p:nvSpPr>
          <p:cNvPr id="67277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ChangeArrowheads="1" noTextEdit="1"/>
          </p:cNvSpPr>
          <p:nvPr>
            <p:ph type="sldImg"/>
          </p:nvPr>
        </p:nvSpPr>
        <p:spPr>
          <a:xfrm>
            <a:off x="3255963" y="531813"/>
            <a:ext cx="3727450" cy="2662237"/>
          </a:xfrm>
          <a:ln/>
        </p:spPr>
      </p:sp>
      <p:sp>
        <p:nvSpPr>
          <p:cNvPr id="664579"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p:cNvSpPr>
            <a:spLocks noChangeArrowheads="1" noTextEdit="1"/>
          </p:cNvSpPr>
          <p:nvPr>
            <p:ph type="sldImg"/>
          </p:nvPr>
        </p:nvSpPr>
        <p:spPr>
          <a:xfrm>
            <a:off x="3255963" y="531813"/>
            <a:ext cx="3727450" cy="2662237"/>
          </a:xfrm>
          <a:ln/>
        </p:spPr>
      </p:sp>
      <p:sp>
        <p:nvSpPr>
          <p:cNvPr id="704515"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ChangeArrowheads="1" noTextEdit="1"/>
          </p:cNvSpPr>
          <p:nvPr>
            <p:ph type="sldImg"/>
          </p:nvPr>
        </p:nvSpPr>
        <p:spPr>
          <a:xfrm>
            <a:off x="3255963" y="531813"/>
            <a:ext cx="3727450" cy="2662237"/>
          </a:xfrm>
          <a:ln/>
        </p:spPr>
      </p:sp>
      <p:sp>
        <p:nvSpPr>
          <p:cNvPr id="690179"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p:cNvSpPr>
            <a:spLocks noChangeArrowheads="1" noTextEdit="1"/>
          </p:cNvSpPr>
          <p:nvPr>
            <p:ph type="sldImg"/>
          </p:nvPr>
        </p:nvSpPr>
        <p:spPr>
          <a:xfrm>
            <a:off x="3255963" y="531813"/>
            <a:ext cx="3727450" cy="2662237"/>
          </a:xfrm>
          <a:ln/>
        </p:spPr>
      </p:sp>
      <p:sp>
        <p:nvSpPr>
          <p:cNvPr id="66048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ChangeArrowheads="1" noTextEdit="1"/>
          </p:cNvSpPr>
          <p:nvPr>
            <p:ph type="sldImg"/>
          </p:nvPr>
        </p:nvSpPr>
        <p:spPr>
          <a:xfrm>
            <a:off x="3255963" y="531813"/>
            <a:ext cx="3727450" cy="2662237"/>
          </a:xfrm>
          <a:ln/>
        </p:spPr>
      </p:sp>
      <p:sp>
        <p:nvSpPr>
          <p:cNvPr id="666627"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2"/>
          <p:cNvSpPr>
            <a:spLocks noChangeArrowheads="1" noTextEdit="1"/>
          </p:cNvSpPr>
          <p:nvPr>
            <p:ph type="sldImg"/>
          </p:nvPr>
        </p:nvSpPr>
        <p:spPr>
          <a:xfrm>
            <a:off x="3255963" y="531813"/>
            <a:ext cx="3727450" cy="2662237"/>
          </a:xfrm>
          <a:ln/>
        </p:spPr>
      </p:sp>
      <p:sp>
        <p:nvSpPr>
          <p:cNvPr id="70656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ChangeArrowheads="1" noTextEdit="1"/>
          </p:cNvSpPr>
          <p:nvPr>
            <p:ph type="sldImg"/>
          </p:nvPr>
        </p:nvSpPr>
        <p:spPr>
          <a:xfrm>
            <a:off x="3255963" y="531813"/>
            <a:ext cx="3727450" cy="2662237"/>
          </a:xfrm>
          <a:ln/>
        </p:spPr>
      </p:sp>
      <p:sp>
        <p:nvSpPr>
          <p:cNvPr id="625667"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ChangeArrowheads="1" noTextEdit="1"/>
          </p:cNvSpPr>
          <p:nvPr>
            <p:ph type="sldImg"/>
          </p:nvPr>
        </p:nvSpPr>
        <p:spPr>
          <a:xfrm>
            <a:off x="3255963" y="531813"/>
            <a:ext cx="3727450" cy="2662237"/>
          </a:xfrm>
          <a:ln/>
        </p:spPr>
      </p:sp>
      <p:sp>
        <p:nvSpPr>
          <p:cNvPr id="674819"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ChangeArrowheads="1" noTextEdit="1"/>
          </p:cNvSpPr>
          <p:nvPr>
            <p:ph type="sldImg"/>
          </p:nvPr>
        </p:nvSpPr>
        <p:spPr>
          <a:xfrm>
            <a:off x="3255963" y="531813"/>
            <a:ext cx="3727450" cy="2662237"/>
          </a:xfrm>
          <a:ln/>
        </p:spPr>
      </p:sp>
      <p:sp>
        <p:nvSpPr>
          <p:cNvPr id="67072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2"/>
          <p:cNvSpPr>
            <a:spLocks noChangeArrowheads="1" noTextEdit="1"/>
          </p:cNvSpPr>
          <p:nvPr>
            <p:ph type="sldImg"/>
          </p:nvPr>
        </p:nvSpPr>
        <p:spPr>
          <a:xfrm>
            <a:off x="3255963" y="531813"/>
            <a:ext cx="3727450" cy="2662237"/>
          </a:xfrm>
          <a:ln/>
        </p:spPr>
      </p:sp>
      <p:sp>
        <p:nvSpPr>
          <p:cNvPr id="70861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ChangeArrowheads="1" noTextEdit="1"/>
          </p:cNvSpPr>
          <p:nvPr>
            <p:ph type="sldImg"/>
          </p:nvPr>
        </p:nvSpPr>
        <p:spPr>
          <a:xfrm>
            <a:off x="3255963" y="531813"/>
            <a:ext cx="3727450" cy="2662237"/>
          </a:xfrm>
          <a:ln/>
        </p:spPr>
      </p:sp>
      <p:sp>
        <p:nvSpPr>
          <p:cNvPr id="668675"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ChangeArrowheads="1" noTextEdit="1"/>
          </p:cNvSpPr>
          <p:nvPr>
            <p:ph type="sldImg"/>
          </p:nvPr>
        </p:nvSpPr>
        <p:spPr>
          <a:xfrm>
            <a:off x="3255963" y="531813"/>
            <a:ext cx="3727450" cy="2662237"/>
          </a:xfrm>
          <a:ln/>
        </p:spPr>
      </p:sp>
      <p:sp>
        <p:nvSpPr>
          <p:cNvPr id="676867"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p:cNvSpPr>
            <a:spLocks noChangeArrowheads="1" noTextEdit="1"/>
          </p:cNvSpPr>
          <p:nvPr>
            <p:ph type="sldImg"/>
          </p:nvPr>
        </p:nvSpPr>
        <p:spPr>
          <a:xfrm>
            <a:off x="3255963" y="531813"/>
            <a:ext cx="3727450" cy="2662237"/>
          </a:xfrm>
          <a:ln/>
        </p:spPr>
      </p:sp>
      <p:sp>
        <p:nvSpPr>
          <p:cNvPr id="62976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p:cNvSpPr>
            <a:spLocks noChangeArrowheads="1" noTextEdit="1"/>
          </p:cNvSpPr>
          <p:nvPr>
            <p:ph type="sldImg"/>
          </p:nvPr>
        </p:nvSpPr>
        <p:spPr>
          <a:xfrm>
            <a:off x="3255963" y="531813"/>
            <a:ext cx="3727450" cy="2662237"/>
          </a:xfrm>
          <a:ln/>
        </p:spPr>
      </p:sp>
      <p:sp>
        <p:nvSpPr>
          <p:cNvPr id="64000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ChangeArrowheads="1" noTextEdit="1"/>
          </p:cNvSpPr>
          <p:nvPr>
            <p:ph type="sldImg"/>
          </p:nvPr>
        </p:nvSpPr>
        <p:spPr>
          <a:xfrm>
            <a:off x="3255963" y="531813"/>
            <a:ext cx="3727450" cy="2662237"/>
          </a:xfrm>
          <a:ln/>
        </p:spPr>
      </p:sp>
      <p:sp>
        <p:nvSpPr>
          <p:cNvPr id="64205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ChangeArrowheads="1" noTextEdit="1"/>
          </p:cNvSpPr>
          <p:nvPr>
            <p:ph type="sldImg"/>
          </p:nvPr>
        </p:nvSpPr>
        <p:spPr>
          <a:xfrm>
            <a:off x="3255963" y="531813"/>
            <a:ext cx="3727450" cy="2662237"/>
          </a:xfrm>
          <a:ln/>
        </p:spPr>
      </p:sp>
      <p:sp>
        <p:nvSpPr>
          <p:cNvPr id="65024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ChangeArrowheads="1" noTextEdit="1"/>
          </p:cNvSpPr>
          <p:nvPr>
            <p:ph type="sldImg"/>
          </p:nvPr>
        </p:nvSpPr>
        <p:spPr>
          <a:xfrm>
            <a:off x="3255963" y="531813"/>
            <a:ext cx="3727450" cy="2662237"/>
          </a:xfrm>
          <a:ln/>
        </p:spPr>
      </p:sp>
      <p:sp>
        <p:nvSpPr>
          <p:cNvPr id="65229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p:cNvSpPr>
            <a:spLocks noChangeArrowheads="1" noTextEdit="1"/>
          </p:cNvSpPr>
          <p:nvPr>
            <p:ph type="sldImg"/>
          </p:nvPr>
        </p:nvSpPr>
        <p:spPr>
          <a:xfrm>
            <a:off x="3255963" y="531813"/>
            <a:ext cx="3727450" cy="2662237"/>
          </a:xfrm>
          <a:ln/>
        </p:spPr>
      </p:sp>
      <p:sp>
        <p:nvSpPr>
          <p:cNvPr id="696323"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p:cNvSpPr>
            <a:spLocks noChangeArrowheads="1" noTextEdit="1"/>
          </p:cNvSpPr>
          <p:nvPr>
            <p:ph type="sldImg"/>
          </p:nvPr>
        </p:nvSpPr>
        <p:spPr>
          <a:xfrm>
            <a:off x="3255963" y="531813"/>
            <a:ext cx="3727450" cy="2662237"/>
          </a:xfrm>
          <a:ln/>
        </p:spPr>
      </p:sp>
      <p:sp>
        <p:nvSpPr>
          <p:cNvPr id="678915"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p:cNvSpPr>
            <a:spLocks noChangeArrowheads="1" noTextEdit="1"/>
          </p:cNvSpPr>
          <p:nvPr>
            <p:ph type="sldImg"/>
          </p:nvPr>
        </p:nvSpPr>
        <p:spPr>
          <a:xfrm>
            <a:off x="3255963" y="531813"/>
            <a:ext cx="3727450" cy="2662237"/>
          </a:xfrm>
          <a:ln/>
        </p:spPr>
      </p:sp>
      <p:sp>
        <p:nvSpPr>
          <p:cNvPr id="698371" name="Rectangle 3"/>
          <p:cNvSpPr>
            <a:spLocks noGrp="1" noChangeArrowheads="1"/>
          </p:cNvSpPr>
          <p:nvPr>
            <p:ph type="body" idx="1"/>
          </p:nvPr>
        </p:nvSpPr>
        <p:spPr/>
        <p:txBody>
          <a:bodyPr/>
          <a:lstStyle/>
          <a:p>
            <a:r>
              <a:rPr lang="en-US"/>
              <a:t>Interaction of the wind flow with surface waves is one of the central questions in the wave modeling. Of special interest are the cases of steep and breaking waves, when strong nonlinear phenomena such as sheltering, flow separation, etc occur.  These features are too complicated for theoretical and numerical modeling, that is why we tried to investigate the detailed structure of the turbulent layer over the waves experimentally. </a:t>
            </a:r>
          </a:p>
          <a:p>
            <a:endParaRPr lang="en-US"/>
          </a:p>
          <a:p>
            <a:r>
              <a:rPr lang="en-US"/>
              <a:t>The main difficulties in this experiments are connected with measurements of the wind flow close to the water surface, especially below the crests of the waves. These measurements can be realized directly by the method of particle image velosimentry, when the flow is seeded by small particles, visualized by the laser light  and then fixed by the digital camera. This technique was applied by Reul etal and revealed the effect of  flow separation at the crest of the breaking wave. In the same time it should be emphasized, that PIV technique provides the instant picture of the velocity field. And since the wind over waves is a turbulent flow we need repeated experiments for statistical averaging. In the present work we tried to obtain the statictical ensemble by means of </a:t>
            </a:r>
            <a:r>
              <a:rPr lang="en-GB"/>
              <a:t>high-speed video shooting </a:t>
            </a:r>
            <a:r>
              <a:rPr lang="en-US"/>
              <a:t>and subsequent processing of the video-films by PIV algorithm.</a:t>
            </a:r>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00150" y="3551238"/>
            <a:ext cx="13601700" cy="2449512"/>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2400300" y="6477000"/>
            <a:ext cx="11201400" cy="29210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en-GB"/>
          </a:p>
        </p:txBody>
      </p:sp>
      <p:sp>
        <p:nvSpPr>
          <p:cNvPr id="5" name="Нижний колонтитул 4"/>
          <p:cNvSpPr>
            <a:spLocks noGrp="1"/>
          </p:cNvSpPr>
          <p:nvPr>
            <p:ph type="ftr" sz="quarter" idx="11"/>
          </p:nvPr>
        </p:nvSpPr>
        <p:spPr/>
        <p:txBody>
          <a:bodyPr/>
          <a:lstStyle>
            <a:lvl1pPr>
              <a:defRPr/>
            </a:lvl1pPr>
          </a:lstStyle>
          <a:p>
            <a:endParaRPr lang="en-GB"/>
          </a:p>
        </p:txBody>
      </p:sp>
      <p:sp>
        <p:nvSpPr>
          <p:cNvPr id="6" name="Номер слайда 5"/>
          <p:cNvSpPr>
            <a:spLocks noGrp="1"/>
          </p:cNvSpPr>
          <p:nvPr>
            <p:ph type="sldNum" sz="quarter" idx="12"/>
          </p:nvPr>
        </p:nvSpPr>
        <p:spPr/>
        <p:txBody>
          <a:bodyPr/>
          <a:lstStyle>
            <a:lvl1pPr>
              <a:defRPr/>
            </a:lvl1pPr>
          </a:lstStyle>
          <a:p>
            <a:fld id="{BEB4C8C1-BEC9-4930-9B16-888C410ADBDA}" type="slidenum">
              <a:rPr lang="en-GB"/>
              <a:pPr/>
              <a:t>‹#›</a:t>
            </a:fld>
            <a:endParaRPr lang="en-GB"/>
          </a:p>
        </p:txBody>
      </p:sp>
    </p:spTree>
    <p:extLst>
      <p:ext uri="{BB962C8B-B14F-4D97-AF65-F5344CB8AC3E}">
        <p14:creationId xmlns:p14="http://schemas.microsoft.com/office/powerpoint/2010/main" val="4200987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GB"/>
          </a:p>
        </p:txBody>
      </p:sp>
      <p:sp>
        <p:nvSpPr>
          <p:cNvPr id="5" name="Нижний колонтитул 4"/>
          <p:cNvSpPr>
            <a:spLocks noGrp="1"/>
          </p:cNvSpPr>
          <p:nvPr>
            <p:ph type="ftr" sz="quarter" idx="11"/>
          </p:nvPr>
        </p:nvSpPr>
        <p:spPr/>
        <p:txBody>
          <a:bodyPr/>
          <a:lstStyle>
            <a:lvl1pPr>
              <a:defRPr/>
            </a:lvl1pPr>
          </a:lstStyle>
          <a:p>
            <a:endParaRPr lang="en-GB"/>
          </a:p>
        </p:txBody>
      </p:sp>
      <p:sp>
        <p:nvSpPr>
          <p:cNvPr id="6" name="Номер слайда 5"/>
          <p:cNvSpPr>
            <a:spLocks noGrp="1"/>
          </p:cNvSpPr>
          <p:nvPr>
            <p:ph type="sldNum" sz="quarter" idx="12"/>
          </p:nvPr>
        </p:nvSpPr>
        <p:spPr/>
        <p:txBody>
          <a:bodyPr/>
          <a:lstStyle>
            <a:lvl1pPr>
              <a:defRPr/>
            </a:lvl1pPr>
          </a:lstStyle>
          <a:p>
            <a:fld id="{765EF996-ACC5-467A-B366-0CF1F06632D9}" type="slidenum">
              <a:rPr lang="en-GB"/>
              <a:pPr/>
              <a:t>‹#›</a:t>
            </a:fld>
            <a:endParaRPr lang="en-GB"/>
          </a:p>
        </p:txBody>
      </p:sp>
    </p:spTree>
    <p:extLst>
      <p:ext uri="{BB962C8B-B14F-4D97-AF65-F5344CB8AC3E}">
        <p14:creationId xmlns:p14="http://schemas.microsoft.com/office/powerpoint/2010/main" val="1498029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401425" y="1016000"/>
            <a:ext cx="3398838" cy="914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201738" y="1016000"/>
            <a:ext cx="10047287" cy="914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GB"/>
          </a:p>
        </p:txBody>
      </p:sp>
      <p:sp>
        <p:nvSpPr>
          <p:cNvPr id="5" name="Нижний колонтитул 4"/>
          <p:cNvSpPr>
            <a:spLocks noGrp="1"/>
          </p:cNvSpPr>
          <p:nvPr>
            <p:ph type="ftr" sz="quarter" idx="11"/>
          </p:nvPr>
        </p:nvSpPr>
        <p:spPr/>
        <p:txBody>
          <a:bodyPr/>
          <a:lstStyle>
            <a:lvl1pPr>
              <a:defRPr/>
            </a:lvl1pPr>
          </a:lstStyle>
          <a:p>
            <a:endParaRPr lang="en-GB"/>
          </a:p>
        </p:txBody>
      </p:sp>
      <p:sp>
        <p:nvSpPr>
          <p:cNvPr id="6" name="Номер слайда 5"/>
          <p:cNvSpPr>
            <a:spLocks noGrp="1"/>
          </p:cNvSpPr>
          <p:nvPr>
            <p:ph type="sldNum" sz="quarter" idx="12"/>
          </p:nvPr>
        </p:nvSpPr>
        <p:spPr/>
        <p:txBody>
          <a:bodyPr/>
          <a:lstStyle>
            <a:lvl1pPr>
              <a:defRPr/>
            </a:lvl1pPr>
          </a:lstStyle>
          <a:p>
            <a:fld id="{ED3F8A99-629C-4775-9A65-15C5F15E6845}" type="slidenum">
              <a:rPr lang="en-GB"/>
              <a:pPr/>
              <a:t>‹#›</a:t>
            </a:fld>
            <a:endParaRPr lang="en-GB"/>
          </a:p>
        </p:txBody>
      </p:sp>
    </p:spTree>
    <p:extLst>
      <p:ext uri="{BB962C8B-B14F-4D97-AF65-F5344CB8AC3E}">
        <p14:creationId xmlns:p14="http://schemas.microsoft.com/office/powerpoint/2010/main" val="3736679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GB"/>
          </a:p>
        </p:txBody>
      </p:sp>
      <p:sp>
        <p:nvSpPr>
          <p:cNvPr id="5" name="Нижний колонтитул 4"/>
          <p:cNvSpPr>
            <a:spLocks noGrp="1"/>
          </p:cNvSpPr>
          <p:nvPr>
            <p:ph type="ftr" sz="quarter" idx="11"/>
          </p:nvPr>
        </p:nvSpPr>
        <p:spPr/>
        <p:txBody>
          <a:bodyPr/>
          <a:lstStyle>
            <a:lvl1pPr>
              <a:defRPr/>
            </a:lvl1pPr>
          </a:lstStyle>
          <a:p>
            <a:endParaRPr lang="en-GB"/>
          </a:p>
        </p:txBody>
      </p:sp>
      <p:sp>
        <p:nvSpPr>
          <p:cNvPr id="6" name="Номер слайда 5"/>
          <p:cNvSpPr>
            <a:spLocks noGrp="1"/>
          </p:cNvSpPr>
          <p:nvPr>
            <p:ph type="sldNum" sz="quarter" idx="12"/>
          </p:nvPr>
        </p:nvSpPr>
        <p:spPr/>
        <p:txBody>
          <a:bodyPr/>
          <a:lstStyle>
            <a:lvl1pPr>
              <a:defRPr/>
            </a:lvl1pPr>
          </a:lstStyle>
          <a:p>
            <a:fld id="{962127A9-9F51-432E-852A-A8105CB8A8FA}" type="slidenum">
              <a:rPr lang="en-GB"/>
              <a:pPr/>
              <a:t>‹#›</a:t>
            </a:fld>
            <a:endParaRPr lang="en-GB"/>
          </a:p>
        </p:txBody>
      </p:sp>
    </p:spTree>
    <p:extLst>
      <p:ext uri="{BB962C8B-B14F-4D97-AF65-F5344CB8AC3E}">
        <p14:creationId xmlns:p14="http://schemas.microsoft.com/office/powerpoint/2010/main" val="92259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3650" y="7345363"/>
            <a:ext cx="13601700" cy="227012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1263650" y="4845050"/>
            <a:ext cx="13601700" cy="250031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GB"/>
          </a:p>
        </p:txBody>
      </p:sp>
      <p:sp>
        <p:nvSpPr>
          <p:cNvPr id="5" name="Нижний колонтитул 4"/>
          <p:cNvSpPr>
            <a:spLocks noGrp="1"/>
          </p:cNvSpPr>
          <p:nvPr>
            <p:ph type="ftr" sz="quarter" idx="11"/>
          </p:nvPr>
        </p:nvSpPr>
        <p:spPr/>
        <p:txBody>
          <a:bodyPr/>
          <a:lstStyle>
            <a:lvl1pPr>
              <a:defRPr/>
            </a:lvl1pPr>
          </a:lstStyle>
          <a:p>
            <a:endParaRPr lang="en-GB"/>
          </a:p>
        </p:txBody>
      </p:sp>
      <p:sp>
        <p:nvSpPr>
          <p:cNvPr id="6" name="Номер слайда 5"/>
          <p:cNvSpPr>
            <a:spLocks noGrp="1"/>
          </p:cNvSpPr>
          <p:nvPr>
            <p:ph type="sldNum" sz="quarter" idx="12"/>
          </p:nvPr>
        </p:nvSpPr>
        <p:spPr/>
        <p:txBody>
          <a:bodyPr/>
          <a:lstStyle>
            <a:lvl1pPr>
              <a:defRPr/>
            </a:lvl1pPr>
          </a:lstStyle>
          <a:p>
            <a:fld id="{3020B334-2938-4177-894C-8D5ED5BC0D21}" type="slidenum">
              <a:rPr lang="en-GB"/>
              <a:pPr/>
              <a:t>‹#›</a:t>
            </a:fld>
            <a:endParaRPr lang="en-GB"/>
          </a:p>
        </p:txBody>
      </p:sp>
    </p:spTree>
    <p:extLst>
      <p:ext uri="{BB962C8B-B14F-4D97-AF65-F5344CB8AC3E}">
        <p14:creationId xmlns:p14="http://schemas.microsoft.com/office/powerpoint/2010/main" val="1822501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1201738" y="3302000"/>
            <a:ext cx="6723062" cy="685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8077200" y="3302000"/>
            <a:ext cx="6723063" cy="685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GB"/>
          </a:p>
        </p:txBody>
      </p:sp>
      <p:sp>
        <p:nvSpPr>
          <p:cNvPr id="6" name="Нижний колонтитул 5"/>
          <p:cNvSpPr>
            <a:spLocks noGrp="1"/>
          </p:cNvSpPr>
          <p:nvPr>
            <p:ph type="ftr" sz="quarter" idx="11"/>
          </p:nvPr>
        </p:nvSpPr>
        <p:spPr/>
        <p:txBody>
          <a:bodyPr/>
          <a:lstStyle>
            <a:lvl1pPr>
              <a:defRPr/>
            </a:lvl1pPr>
          </a:lstStyle>
          <a:p>
            <a:endParaRPr lang="en-GB"/>
          </a:p>
        </p:txBody>
      </p:sp>
      <p:sp>
        <p:nvSpPr>
          <p:cNvPr id="7" name="Номер слайда 6"/>
          <p:cNvSpPr>
            <a:spLocks noGrp="1"/>
          </p:cNvSpPr>
          <p:nvPr>
            <p:ph type="sldNum" sz="quarter" idx="12"/>
          </p:nvPr>
        </p:nvSpPr>
        <p:spPr/>
        <p:txBody>
          <a:bodyPr/>
          <a:lstStyle>
            <a:lvl1pPr>
              <a:defRPr/>
            </a:lvl1pPr>
          </a:lstStyle>
          <a:p>
            <a:fld id="{A964B1CC-9470-4658-89DE-E5D52884A5F2}" type="slidenum">
              <a:rPr lang="en-GB"/>
              <a:pPr/>
              <a:t>‹#›</a:t>
            </a:fld>
            <a:endParaRPr lang="en-GB"/>
          </a:p>
        </p:txBody>
      </p:sp>
    </p:spTree>
    <p:extLst>
      <p:ext uri="{BB962C8B-B14F-4D97-AF65-F5344CB8AC3E}">
        <p14:creationId xmlns:p14="http://schemas.microsoft.com/office/powerpoint/2010/main" val="3665545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0100" y="457200"/>
            <a:ext cx="14401800" cy="1905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800100" y="2559050"/>
            <a:ext cx="7070725" cy="10652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00100" y="3624263"/>
            <a:ext cx="7070725" cy="658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8129588" y="2559050"/>
            <a:ext cx="7072312" cy="10652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8129588" y="3624263"/>
            <a:ext cx="7072312" cy="658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GB"/>
          </a:p>
        </p:txBody>
      </p:sp>
      <p:sp>
        <p:nvSpPr>
          <p:cNvPr id="8" name="Нижний колонтитул 7"/>
          <p:cNvSpPr>
            <a:spLocks noGrp="1"/>
          </p:cNvSpPr>
          <p:nvPr>
            <p:ph type="ftr" sz="quarter" idx="11"/>
          </p:nvPr>
        </p:nvSpPr>
        <p:spPr/>
        <p:txBody>
          <a:bodyPr/>
          <a:lstStyle>
            <a:lvl1pPr>
              <a:defRPr/>
            </a:lvl1pPr>
          </a:lstStyle>
          <a:p>
            <a:endParaRPr lang="en-GB"/>
          </a:p>
        </p:txBody>
      </p:sp>
      <p:sp>
        <p:nvSpPr>
          <p:cNvPr id="9" name="Номер слайда 8"/>
          <p:cNvSpPr>
            <a:spLocks noGrp="1"/>
          </p:cNvSpPr>
          <p:nvPr>
            <p:ph type="sldNum" sz="quarter" idx="12"/>
          </p:nvPr>
        </p:nvSpPr>
        <p:spPr/>
        <p:txBody>
          <a:bodyPr/>
          <a:lstStyle>
            <a:lvl1pPr>
              <a:defRPr/>
            </a:lvl1pPr>
          </a:lstStyle>
          <a:p>
            <a:fld id="{E03C1919-94E8-43A1-855A-0C3F33395DC9}" type="slidenum">
              <a:rPr lang="en-GB"/>
              <a:pPr/>
              <a:t>‹#›</a:t>
            </a:fld>
            <a:endParaRPr lang="en-GB"/>
          </a:p>
        </p:txBody>
      </p:sp>
    </p:spTree>
    <p:extLst>
      <p:ext uri="{BB962C8B-B14F-4D97-AF65-F5344CB8AC3E}">
        <p14:creationId xmlns:p14="http://schemas.microsoft.com/office/powerpoint/2010/main" val="1942047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GB"/>
          </a:p>
        </p:txBody>
      </p:sp>
      <p:sp>
        <p:nvSpPr>
          <p:cNvPr id="4" name="Нижний колонтитул 3"/>
          <p:cNvSpPr>
            <a:spLocks noGrp="1"/>
          </p:cNvSpPr>
          <p:nvPr>
            <p:ph type="ftr" sz="quarter" idx="11"/>
          </p:nvPr>
        </p:nvSpPr>
        <p:spPr/>
        <p:txBody>
          <a:bodyPr/>
          <a:lstStyle>
            <a:lvl1pPr>
              <a:defRPr/>
            </a:lvl1pPr>
          </a:lstStyle>
          <a:p>
            <a:endParaRPr lang="en-GB"/>
          </a:p>
        </p:txBody>
      </p:sp>
      <p:sp>
        <p:nvSpPr>
          <p:cNvPr id="5" name="Номер слайда 4"/>
          <p:cNvSpPr>
            <a:spLocks noGrp="1"/>
          </p:cNvSpPr>
          <p:nvPr>
            <p:ph type="sldNum" sz="quarter" idx="12"/>
          </p:nvPr>
        </p:nvSpPr>
        <p:spPr/>
        <p:txBody>
          <a:bodyPr/>
          <a:lstStyle>
            <a:lvl1pPr>
              <a:defRPr/>
            </a:lvl1pPr>
          </a:lstStyle>
          <a:p>
            <a:fld id="{45F2428C-4F6B-4C06-B53B-8A37D6E6FFF0}" type="slidenum">
              <a:rPr lang="en-GB"/>
              <a:pPr/>
              <a:t>‹#›</a:t>
            </a:fld>
            <a:endParaRPr lang="en-GB"/>
          </a:p>
        </p:txBody>
      </p:sp>
    </p:spTree>
    <p:extLst>
      <p:ext uri="{BB962C8B-B14F-4D97-AF65-F5344CB8AC3E}">
        <p14:creationId xmlns:p14="http://schemas.microsoft.com/office/powerpoint/2010/main" val="1419626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GB"/>
          </a:p>
        </p:txBody>
      </p:sp>
      <p:sp>
        <p:nvSpPr>
          <p:cNvPr id="3" name="Нижний колонтитул 2"/>
          <p:cNvSpPr>
            <a:spLocks noGrp="1"/>
          </p:cNvSpPr>
          <p:nvPr>
            <p:ph type="ftr" sz="quarter" idx="11"/>
          </p:nvPr>
        </p:nvSpPr>
        <p:spPr/>
        <p:txBody>
          <a:bodyPr/>
          <a:lstStyle>
            <a:lvl1pPr>
              <a:defRPr/>
            </a:lvl1pPr>
          </a:lstStyle>
          <a:p>
            <a:endParaRPr lang="en-GB"/>
          </a:p>
        </p:txBody>
      </p:sp>
      <p:sp>
        <p:nvSpPr>
          <p:cNvPr id="4" name="Номер слайда 3"/>
          <p:cNvSpPr>
            <a:spLocks noGrp="1"/>
          </p:cNvSpPr>
          <p:nvPr>
            <p:ph type="sldNum" sz="quarter" idx="12"/>
          </p:nvPr>
        </p:nvSpPr>
        <p:spPr/>
        <p:txBody>
          <a:bodyPr/>
          <a:lstStyle>
            <a:lvl1pPr>
              <a:defRPr/>
            </a:lvl1pPr>
          </a:lstStyle>
          <a:p>
            <a:fld id="{17913C3A-5AD5-474A-81BF-1A111709DBFF}" type="slidenum">
              <a:rPr lang="en-GB"/>
              <a:pPr/>
              <a:t>‹#›</a:t>
            </a:fld>
            <a:endParaRPr lang="en-GB"/>
          </a:p>
        </p:txBody>
      </p:sp>
    </p:spTree>
    <p:extLst>
      <p:ext uri="{BB962C8B-B14F-4D97-AF65-F5344CB8AC3E}">
        <p14:creationId xmlns:p14="http://schemas.microsoft.com/office/powerpoint/2010/main" val="4036600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0100" y="455613"/>
            <a:ext cx="5264150" cy="19367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6256338" y="455613"/>
            <a:ext cx="8945562" cy="97551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00100" y="2392363"/>
            <a:ext cx="5264150" cy="7818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GB"/>
          </a:p>
        </p:txBody>
      </p:sp>
      <p:sp>
        <p:nvSpPr>
          <p:cNvPr id="6" name="Нижний колонтитул 5"/>
          <p:cNvSpPr>
            <a:spLocks noGrp="1"/>
          </p:cNvSpPr>
          <p:nvPr>
            <p:ph type="ftr" sz="quarter" idx="11"/>
          </p:nvPr>
        </p:nvSpPr>
        <p:spPr/>
        <p:txBody>
          <a:bodyPr/>
          <a:lstStyle>
            <a:lvl1pPr>
              <a:defRPr/>
            </a:lvl1pPr>
          </a:lstStyle>
          <a:p>
            <a:endParaRPr lang="en-GB"/>
          </a:p>
        </p:txBody>
      </p:sp>
      <p:sp>
        <p:nvSpPr>
          <p:cNvPr id="7" name="Номер слайда 6"/>
          <p:cNvSpPr>
            <a:spLocks noGrp="1"/>
          </p:cNvSpPr>
          <p:nvPr>
            <p:ph type="sldNum" sz="quarter" idx="12"/>
          </p:nvPr>
        </p:nvSpPr>
        <p:spPr/>
        <p:txBody>
          <a:bodyPr/>
          <a:lstStyle>
            <a:lvl1pPr>
              <a:defRPr/>
            </a:lvl1pPr>
          </a:lstStyle>
          <a:p>
            <a:fld id="{C5AC37BB-4CDA-4AE4-83A2-93FB98765D55}" type="slidenum">
              <a:rPr lang="en-GB"/>
              <a:pPr/>
              <a:t>‹#›</a:t>
            </a:fld>
            <a:endParaRPr lang="en-GB"/>
          </a:p>
        </p:txBody>
      </p:sp>
    </p:spTree>
    <p:extLst>
      <p:ext uri="{BB962C8B-B14F-4D97-AF65-F5344CB8AC3E}">
        <p14:creationId xmlns:p14="http://schemas.microsoft.com/office/powerpoint/2010/main" val="3808271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36900" y="8001000"/>
            <a:ext cx="9601200" cy="944563"/>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3136900" y="1020763"/>
            <a:ext cx="96012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3136900" y="8945563"/>
            <a:ext cx="9601200" cy="134143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GB"/>
          </a:p>
        </p:txBody>
      </p:sp>
      <p:sp>
        <p:nvSpPr>
          <p:cNvPr id="6" name="Нижний колонтитул 5"/>
          <p:cNvSpPr>
            <a:spLocks noGrp="1"/>
          </p:cNvSpPr>
          <p:nvPr>
            <p:ph type="ftr" sz="quarter" idx="11"/>
          </p:nvPr>
        </p:nvSpPr>
        <p:spPr/>
        <p:txBody>
          <a:bodyPr/>
          <a:lstStyle>
            <a:lvl1pPr>
              <a:defRPr/>
            </a:lvl1pPr>
          </a:lstStyle>
          <a:p>
            <a:endParaRPr lang="en-GB"/>
          </a:p>
        </p:txBody>
      </p:sp>
      <p:sp>
        <p:nvSpPr>
          <p:cNvPr id="7" name="Номер слайда 6"/>
          <p:cNvSpPr>
            <a:spLocks noGrp="1"/>
          </p:cNvSpPr>
          <p:nvPr>
            <p:ph type="sldNum" sz="quarter" idx="12"/>
          </p:nvPr>
        </p:nvSpPr>
        <p:spPr/>
        <p:txBody>
          <a:bodyPr/>
          <a:lstStyle>
            <a:lvl1pPr>
              <a:defRPr/>
            </a:lvl1pPr>
          </a:lstStyle>
          <a:p>
            <a:fld id="{28F6F36C-2BFD-41AC-8CE4-5ACE55A22627}" type="slidenum">
              <a:rPr lang="en-GB"/>
              <a:pPr/>
              <a:t>‹#›</a:t>
            </a:fld>
            <a:endParaRPr lang="en-GB"/>
          </a:p>
        </p:txBody>
      </p:sp>
    </p:spTree>
    <p:extLst>
      <p:ext uri="{BB962C8B-B14F-4D97-AF65-F5344CB8AC3E}">
        <p14:creationId xmlns:p14="http://schemas.microsoft.com/office/powerpoint/2010/main" val="226965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3074" name="Rectangle 1026"/>
          <p:cNvSpPr>
            <a:spLocks noGrp="1" noChangeArrowheads="1"/>
          </p:cNvSpPr>
          <p:nvPr>
            <p:ph type="title"/>
          </p:nvPr>
        </p:nvSpPr>
        <p:spPr bwMode="auto">
          <a:xfrm>
            <a:off x="1600200" y="1016000"/>
            <a:ext cx="13200063"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6684" tIns="78343" rIns="156684" bIns="78343" numCol="1" anchor="ctr" anchorCtr="0" compatLnSpc="1">
            <a:prstTxWarp prst="textNoShape">
              <a:avLst/>
            </a:prstTxWarp>
          </a:bodyPr>
          <a:lstStyle/>
          <a:p>
            <a:pPr lvl="0"/>
            <a:r>
              <a:rPr lang="ru-RU" smtClean="0"/>
              <a:t>Образец заголовка</a:t>
            </a:r>
          </a:p>
        </p:txBody>
      </p:sp>
      <p:sp>
        <p:nvSpPr>
          <p:cNvPr id="3075" name="Rectangle 1027"/>
          <p:cNvSpPr>
            <a:spLocks noGrp="1" noChangeArrowheads="1"/>
          </p:cNvSpPr>
          <p:nvPr>
            <p:ph type="body" idx="1"/>
          </p:nvPr>
        </p:nvSpPr>
        <p:spPr bwMode="auto">
          <a:xfrm>
            <a:off x="1201738" y="3302000"/>
            <a:ext cx="135985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6684" tIns="78343" rIns="156684" bIns="78343"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076" name="Rectangle 1028"/>
          <p:cNvSpPr>
            <a:spLocks noGrp="1" noChangeArrowheads="1"/>
          </p:cNvSpPr>
          <p:nvPr>
            <p:ph type="dt" sz="half" idx="2"/>
          </p:nvPr>
        </p:nvSpPr>
        <p:spPr bwMode="auto">
          <a:xfrm>
            <a:off x="1201738" y="10414000"/>
            <a:ext cx="3333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6684" tIns="78343" rIns="156684" bIns="78343" numCol="1" anchor="t" anchorCtr="0" compatLnSpc="1">
            <a:prstTxWarp prst="textNoShape">
              <a:avLst/>
            </a:prstTxWarp>
          </a:bodyPr>
          <a:lstStyle>
            <a:lvl1pPr defTabSz="1566863">
              <a:defRPr>
                <a:solidFill>
                  <a:schemeClr val="tx1"/>
                </a:solidFill>
              </a:defRPr>
            </a:lvl1pPr>
          </a:lstStyle>
          <a:p>
            <a:endParaRPr lang="en-GB"/>
          </a:p>
        </p:txBody>
      </p:sp>
      <p:sp>
        <p:nvSpPr>
          <p:cNvPr id="3077" name="Rectangle 1029"/>
          <p:cNvSpPr>
            <a:spLocks noGrp="1" noChangeArrowheads="1"/>
          </p:cNvSpPr>
          <p:nvPr>
            <p:ph type="ftr" sz="quarter" idx="3"/>
          </p:nvPr>
        </p:nvSpPr>
        <p:spPr bwMode="auto">
          <a:xfrm>
            <a:off x="4667250" y="10668000"/>
            <a:ext cx="70675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6684" tIns="78343" rIns="156684" bIns="78343" numCol="1" anchor="t" anchorCtr="0" compatLnSpc="1">
            <a:prstTxWarp prst="textNoShape">
              <a:avLst/>
            </a:prstTxWarp>
          </a:bodyPr>
          <a:lstStyle>
            <a:lvl1pPr algn="ctr" defTabSz="1566863">
              <a:defRPr sz="2000">
                <a:solidFill>
                  <a:schemeClr val="tx1"/>
                </a:solidFill>
                <a:latin typeface="Arial Narrow" pitchFamily="34" charset="0"/>
              </a:defRPr>
            </a:lvl1pPr>
          </a:lstStyle>
          <a:p>
            <a:endParaRPr lang="en-GB"/>
          </a:p>
        </p:txBody>
      </p:sp>
      <p:sp>
        <p:nvSpPr>
          <p:cNvPr id="3078" name="Rectangle 1030"/>
          <p:cNvSpPr>
            <a:spLocks noGrp="1" noChangeArrowheads="1"/>
          </p:cNvSpPr>
          <p:nvPr>
            <p:ph type="sldNum" sz="quarter" idx="4"/>
          </p:nvPr>
        </p:nvSpPr>
        <p:spPr bwMode="auto">
          <a:xfrm>
            <a:off x="12223750" y="10668000"/>
            <a:ext cx="3333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56684" tIns="78343" rIns="156684" bIns="78343" numCol="1" anchor="t" anchorCtr="0" compatLnSpc="1">
            <a:prstTxWarp prst="textNoShape">
              <a:avLst/>
            </a:prstTxWarp>
          </a:bodyPr>
          <a:lstStyle>
            <a:lvl1pPr algn="r" defTabSz="1566863">
              <a:defRPr b="1"/>
            </a:lvl1pPr>
          </a:lstStyle>
          <a:p>
            <a:fld id="{1A863295-D9E8-4EFB-B26C-1BF5994FAA7E}" type="slidenum">
              <a:rPr lang="en-GB"/>
              <a:pPr/>
              <a:t>‹#›</a:t>
            </a:fld>
            <a:endParaRPr lang="en-GB"/>
          </a:p>
        </p:txBody>
      </p:sp>
      <p:sp>
        <p:nvSpPr>
          <p:cNvPr id="3083" name="Rectangle 1035"/>
          <p:cNvSpPr>
            <a:spLocks noChangeArrowheads="1"/>
          </p:cNvSpPr>
          <p:nvPr/>
        </p:nvSpPr>
        <p:spPr bwMode="auto">
          <a:xfrm>
            <a:off x="390525" y="304800"/>
            <a:ext cx="15220950" cy="10864850"/>
          </a:xfrm>
          <a:prstGeom prst="rect">
            <a:avLst/>
          </a:prstGeom>
          <a:noFill/>
          <a:ln w="76200" cmpd="tri">
            <a:solidFill>
              <a:srgbClr val="000066"/>
            </a:solidFill>
            <a:miter lim="800000"/>
            <a:headEnd/>
            <a:tailEnd/>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lstStyle/>
          <a:p>
            <a:endParaRPr lang="ru-RU"/>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1566863" rtl="0" fontAlgn="base">
        <a:spcBef>
          <a:spcPct val="0"/>
        </a:spcBef>
        <a:spcAft>
          <a:spcPct val="0"/>
        </a:spcAft>
        <a:defRPr sz="7500">
          <a:solidFill>
            <a:schemeClr val="tx2"/>
          </a:solidFill>
          <a:latin typeface="+mj-lt"/>
          <a:ea typeface="+mj-ea"/>
          <a:cs typeface="+mj-cs"/>
        </a:defRPr>
      </a:lvl1pPr>
      <a:lvl2pPr algn="ctr" defTabSz="1566863" rtl="0" fontAlgn="base">
        <a:spcBef>
          <a:spcPct val="0"/>
        </a:spcBef>
        <a:spcAft>
          <a:spcPct val="0"/>
        </a:spcAft>
        <a:defRPr sz="7500">
          <a:solidFill>
            <a:schemeClr val="tx2"/>
          </a:solidFill>
          <a:latin typeface="Comic Sans MS" pitchFamily="66" charset="0"/>
        </a:defRPr>
      </a:lvl2pPr>
      <a:lvl3pPr algn="ctr" defTabSz="1566863" rtl="0" fontAlgn="base">
        <a:spcBef>
          <a:spcPct val="0"/>
        </a:spcBef>
        <a:spcAft>
          <a:spcPct val="0"/>
        </a:spcAft>
        <a:defRPr sz="7500">
          <a:solidFill>
            <a:schemeClr val="tx2"/>
          </a:solidFill>
          <a:latin typeface="Comic Sans MS" pitchFamily="66" charset="0"/>
        </a:defRPr>
      </a:lvl3pPr>
      <a:lvl4pPr algn="ctr" defTabSz="1566863" rtl="0" fontAlgn="base">
        <a:spcBef>
          <a:spcPct val="0"/>
        </a:spcBef>
        <a:spcAft>
          <a:spcPct val="0"/>
        </a:spcAft>
        <a:defRPr sz="7500">
          <a:solidFill>
            <a:schemeClr val="tx2"/>
          </a:solidFill>
          <a:latin typeface="Comic Sans MS" pitchFamily="66" charset="0"/>
        </a:defRPr>
      </a:lvl4pPr>
      <a:lvl5pPr algn="ctr" defTabSz="1566863" rtl="0" fontAlgn="base">
        <a:spcBef>
          <a:spcPct val="0"/>
        </a:spcBef>
        <a:spcAft>
          <a:spcPct val="0"/>
        </a:spcAft>
        <a:defRPr sz="7500">
          <a:solidFill>
            <a:schemeClr val="tx2"/>
          </a:solidFill>
          <a:latin typeface="Comic Sans MS" pitchFamily="66" charset="0"/>
        </a:defRPr>
      </a:lvl5pPr>
      <a:lvl6pPr marL="457200" algn="ctr" defTabSz="1566863" rtl="0" fontAlgn="base">
        <a:spcBef>
          <a:spcPct val="0"/>
        </a:spcBef>
        <a:spcAft>
          <a:spcPct val="0"/>
        </a:spcAft>
        <a:defRPr sz="7500">
          <a:solidFill>
            <a:schemeClr val="tx2"/>
          </a:solidFill>
          <a:latin typeface="Comic Sans MS" pitchFamily="66" charset="0"/>
        </a:defRPr>
      </a:lvl6pPr>
      <a:lvl7pPr marL="914400" algn="ctr" defTabSz="1566863" rtl="0" fontAlgn="base">
        <a:spcBef>
          <a:spcPct val="0"/>
        </a:spcBef>
        <a:spcAft>
          <a:spcPct val="0"/>
        </a:spcAft>
        <a:defRPr sz="7500">
          <a:solidFill>
            <a:schemeClr val="tx2"/>
          </a:solidFill>
          <a:latin typeface="Comic Sans MS" pitchFamily="66" charset="0"/>
        </a:defRPr>
      </a:lvl7pPr>
      <a:lvl8pPr marL="1371600" algn="ctr" defTabSz="1566863" rtl="0" fontAlgn="base">
        <a:spcBef>
          <a:spcPct val="0"/>
        </a:spcBef>
        <a:spcAft>
          <a:spcPct val="0"/>
        </a:spcAft>
        <a:defRPr sz="7500">
          <a:solidFill>
            <a:schemeClr val="tx2"/>
          </a:solidFill>
          <a:latin typeface="Comic Sans MS" pitchFamily="66" charset="0"/>
        </a:defRPr>
      </a:lvl8pPr>
      <a:lvl9pPr marL="1828800" algn="ctr" defTabSz="1566863" rtl="0" fontAlgn="base">
        <a:spcBef>
          <a:spcPct val="0"/>
        </a:spcBef>
        <a:spcAft>
          <a:spcPct val="0"/>
        </a:spcAft>
        <a:defRPr sz="7500">
          <a:solidFill>
            <a:schemeClr val="tx2"/>
          </a:solidFill>
          <a:latin typeface="Comic Sans MS" pitchFamily="66" charset="0"/>
        </a:defRPr>
      </a:lvl9pPr>
    </p:titleStyle>
    <p:bodyStyle>
      <a:lvl1pPr marL="588963" indent="-588963" algn="l" defTabSz="1566863" rtl="0" fontAlgn="base">
        <a:spcBef>
          <a:spcPct val="20000"/>
        </a:spcBef>
        <a:spcAft>
          <a:spcPct val="0"/>
        </a:spcAft>
        <a:buChar char="•"/>
        <a:defRPr sz="5500">
          <a:solidFill>
            <a:schemeClr val="tx1"/>
          </a:solidFill>
          <a:latin typeface="+mn-lt"/>
          <a:ea typeface="+mn-ea"/>
          <a:cs typeface="+mn-cs"/>
        </a:defRPr>
      </a:lvl1pPr>
      <a:lvl2pPr marL="1273175" indent="-488950" algn="l" defTabSz="1566863" rtl="0" fontAlgn="base">
        <a:spcBef>
          <a:spcPct val="20000"/>
        </a:spcBef>
        <a:spcAft>
          <a:spcPct val="0"/>
        </a:spcAft>
        <a:buChar char="–"/>
        <a:defRPr sz="4800">
          <a:solidFill>
            <a:schemeClr val="tx1"/>
          </a:solidFill>
          <a:latin typeface="+mn-lt"/>
        </a:defRPr>
      </a:lvl2pPr>
      <a:lvl3pPr marL="1958975" indent="-392113" algn="l" defTabSz="1566863" rtl="0" fontAlgn="base">
        <a:spcBef>
          <a:spcPct val="20000"/>
        </a:spcBef>
        <a:spcAft>
          <a:spcPct val="0"/>
        </a:spcAft>
        <a:buChar char="•"/>
        <a:defRPr sz="4100">
          <a:solidFill>
            <a:schemeClr val="tx1"/>
          </a:solidFill>
          <a:latin typeface="+mn-lt"/>
        </a:defRPr>
      </a:lvl3pPr>
      <a:lvl4pPr marL="2743200" indent="-392113" algn="l" defTabSz="1566863" rtl="0" fontAlgn="base">
        <a:spcBef>
          <a:spcPct val="20000"/>
        </a:spcBef>
        <a:spcAft>
          <a:spcPct val="0"/>
        </a:spcAft>
        <a:buChar char="–"/>
        <a:defRPr sz="3400">
          <a:solidFill>
            <a:schemeClr val="tx1"/>
          </a:solidFill>
          <a:latin typeface="+mn-lt"/>
        </a:defRPr>
      </a:lvl4pPr>
      <a:lvl5pPr marL="3525838" indent="-390525" algn="l" defTabSz="1566863" rtl="0" fontAlgn="base">
        <a:spcBef>
          <a:spcPct val="20000"/>
        </a:spcBef>
        <a:spcAft>
          <a:spcPct val="0"/>
        </a:spcAft>
        <a:buChar char="»"/>
        <a:defRPr sz="3400">
          <a:solidFill>
            <a:schemeClr val="tx1"/>
          </a:solidFill>
          <a:latin typeface="+mn-lt"/>
        </a:defRPr>
      </a:lvl5pPr>
      <a:lvl6pPr marL="3983038" indent="-390525" algn="l" defTabSz="1566863" rtl="0" fontAlgn="base">
        <a:spcBef>
          <a:spcPct val="20000"/>
        </a:spcBef>
        <a:spcAft>
          <a:spcPct val="0"/>
        </a:spcAft>
        <a:buChar char="»"/>
        <a:defRPr sz="3400">
          <a:solidFill>
            <a:schemeClr val="tx1"/>
          </a:solidFill>
          <a:latin typeface="+mn-lt"/>
        </a:defRPr>
      </a:lvl6pPr>
      <a:lvl7pPr marL="4440238" indent="-390525" algn="l" defTabSz="1566863" rtl="0" fontAlgn="base">
        <a:spcBef>
          <a:spcPct val="20000"/>
        </a:spcBef>
        <a:spcAft>
          <a:spcPct val="0"/>
        </a:spcAft>
        <a:buChar char="»"/>
        <a:defRPr sz="3400">
          <a:solidFill>
            <a:schemeClr val="tx1"/>
          </a:solidFill>
          <a:latin typeface="+mn-lt"/>
        </a:defRPr>
      </a:lvl7pPr>
      <a:lvl8pPr marL="4897438" indent="-390525" algn="l" defTabSz="1566863" rtl="0" fontAlgn="base">
        <a:spcBef>
          <a:spcPct val="20000"/>
        </a:spcBef>
        <a:spcAft>
          <a:spcPct val="0"/>
        </a:spcAft>
        <a:buChar char="»"/>
        <a:defRPr sz="3400">
          <a:solidFill>
            <a:schemeClr val="tx1"/>
          </a:solidFill>
          <a:latin typeface="+mn-lt"/>
        </a:defRPr>
      </a:lvl8pPr>
      <a:lvl9pPr marL="5354638" indent="-390525" algn="l" defTabSz="1566863" rtl="0" fontAlgn="base">
        <a:spcBef>
          <a:spcPct val="20000"/>
        </a:spcBef>
        <a:spcAft>
          <a:spcPct val="0"/>
        </a:spcAft>
        <a:buChar char="»"/>
        <a:defRPr sz="34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25.bin"/><Relationship Id="rId13" Type="http://schemas.openxmlformats.org/officeDocument/2006/relationships/image" Target="../media/image31.wmf"/><Relationship Id="rId3" Type="http://schemas.openxmlformats.org/officeDocument/2006/relationships/notesSlide" Target="../notesSlides/notesSlide10.xml"/><Relationship Id="rId7" Type="http://schemas.openxmlformats.org/officeDocument/2006/relationships/image" Target="../media/image28.wmf"/><Relationship Id="rId12" Type="http://schemas.openxmlformats.org/officeDocument/2006/relationships/oleObject" Target="../embeddings/oleObject27.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24.bin"/><Relationship Id="rId11" Type="http://schemas.openxmlformats.org/officeDocument/2006/relationships/image" Target="../media/image30.wmf"/><Relationship Id="rId5" Type="http://schemas.openxmlformats.org/officeDocument/2006/relationships/image" Target="../media/image27.wmf"/><Relationship Id="rId15" Type="http://schemas.openxmlformats.org/officeDocument/2006/relationships/image" Target="../media/image32.wmf"/><Relationship Id="rId10" Type="http://schemas.openxmlformats.org/officeDocument/2006/relationships/oleObject" Target="../embeddings/oleObject26.bin"/><Relationship Id="rId4" Type="http://schemas.openxmlformats.org/officeDocument/2006/relationships/oleObject" Target="../embeddings/oleObject23.bin"/><Relationship Id="rId9" Type="http://schemas.openxmlformats.org/officeDocument/2006/relationships/image" Target="../media/image29.wmf"/><Relationship Id="rId14" Type="http://schemas.openxmlformats.org/officeDocument/2006/relationships/oleObject" Target="../embeddings/oleObject28.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11.xml"/><Relationship Id="rId7" Type="http://schemas.openxmlformats.org/officeDocument/2006/relationships/image" Target="../media/image34.wmf"/><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30.bin"/><Relationship Id="rId5" Type="http://schemas.openxmlformats.org/officeDocument/2006/relationships/image" Target="../media/image33.wmf"/><Relationship Id="rId4" Type="http://schemas.openxmlformats.org/officeDocument/2006/relationships/oleObject" Target="../embeddings/oleObject29.bin"/><Relationship Id="rId9" Type="http://schemas.openxmlformats.org/officeDocument/2006/relationships/image" Target="../media/image35.wmf"/></Relationships>
</file>

<file path=ppt/slides/_rels/slide12.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37.wmf"/></Relationships>
</file>

<file path=ppt/slides/_rels/slide1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notesSlide" Target="../notesSlides/notesSlide15.xml"/><Relationship Id="rId7" Type="http://schemas.openxmlformats.org/officeDocument/2006/relationships/image" Target="../media/image41.wmf"/><Relationship Id="rId12" Type="http://schemas.openxmlformats.org/officeDocument/2006/relationships/image" Target="../media/image43.wmf"/><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33.bin"/><Relationship Id="rId11" Type="http://schemas.openxmlformats.org/officeDocument/2006/relationships/oleObject" Target="../embeddings/oleObject35.bin"/><Relationship Id="rId5" Type="http://schemas.openxmlformats.org/officeDocument/2006/relationships/image" Target="../media/image40.wmf"/><Relationship Id="rId10" Type="http://schemas.openxmlformats.org/officeDocument/2006/relationships/image" Target="../media/image44.wmf"/><Relationship Id="rId4" Type="http://schemas.openxmlformats.org/officeDocument/2006/relationships/oleObject" Target="../embeddings/oleObject32.bin"/><Relationship Id="rId9" Type="http://schemas.openxmlformats.org/officeDocument/2006/relationships/image" Target="../media/image42.wmf"/></Relationships>
</file>

<file path=ppt/slides/_rels/slide16.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8.bin"/><Relationship Id="rId13" Type="http://schemas.openxmlformats.org/officeDocument/2006/relationships/image" Target="../media/image53.wmf"/><Relationship Id="rId18" Type="http://schemas.openxmlformats.org/officeDocument/2006/relationships/oleObject" Target="../embeddings/oleObject43.bin"/><Relationship Id="rId3" Type="http://schemas.openxmlformats.org/officeDocument/2006/relationships/notesSlide" Target="../notesSlides/notesSlide20.xml"/><Relationship Id="rId7" Type="http://schemas.openxmlformats.org/officeDocument/2006/relationships/image" Target="../media/image50.wmf"/><Relationship Id="rId12" Type="http://schemas.openxmlformats.org/officeDocument/2006/relationships/oleObject" Target="../embeddings/oleObject40.bin"/><Relationship Id="rId17" Type="http://schemas.openxmlformats.org/officeDocument/2006/relationships/image" Target="../media/image55.wmf"/><Relationship Id="rId2" Type="http://schemas.openxmlformats.org/officeDocument/2006/relationships/slideLayout" Target="../slideLayouts/slideLayout1.xml"/><Relationship Id="rId16" Type="http://schemas.openxmlformats.org/officeDocument/2006/relationships/oleObject" Target="../embeddings/oleObject42.bin"/><Relationship Id="rId1" Type="http://schemas.openxmlformats.org/officeDocument/2006/relationships/vmlDrawing" Target="../drawings/vmlDrawing8.vml"/><Relationship Id="rId6" Type="http://schemas.openxmlformats.org/officeDocument/2006/relationships/oleObject" Target="../embeddings/oleObject37.bin"/><Relationship Id="rId11" Type="http://schemas.openxmlformats.org/officeDocument/2006/relationships/image" Target="../media/image52.wmf"/><Relationship Id="rId5" Type="http://schemas.openxmlformats.org/officeDocument/2006/relationships/image" Target="../media/image49.wmf"/><Relationship Id="rId15" Type="http://schemas.openxmlformats.org/officeDocument/2006/relationships/image" Target="../media/image54.wmf"/><Relationship Id="rId10" Type="http://schemas.openxmlformats.org/officeDocument/2006/relationships/oleObject" Target="../embeddings/oleObject39.bin"/><Relationship Id="rId19" Type="http://schemas.openxmlformats.org/officeDocument/2006/relationships/image" Target="../media/image56.wmf"/><Relationship Id="rId4" Type="http://schemas.openxmlformats.org/officeDocument/2006/relationships/oleObject" Target="../embeddings/oleObject36.bin"/><Relationship Id="rId9" Type="http://schemas.openxmlformats.org/officeDocument/2006/relationships/image" Target="../media/image51.wmf"/><Relationship Id="rId14" Type="http://schemas.openxmlformats.org/officeDocument/2006/relationships/oleObject" Target="../embeddings/oleObject41.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57.wmf"/><Relationship Id="rId4" Type="http://schemas.openxmlformats.org/officeDocument/2006/relationships/oleObject" Target="../embeddings/oleObject44.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notesSlide" Target="../notesSlides/notesSlide22.xml"/><Relationship Id="rId7" Type="http://schemas.openxmlformats.org/officeDocument/2006/relationships/image" Target="../media/image41.wmf"/><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oleObject" Target="../embeddings/oleObject46.bin"/><Relationship Id="rId5" Type="http://schemas.openxmlformats.org/officeDocument/2006/relationships/image" Target="../media/image40.wmf"/><Relationship Id="rId10" Type="http://schemas.openxmlformats.org/officeDocument/2006/relationships/image" Target="../media/image58.wmf"/><Relationship Id="rId4" Type="http://schemas.openxmlformats.org/officeDocument/2006/relationships/oleObject" Target="../embeddings/oleObject45.bin"/><Relationship Id="rId9" Type="http://schemas.openxmlformats.org/officeDocument/2006/relationships/image" Target="../media/image42.wmf"/></Relationships>
</file>

<file path=ppt/slides/_rels/slide23.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63.wmf"/></Relationships>
</file>

<file path=ppt/slides/_rels/slide27.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notesSlide" Target="../notesSlides/notesSlide3.xml"/><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wmf"/><Relationship Id="rId5" Type="http://schemas.openxmlformats.org/officeDocument/2006/relationships/oleObject" Target="../embeddings/oleObject1.bin"/><Relationship Id="rId10" Type="http://schemas.openxmlformats.org/officeDocument/2006/relationships/image" Target="../media/image3.wmf"/><Relationship Id="rId4" Type="http://schemas.openxmlformats.org/officeDocument/2006/relationships/image" Target="../media/image4.emf"/><Relationship Id="rId9"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9.wmf"/><Relationship Id="rId3" Type="http://schemas.openxmlformats.org/officeDocument/2006/relationships/notesSlide" Target="../notesSlides/notesSlide4.xml"/><Relationship Id="rId7" Type="http://schemas.openxmlformats.org/officeDocument/2006/relationships/image" Target="../media/image6.wmf"/><Relationship Id="rId12" Type="http://schemas.openxmlformats.org/officeDocument/2006/relationships/oleObject" Target="../embeddings/oleObject8.bin"/><Relationship Id="rId17" Type="http://schemas.openxmlformats.org/officeDocument/2006/relationships/image" Target="../media/image11.wmf"/><Relationship Id="rId2" Type="http://schemas.openxmlformats.org/officeDocument/2006/relationships/slideLayout" Target="../slideLayouts/slideLayout1.xml"/><Relationship Id="rId16" Type="http://schemas.openxmlformats.org/officeDocument/2006/relationships/oleObject" Target="../embeddings/oleObject10.bin"/><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8.wmf"/><Relationship Id="rId5" Type="http://schemas.openxmlformats.org/officeDocument/2006/relationships/image" Target="../media/image5.wmf"/><Relationship Id="rId15" Type="http://schemas.openxmlformats.org/officeDocument/2006/relationships/image" Target="../media/image10.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7.wmf"/><Relationship Id="rId14" Type="http://schemas.openxmlformats.org/officeDocument/2006/relationships/oleObject" Target="../embeddings/oleObject9.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3.bin"/><Relationship Id="rId13" Type="http://schemas.openxmlformats.org/officeDocument/2006/relationships/image" Target="../media/image16.wmf"/><Relationship Id="rId3" Type="http://schemas.openxmlformats.org/officeDocument/2006/relationships/notesSlide" Target="../notesSlides/notesSlide5.xml"/><Relationship Id="rId7" Type="http://schemas.openxmlformats.org/officeDocument/2006/relationships/image" Target="../media/image13.wmf"/><Relationship Id="rId12"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image" Target="../media/image15.wmf"/><Relationship Id="rId5" Type="http://schemas.openxmlformats.org/officeDocument/2006/relationships/image" Target="../media/image12.wmf"/><Relationship Id="rId10" Type="http://schemas.openxmlformats.org/officeDocument/2006/relationships/oleObject" Target="../embeddings/oleObject14.bin"/><Relationship Id="rId4" Type="http://schemas.openxmlformats.org/officeDocument/2006/relationships/oleObject" Target="../embeddings/oleObject11.bin"/><Relationship Id="rId9" Type="http://schemas.openxmlformats.org/officeDocument/2006/relationships/image" Target="../media/image14.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1.wmf"/><Relationship Id="rId3" Type="http://schemas.openxmlformats.org/officeDocument/2006/relationships/notesSlide" Target="../notesSlides/notesSlide6.xml"/><Relationship Id="rId7" Type="http://schemas.openxmlformats.org/officeDocument/2006/relationships/image" Target="../media/image18.wmf"/><Relationship Id="rId12" Type="http://schemas.openxmlformats.org/officeDocument/2006/relationships/oleObject" Target="../embeddings/oleObject20.bin"/><Relationship Id="rId17" Type="http://schemas.openxmlformats.org/officeDocument/2006/relationships/image" Target="../media/image23.wmf"/><Relationship Id="rId2" Type="http://schemas.openxmlformats.org/officeDocument/2006/relationships/slideLayout" Target="../slideLayouts/slideLayout1.xml"/><Relationship Id="rId16" Type="http://schemas.openxmlformats.org/officeDocument/2006/relationships/oleObject" Target="../embeddings/oleObject22.bin"/><Relationship Id="rId1" Type="http://schemas.openxmlformats.org/officeDocument/2006/relationships/vmlDrawing" Target="../drawings/vmlDrawing4.vml"/><Relationship Id="rId6" Type="http://schemas.openxmlformats.org/officeDocument/2006/relationships/oleObject" Target="../embeddings/oleObject17.bin"/><Relationship Id="rId11" Type="http://schemas.openxmlformats.org/officeDocument/2006/relationships/image" Target="../media/image20.wmf"/><Relationship Id="rId5" Type="http://schemas.openxmlformats.org/officeDocument/2006/relationships/image" Target="../media/image17.wmf"/><Relationship Id="rId15" Type="http://schemas.openxmlformats.org/officeDocument/2006/relationships/image" Target="../media/image22.wmf"/><Relationship Id="rId10" Type="http://schemas.openxmlformats.org/officeDocument/2006/relationships/oleObject" Target="../embeddings/oleObject19.bin"/><Relationship Id="rId4" Type="http://schemas.openxmlformats.org/officeDocument/2006/relationships/oleObject" Target="../embeddings/oleObject16.bin"/><Relationship Id="rId9" Type="http://schemas.openxmlformats.org/officeDocument/2006/relationships/image" Target="../media/image19.wmf"/><Relationship Id="rId14" Type="http://schemas.openxmlformats.org/officeDocument/2006/relationships/oleObject" Target="../embeddings/oleObject21.bin"/></Relationships>
</file>

<file path=ppt/slides/_rels/slide7.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p:cNvSpPr>
            <a:spLocks noChangeArrowheads="1"/>
          </p:cNvSpPr>
          <p:nvPr/>
        </p:nvSpPr>
        <p:spPr bwMode="auto">
          <a:xfrm>
            <a:off x="0" y="2287588"/>
            <a:ext cx="15555913" cy="17256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600" b="1"/>
              <a:t>Direct numerical simulation study </a:t>
            </a:r>
          </a:p>
          <a:p>
            <a:pPr algn="ctr" defTabSz="1566863"/>
            <a:r>
              <a:rPr lang="en-US" sz="3600" b="1"/>
              <a:t>of a turbulent stably stratified air flow</a:t>
            </a:r>
          </a:p>
          <a:p>
            <a:pPr algn="ctr" defTabSz="1566863"/>
            <a:r>
              <a:rPr lang="en-US" sz="3600" b="1"/>
              <a:t> above the wavy water surface.</a:t>
            </a:r>
            <a:endParaRPr lang="ru-RU" sz="3600" b="1"/>
          </a:p>
        </p:txBody>
      </p:sp>
      <p:sp>
        <p:nvSpPr>
          <p:cNvPr id="687107" name="Rectangle 3"/>
          <p:cNvSpPr>
            <a:spLocks noChangeArrowheads="1"/>
          </p:cNvSpPr>
          <p:nvPr/>
        </p:nvSpPr>
        <p:spPr bwMode="auto">
          <a:xfrm>
            <a:off x="1987550" y="5281613"/>
            <a:ext cx="11434763" cy="3735387"/>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i="1">
                <a:solidFill>
                  <a:srgbClr val="0000CC"/>
                </a:solidFill>
                <a:cs typeface="Times New Roman" pitchFamily="18" charset="0"/>
              </a:rPr>
              <a:t> </a:t>
            </a:r>
            <a:r>
              <a:rPr lang="en-US" sz="2800" b="1" i="1">
                <a:solidFill>
                  <a:srgbClr val="0000CC"/>
                </a:solidFill>
                <a:cs typeface="Times New Roman" pitchFamily="18" charset="0"/>
              </a:rPr>
              <a:t>O. A. Druzhinin, Y. I. Troitskaya</a:t>
            </a:r>
            <a:r>
              <a:rPr lang="ru-RU" sz="2800" b="1" i="1">
                <a:solidFill>
                  <a:srgbClr val="0000CC"/>
                </a:solidFill>
              </a:rPr>
              <a:t> </a:t>
            </a:r>
            <a:endParaRPr lang="en-US" sz="2800" b="1" i="1">
              <a:solidFill>
                <a:srgbClr val="0000CC"/>
              </a:solidFill>
            </a:endParaRPr>
          </a:p>
          <a:p>
            <a:pPr algn="ctr" defTabSz="1566863"/>
            <a:r>
              <a:rPr lang="en-GB" b="1">
                <a:solidFill>
                  <a:srgbClr val="0000CC"/>
                </a:solidFill>
              </a:rPr>
              <a:t>Institute of Applied Physics, RAS, Nizhny Novgorod, Russia</a:t>
            </a:r>
            <a:endParaRPr lang="ru-RU" b="1" i="1">
              <a:solidFill>
                <a:srgbClr val="0000CC"/>
              </a:solidFill>
            </a:endParaRPr>
          </a:p>
          <a:p>
            <a:pPr algn="ctr" defTabSz="1566863"/>
            <a:endParaRPr lang="en-US" sz="2800" b="1" i="1">
              <a:solidFill>
                <a:srgbClr val="0000CC"/>
              </a:solidFill>
            </a:endParaRPr>
          </a:p>
          <a:p>
            <a:pPr algn="ctr" defTabSz="1566863"/>
            <a:r>
              <a:rPr lang="en-US" sz="2800" b="1" i="1">
                <a:solidFill>
                  <a:srgbClr val="0000CC"/>
                </a:solidFill>
              </a:rPr>
              <a:t>and</a:t>
            </a:r>
          </a:p>
          <a:p>
            <a:pPr algn="ctr" defTabSz="1566863"/>
            <a:endParaRPr lang="en-US" sz="2800" b="1" i="1">
              <a:solidFill>
                <a:srgbClr val="0000CC"/>
              </a:solidFill>
            </a:endParaRPr>
          </a:p>
          <a:p>
            <a:pPr algn="ctr" defTabSz="1566863"/>
            <a:r>
              <a:rPr lang="en-US" sz="2800" b="1" i="1">
                <a:solidFill>
                  <a:srgbClr val="0000CC"/>
                </a:solidFill>
              </a:rPr>
              <a:t>S.S. Zilitinkevich</a:t>
            </a:r>
          </a:p>
          <a:p>
            <a:pPr algn="ctr" defTabSz="1566863"/>
            <a:r>
              <a:rPr lang="en-US" b="1">
                <a:solidFill>
                  <a:srgbClr val="0000CC"/>
                </a:solidFill>
              </a:rPr>
              <a:t>Finnish Meteorological Institute, Helsinki, Finland</a:t>
            </a:r>
          </a:p>
          <a:p>
            <a:pPr algn="ctr" defTabSz="1566863"/>
            <a:endParaRPr lang="en-US" b="1">
              <a:solidFill>
                <a:srgbClr val="0000CC"/>
              </a:solidFill>
            </a:endParaRPr>
          </a:p>
          <a:p>
            <a:pPr algn="ctr" defTabSz="1566863"/>
            <a:endParaRPr lang="en-US" sz="2800" b="1" i="1"/>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5363"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5364"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5365"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5366"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5367"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55368" name="Rectangle 8"/>
          <p:cNvSpPr>
            <a:spLocks noChangeArrowheads="1"/>
          </p:cNvSpPr>
          <p:nvPr/>
        </p:nvSpPr>
        <p:spPr bwMode="auto">
          <a:xfrm>
            <a:off x="2181225" y="693738"/>
            <a:ext cx="9964738"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MOMENTUM AND HEAT FLUXES BUDGET </a:t>
            </a:r>
          </a:p>
          <a:p>
            <a:pPr algn="ctr" defTabSz="1566863"/>
            <a:r>
              <a:rPr lang="en-US" sz="3200" b="1"/>
              <a:t> IN THE STATIONARY STATE FOR FLAT BOUNDARY</a:t>
            </a:r>
            <a:endParaRPr lang="ru-RU" sz="3200" b="1"/>
          </a:p>
        </p:txBody>
      </p:sp>
      <p:sp>
        <p:nvSpPr>
          <p:cNvPr id="655370" name="Rectangle 10"/>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5371" name="Object 11"/>
          <p:cNvGraphicFramePr>
            <a:graphicFrameLocks noChangeAspect="1"/>
          </p:cNvGraphicFramePr>
          <p:nvPr/>
        </p:nvGraphicFramePr>
        <p:xfrm>
          <a:off x="2092325" y="4260850"/>
          <a:ext cx="2335213" cy="566738"/>
        </p:xfrm>
        <a:graphic>
          <a:graphicData uri="http://schemas.openxmlformats.org/presentationml/2006/ole">
            <mc:AlternateContent xmlns:mc="http://schemas.openxmlformats.org/markup-compatibility/2006">
              <mc:Choice xmlns:v="urn:schemas-microsoft-com:vml" Requires="v">
                <p:oleObj spid="_x0000_s655389" name="Формула" r:id="rId4" imgW="977900" imgH="241300" progId="Equation.3">
                  <p:embed/>
                </p:oleObj>
              </mc:Choice>
              <mc:Fallback>
                <p:oleObj name="Формула" r:id="rId4" imgW="977900" imgH="241300"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2325" y="4260850"/>
                        <a:ext cx="2335213" cy="566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373" name="Object 13"/>
          <p:cNvGraphicFramePr>
            <a:graphicFrameLocks noChangeAspect="1"/>
          </p:cNvGraphicFramePr>
          <p:nvPr/>
        </p:nvGraphicFramePr>
        <p:xfrm>
          <a:off x="1881188" y="5311775"/>
          <a:ext cx="2846387" cy="933450"/>
        </p:xfrm>
        <a:graphic>
          <a:graphicData uri="http://schemas.openxmlformats.org/presentationml/2006/ole">
            <mc:AlternateContent xmlns:mc="http://schemas.openxmlformats.org/markup-compatibility/2006">
              <mc:Choice xmlns:v="urn:schemas-microsoft-com:vml" Requires="v">
                <p:oleObj spid="_x0000_s655390" name="Формула" r:id="rId6" imgW="1244060" imgH="406224" progId="Equation.3">
                  <p:embed/>
                </p:oleObj>
              </mc:Choice>
              <mc:Fallback>
                <p:oleObj name="Формула" r:id="rId6" imgW="1244060" imgH="406224"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1188" y="5311775"/>
                        <a:ext cx="2846387" cy="933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375" name="Object 15"/>
          <p:cNvGraphicFramePr>
            <a:graphicFrameLocks noChangeAspect="1"/>
          </p:cNvGraphicFramePr>
          <p:nvPr/>
        </p:nvGraphicFramePr>
        <p:xfrm>
          <a:off x="1895475" y="6891338"/>
          <a:ext cx="2755900" cy="533400"/>
        </p:xfrm>
        <a:graphic>
          <a:graphicData uri="http://schemas.openxmlformats.org/presentationml/2006/ole">
            <mc:AlternateContent xmlns:mc="http://schemas.openxmlformats.org/markup-compatibility/2006">
              <mc:Choice xmlns:v="urn:schemas-microsoft-com:vml" Requires="v">
                <p:oleObj spid="_x0000_s655391" name="Формула" r:id="rId8" imgW="1181100" imgH="228600" progId="Equation.3">
                  <p:embed/>
                </p:oleObj>
              </mc:Choice>
              <mc:Fallback>
                <p:oleObj name="Формула" r:id="rId8" imgW="1181100" imgH="228600"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5475" y="6891338"/>
                        <a:ext cx="2755900"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376" name="Text Box 16"/>
          <p:cNvSpPr txBox="1">
            <a:spLocks noChangeArrowheads="1"/>
          </p:cNvSpPr>
          <p:nvPr/>
        </p:nvSpPr>
        <p:spPr bwMode="auto">
          <a:xfrm>
            <a:off x="1970088" y="3132138"/>
            <a:ext cx="4268787"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Momentum flux budget:</a:t>
            </a:r>
            <a:endParaRPr lang="ru-RU" sz="2800" b="1">
              <a:solidFill>
                <a:srgbClr val="0000CC"/>
              </a:solidFill>
            </a:endParaRPr>
          </a:p>
        </p:txBody>
      </p:sp>
      <p:sp>
        <p:nvSpPr>
          <p:cNvPr id="655380" name="Rectangle 20"/>
          <p:cNvSpPr>
            <a:spLocks noChangeArrowheads="1"/>
          </p:cNvSpPr>
          <p:nvPr/>
        </p:nvSpPr>
        <p:spPr bwMode="auto">
          <a:xfrm>
            <a:off x="0" y="6384925"/>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5382" name="Object 22"/>
          <p:cNvGraphicFramePr>
            <a:graphicFrameLocks noChangeAspect="1"/>
          </p:cNvGraphicFramePr>
          <p:nvPr/>
        </p:nvGraphicFramePr>
        <p:xfrm>
          <a:off x="8867775" y="4259263"/>
          <a:ext cx="2614613" cy="568325"/>
        </p:xfrm>
        <a:graphic>
          <a:graphicData uri="http://schemas.openxmlformats.org/presentationml/2006/ole">
            <mc:AlternateContent xmlns:mc="http://schemas.openxmlformats.org/markup-compatibility/2006">
              <mc:Choice xmlns:v="urn:schemas-microsoft-com:vml" Requires="v">
                <p:oleObj spid="_x0000_s655392" name="Формула" r:id="rId10" imgW="1091726" imgH="241195" progId="Equation.3">
                  <p:embed/>
                </p:oleObj>
              </mc:Choice>
              <mc:Fallback>
                <p:oleObj name="Формула" r:id="rId10" imgW="1091726" imgH="241195" progId="Equation.3">
                  <p:embed/>
                  <p:pic>
                    <p:nvPicPr>
                      <p:cNvPr id="0" name="Object 2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867775" y="4259263"/>
                        <a:ext cx="2614613"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384" name="Text Box 24"/>
          <p:cNvSpPr txBox="1">
            <a:spLocks noChangeArrowheads="1"/>
          </p:cNvSpPr>
          <p:nvPr/>
        </p:nvSpPr>
        <p:spPr bwMode="auto">
          <a:xfrm>
            <a:off x="8912225" y="3114675"/>
            <a:ext cx="3314700"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Heat flux budget:</a:t>
            </a:r>
            <a:endParaRPr lang="ru-RU" sz="2800" b="1">
              <a:solidFill>
                <a:srgbClr val="0000CC"/>
              </a:solidFill>
            </a:endParaRPr>
          </a:p>
        </p:txBody>
      </p:sp>
      <p:graphicFrame>
        <p:nvGraphicFramePr>
          <p:cNvPr id="655385" name="Object 25"/>
          <p:cNvGraphicFramePr>
            <a:graphicFrameLocks noChangeAspect="1"/>
          </p:cNvGraphicFramePr>
          <p:nvPr/>
        </p:nvGraphicFramePr>
        <p:xfrm>
          <a:off x="8596313" y="5235575"/>
          <a:ext cx="3154362" cy="930275"/>
        </p:xfrm>
        <a:graphic>
          <a:graphicData uri="http://schemas.openxmlformats.org/presentationml/2006/ole">
            <mc:AlternateContent xmlns:mc="http://schemas.openxmlformats.org/markup-compatibility/2006">
              <mc:Choice xmlns:v="urn:schemas-microsoft-com:vml" Requires="v">
                <p:oleObj spid="_x0000_s655393" name="Формула" r:id="rId12" imgW="1320227" imgH="393529" progId="Equation.3">
                  <p:embed/>
                </p:oleObj>
              </mc:Choice>
              <mc:Fallback>
                <p:oleObj name="Формула" r:id="rId12" imgW="1320227" imgH="393529" progId="Equation.3">
                  <p:embed/>
                  <p:pic>
                    <p:nvPicPr>
                      <p:cNvPr id="0" name="Object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96313" y="5235575"/>
                        <a:ext cx="3154362" cy="930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5387" name="Object 27"/>
          <p:cNvGraphicFramePr>
            <a:graphicFrameLocks noChangeAspect="1"/>
          </p:cNvGraphicFramePr>
          <p:nvPr/>
        </p:nvGraphicFramePr>
        <p:xfrm>
          <a:off x="8664575" y="6838950"/>
          <a:ext cx="2947988" cy="614363"/>
        </p:xfrm>
        <a:graphic>
          <a:graphicData uri="http://schemas.openxmlformats.org/presentationml/2006/ole">
            <mc:AlternateContent xmlns:mc="http://schemas.openxmlformats.org/markup-compatibility/2006">
              <mc:Choice xmlns:v="urn:schemas-microsoft-com:vml" Requires="v">
                <p:oleObj spid="_x0000_s655394" name="Формула" r:id="rId14" imgW="1143000" imgH="241300" progId="Equation.3">
                  <p:embed/>
                </p:oleObj>
              </mc:Choice>
              <mc:Fallback>
                <p:oleObj name="Формула" r:id="rId14" imgW="1143000" imgH="241300" progId="Equation.3">
                  <p:embed/>
                  <p:pic>
                    <p:nvPicPr>
                      <p:cNvPr id="0" name="Object 2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664575" y="6838950"/>
                        <a:ext cx="2947988" cy="614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11"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12"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13"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14"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15"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57416" name="Rectangle 8"/>
          <p:cNvSpPr>
            <a:spLocks noChangeArrowheads="1"/>
          </p:cNvSpPr>
          <p:nvPr/>
        </p:nvSpPr>
        <p:spPr bwMode="auto">
          <a:xfrm>
            <a:off x="2181225" y="693738"/>
            <a:ext cx="9964738"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KINETIC AND POTENTIAL ENERGY BUDGET IN THE STATIONARY STATE FOR FLAT BOUNDARY</a:t>
            </a:r>
            <a:endParaRPr lang="ru-RU" sz="3200" b="1"/>
          </a:p>
        </p:txBody>
      </p:sp>
      <p:sp>
        <p:nvSpPr>
          <p:cNvPr id="657417" name="Rectangle 9"/>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22" name="Rectangle 14"/>
          <p:cNvSpPr>
            <a:spLocks noChangeArrowheads="1"/>
          </p:cNvSpPr>
          <p:nvPr/>
        </p:nvSpPr>
        <p:spPr bwMode="auto">
          <a:xfrm>
            <a:off x="0" y="55006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24" name="Rectangle 16"/>
          <p:cNvSpPr>
            <a:spLocks noChangeArrowheads="1"/>
          </p:cNvSpPr>
          <p:nvPr/>
        </p:nvSpPr>
        <p:spPr bwMode="auto">
          <a:xfrm>
            <a:off x="0" y="54483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26" name="Text Box 18"/>
          <p:cNvSpPr txBox="1">
            <a:spLocks noChangeArrowheads="1"/>
          </p:cNvSpPr>
          <p:nvPr/>
        </p:nvSpPr>
        <p:spPr bwMode="auto">
          <a:xfrm>
            <a:off x="5514975" y="2339975"/>
            <a:ext cx="2784475"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Kinetic energy:</a:t>
            </a:r>
            <a:endParaRPr lang="ru-RU" sz="2800" b="1">
              <a:solidFill>
                <a:srgbClr val="0000CC"/>
              </a:solidFill>
            </a:endParaRPr>
          </a:p>
        </p:txBody>
      </p:sp>
      <p:sp>
        <p:nvSpPr>
          <p:cNvPr id="657433" name="Text Box 25"/>
          <p:cNvSpPr txBox="1">
            <a:spLocks noChangeArrowheads="1"/>
          </p:cNvSpPr>
          <p:nvPr/>
        </p:nvSpPr>
        <p:spPr bwMode="auto">
          <a:xfrm>
            <a:off x="5567363" y="5767388"/>
            <a:ext cx="3122612"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Potential energy:</a:t>
            </a:r>
            <a:endParaRPr lang="ru-RU" sz="2800" b="1">
              <a:solidFill>
                <a:srgbClr val="0000CC"/>
              </a:solidFill>
            </a:endParaRPr>
          </a:p>
        </p:txBody>
      </p:sp>
      <p:sp>
        <p:nvSpPr>
          <p:cNvPr id="657435" name="Rectangle 27"/>
          <p:cNvSpPr>
            <a:spLocks noChangeArrowheads="1"/>
          </p:cNvSpPr>
          <p:nvPr/>
        </p:nvSpPr>
        <p:spPr bwMode="auto">
          <a:xfrm>
            <a:off x="0" y="54483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37" name="Rectangle 29"/>
          <p:cNvSpPr>
            <a:spLocks noChangeArrowheads="1"/>
          </p:cNvSpPr>
          <p:nvPr/>
        </p:nvSpPr>
        <p:spPr bwMode="auto">
          <a:xfrm>
            <a:off x="0" y="54483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7439" name="Object 31"/>
          <p:cNvGraphicFramePr>
            <a:graphicFrameLocks noChangeAspect="1"/>
          </p:cNvGraphicFramePr>
          <p:nvPr/>
        </p:nvGraphicFramePr>
        <p:xfrm>
          <a:off x="1041400" y="3298825"/>
          <a:ext cx="8872538" cy="1016000"/>
        </p:xfrm>
        <a:graphic>
          <a:graphicData uri="http://schemas.openxmlformats.org/presentationml/2006/ole">
            <mc:AlternateContent xmlns:mc="http://schemas.openxmlformats.org/markup-compatibility/2006">
              <mc:Choice xmlns:v="urn:schemas-microsoft-com:vml" Requires="v">
                <p:oleObj spid="_x0000_s657445" name="Формула" r:id="rId4" imgW="3746500" imgH="431800" progId="Equation.3">
                  <p:embed/>
                </p:oleObj>
              </mc:Choice>
              <mc:Fallback>
                <p:oleObj name="Формула" r:id="rId4" imgW="3746500" imgH="431800" progId="Equation.3">
                  <p:embed/>
                  <p:pic>
                    <p:nvPicPr>
                      <p:cNvPr id="0" name="Object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1400" y="3298825"/>
                        <a:ext cx="8872538" cy="101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7438" name="Object 30"/>
          <p:cNvGraphicFramePr>
            <a:graphicFrameLocks noChangeAspect="1"/>
          </p:cNvGraphicFramePr>
          <p:nvPr/>
        </p:nvGraphicFramePr>
        <p:xfrm>
          <a:off x="6086475" y="4232275"/>
          <a:ext cx="7559675" cy="1406525"/>
        </p:xfrm>
        <a:graphic>
          <a:graphicData uri="http://schemas.openxmlformats.org/presentationml/2006/ole">
            <mc:AlternateContent xmlns:mc="http://schemas.openxmlformats.org/markup-compatibility/2006">
              <mc:Choice xmlns:v="urn:schemas-microsoft-com:vml" Requires="v">
                <p:oleObj spid="_x0000_s657446" name="Формула" r:id="rId6" imgW="3276600" imgH="609600" progId="Equation.3">
                  <p:embed/>
                </p:oleObj>
              </mc:Choice>
              <mc:Fallback>
                <p:oleObj name="Формула" r:id="rId6" imgW="3276600" imgH="609600" progId="Equation.3">
                  <p:embed/>
                  <p:pic>
                    <p:nvPicPr>
                      <p:cNvPr id="0" name="Object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6475" y="4232275"/>
                        <a:ext cx="7559675" cy="1406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7440" name="Rectangle 32"/>
          <p:cNvSpPr>
            <a:spLocks noChangeArrowheads="1"/>
          </p:cNvSpPr>
          <p:nvPr/>
        </p:nvSpPr>
        <p:spPr bwMode="auto">
          <a:xfrm>
            <a:off x="0" y="4822825"/>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7441" name="Rectangle 33"/>
          <p:cNvSpPr>
            <a:spLocks noChangeArrowheads="1"/>
          </p:cNvSpPr>
          <p:nvPr/>
        </p:nvSpPr>
        <p:spPr bwMode="auto">
          <a:xfrm>
            <a:off x="0" y="5251450"/>
            <a:ext cx="2089150" cy="4111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p>
          <a:p>
            <a:pPr eaLnBrk="0" hangingPunct="0"/>
            <a:r>
              <a:rPr lang="en-US" sz="1200">
                <a:solidFill>
                  <a:schemeClr val="tx1"/>
                </a:solidFill>
                <a:latin typeface="Times New Roman" pitchFamily="18" charset="0"/>
                <a:cs typeface="Times New Roman" pitchFamily="18" charset="0"/>
              </a:rPr>
              <a:t>                                                  </a:t>
            </a:r>
            <a:endParaRPr lang="en-US">
              <a:solidFill>
                <a:schemeClr val="tx1"/>
              </a:solidFill>
              <a:latin typeface="Times New Roman" pitchFamily="18" charset="0"/>
            </a:endParaRPr>
          </a:p>
        </p:txBody>
      </p:sp>
      <p:sp>
        <p:nvSpPr>
          <p:cNvPr id="657442" name="Rectangle 34"/>
          <p:cNvSpPr>
            <a:spLocks noChangeArrowheads="1"/>
          </p:cNvSpPr>
          <p:nvPr/>
        </p:nvSpPr>
        <p:spPr bwMode="auto">
          <a:xfrm>
            <a:off x="0" y="6272213"/>
            <a:ext cx="244475" cy="3349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57444" name="Rectangle 36"/>
          <p:cNvSpPr>
            <a:spLocks noChangeArrowheads="1"/>
          </p:cNvSpPr>
          <p:nvPr/>
        </p:nvSpPr>
        <p:spPr bwMode="auto">
          <a:xfrm>
            <a:off x="0" y="54102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7443" name="Object 35"/>
          <p:cNvGraphicFramePr>
            <a:graphicFrameLocks noChangeAspect="1"/>
          </p:cNvGraphicFramePr>
          <p:nvPr/>
        </p:nvGraphicFramePr>
        <p:xfrm>
          <a:off x="1846263" y="6704013"/>
          <a:ext cx="11414125" cy="1428750"/>
        </p:xfrm>
        <a:graphic>
          <a:graphicData uri="http://schemas.openxmlformats.org/presentationml/2006/ole">
            <mc:AlternateContent xmlns:mc="http://schemas.openxmlformats.org/markup-compatibility/2006">
              <mc:Choice xmlns:v="urn:schemas-microsoft-com:vml" Requires="v">
                <p:oleObj spid="_x0000_s657447" name="Формула" r:id="rId8" imgW="4864100" imgH="609600" progId="Equation.3">
                  <p:embed/>
                </p:oleObj>
              </mc:Choice>
              <mc:Fallback>
                <p:oleObj name="Формула" r:id="rId8" imgW="4864100" imgH="609600" progId="Equation.3">
                  <p:embed/>
                  <p:pic>
                    <p:nvPicPr>
                      <p:cNvPr id="0" name="Object 3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46263" y="6704013"/>
                        <a:ext cx="11414125" cy="142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ChangeArrowheads="1"/>
          </p:cNvSpPr>
          <p:nvPr/>
        </p:nvSpPr>
        <p:spPr bwMode="auto">
          <a:xfrm>
            <a:off x="3354388" y="809625"/>
            <a:ext cx="9050337" cy="1052513"/>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STRATIFIED FLOW ABOVE FLAT BOUNDARY, Ri = 0.05</a:t>
            </a:r>
            <a:endParaRPr lang="ru-RU" sz="3200" b="1"/>
          </a:p>
        </p:txBody>
      </p:sp>
      <p:sp>
        <p:nvSpPr>
          <p:cNvPr id="693251"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2" name="Rectangle 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3" name="Rectangle 5"/>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4"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5" name="Rectangle 7"/>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6" name="Rectangle 8"/>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3257" name="Rectangle 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93260" name="Text Box 12"/>
          <p:cNvSpPr txBox="1">
            <a:spLocks noChangeArrowheads="1"/>
          </p:cNvSpPr>
          <p:nvPr/>
        </p:nvSpPr>
        <p:spPr bwMode="auto">
          <a:xfrm>
            <a:off x="444500" y="3041650"/>
            <a:ext cx="2641600" cy="11414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Mean velocity</a:t>
            </a:r>
          </a:p>
          <a:p>
            <a:r>
              <a:rPr lang="en-US" b="1">
                <a:solidFill>
                  <a:srgbClr val="0000CC"/>
                </a:solidFill>
              </a:rPr>
              <a:t>and temperature</a:t>
            </a:r>
          </a:p>
          <a:p>
            <a:r>
              <a:rPr lang="en-US" b="1">
                <a:solidFill>
                  <a:srgbClr val="0000CC"/>
                </a:solidFill>
              </a:rPr>
              <a:t>profiles</a:t>
            </a:r>
            <a:endParaRPr lang="ru-RU" b="1">
              <a:solidFill>
                <a:srgbClr val="0000CC"/>
              </a:solidFill>
            </a:endParaRPr>
          </a:p>
        </p:txBody>
      </p:sp>
      <p:sp>
        <p:nvSpPr>
          <p:cNvPr id="693261" name="Text Box 13"/>
          <p:cNvSpPr txBox="1">
            <a:spLocks noChangeArrowheads="1"/>
          </p:cNvSpPr>
          <p:nvPr/>
        </p:nvSpPr>
        <p:spPr bwMode="auto">
          <a:xfrm>
            <a:off x="376238" y="5951538"/>
            <a:ext cx="2678112"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Momentum and </a:t>
            </a:r>
          </a:p>
          <a:p>
            <a:r>
              <a:rPr lang="en-US" b="1">
                <a:solidFill>
                  <a:srgbClr val="0000CC"/>
                </a:solidFill>
              </a:rPr>
              <a:t>heat flux budget</a:t>
            </a:r>
            <a:endParaRPr lang="ru-RU" b="1">
              <a:solidFill>
                <a:srgbClr val="0000CC"/>
              </a:solidFill>
            </a:endParaRPr>
          </a:p>
        </p:txBody>
      </p:sp>
      <p:sp>
        <p:nvSpPr>
          <p:cNvPr id="693262" name="Text Box 14"/>
          <p:cNvSpPr txBox="1">
            <a:spLocks noChangeArrowheads="1"/>
          </p:cNvSpPr>
          <p:nvPr/>
        </p:nvSpPr>
        <p:spPr bwMode="auto">
          <a:xfrm>
            <a:off x="471488" y="8512175"/>
            <a:ext cx="2703512" cy="11414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Kinetic and </a:t>
            </a:r>
          </a:p>
          <a:p>
            <a:r>
              <a:rPr lang="en-US" b="1">
                <a:solidFill>
                  <a:srgbClr val="0000CC"/>
                </a:solidFill>
              </a:rPr>
              <a:t>potential energy </a:t>
            </a:r>
          </a:p>
          <a:p>
            <a:r>
              <a:rPr lang="en-US" b="1">
                <a:solidFill>
                  <a:srgbClr val="0000CC"/>
                </a:solidFill>
              </a:rPr>
              <a:t>budget</a:t>
            </a:r>
            <a:endParaRPr lang="ru-RU" b="1">
              <a:solidFill>
                <a:srgbClr val="0000CC"/>
              </a:solidFill>
            </a:endParaRPr>
          </a:p>
        </p:txBody>
      </p:sp>
      <p:sp>
        <p:nvSpPr>
          <p:cNvPr id="693268" name="Text Box 20"/>
          <p:cNvSpPr txBox="1">
            <a:spLocks noChangeArrowheads="1"/>
          </p:cNvSpPr>
          <p:nvPr/>
        </p:nvSpPr>
        <p:spPr bwMode="auto">
          <a:xfrm>
            <a:off x="3729038" y="2032000"/>
            <a:ext cx="1927225" cy="4111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Re = 40000</a:t>
            </a:r>
            <a:endParaRPr lang="ru-RU" b="1">
              <a:solidFill>
                <a:srgbClr val="0000CC"/>
              </a:solidFill>
            </a:endParaRPr>
          </a:p>
        </p:txBody>
      </p:sp>
      <p:sp>
        <p:nvSpPr>
          <p:cNvPr id="693269" name="Text Box 21"/>
          <p:cNvSpPr txBox="1">
            <a:spLocks noChangeArrowheads="1"/>
          </p:cNvSpPr>
          <p:nvPr/>
        </p:nvSpPr>
        <p:spPr bwMode="auto">
          <a:xfrm>
            <a:off x="9994900" y="2038350"/>
            <a:ext cx="1927225" cy="4111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Re = 40000</a:t>
            </a:r>
            <a:endParaRPr lang="ru-RU" b="1">
              <a:solidFill>
                <a:srgbClr val="0000CC"/>
              </a:solidFill>
            </a:endParaRPr>
          </a:p>
        </p:txBody>
      </p:sp>
      <p:sp>
        <p:nvSpPr>
          <p:cNvPr id="693270" name="Text Box 22"/>
          <p:cNvSpPr txBox="1">
            <a:spLocks noChangeArrowheads="1"/>
          </p:cNvSpPr>
          <p:nvPr/>
        </p:nvSpPr>
        <p:spPr bwMode="auto">
          <a:xfrm>
            <a:off x="6781800" y="2038350"/>
            <a:ext cx="1927225" cy="4111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Re = 80000</a:t>
            </a:r>
            <a:endParaRPr lang="ru-RU" b="1">
              <a:solidFill>
                <a:srgbClr val="0000CC"/>
              </a:solidFill>
            </a:endParaRPr>
          </a:p>
        </p:txBody>
      </p:sp>
      <p:sp>
        <p:nvSpPr>
          <p:cNvPr id="693271" name="Text Box 23"/>
          <p:cNvSpPr txBox="1">
            <a:spLocks noChangeArrowheads="1"/>
          </p:cNvSpPr>
          <p:nvPr/>
        </p:nvSpPr>
        <p:spPr bwMode="auto">
          <a:xfrm>
            <a:off x="12996863" y="2060575"/>
            <a:ext cx="1927225" cy="4111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Re = 80000</a:t>
            </a:r>
            <a:endParaRPr lang="ru-RU" b="1">
              <a:solidFill>
                <a:srgbClr val="0000CC"/>
              </a:solidFill>
            </a:endParaRPr>
          </a:p>
        </p:txBody>
      </p:sp>
      <p:pic>
        <p:nvPicPr>
          <p:cNvPr id="693272" name="Picture 24" descr="upr40-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0575" y="2457450"/>
            <a:ext cx="5915025" cy="8313738"/>
          </a:xfrm>
          <a:prstGeom prst="rect">
            <a:avLst/>
          </a:prstGeom>
          <a:noFill/>
          <a:extLst>
            <a:ext uri="{909E8E84-426E-40DD-AFC4-6F175D3DCCD1}">
              <a14:hiddenFill xmlns:a14="http://schemas.microsoft.com/office/drawing/2010/main">
                <a:solidFill>
                  <a:srgbClr val="FFFFFF"/>
                </a:solidFill>
              </a14:hiddenFill>
            </a:ext>
          </a:extLst>
        </p:spPr>
      </p:pic>
      <p:pic>
        <p:nvPicPr>
          <p:cNvPr id="693273" name="Picture 25" descr="tpr40-8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93213" y="2506663"/>
            <a:ext cx="5915025" cy="8289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3"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5125" name="Rectangle 5"/>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5127" name="Rectangle 7"/>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5129" name="Rectangle 9"/>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5131" name="Rectangle 11"/>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5137" name="Rectangle 1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45139" name="Rectangle 19"/>
          <p:cNvSpPr>
            <a:spLocks noChangeArrowheads="1"/>
          </p:cNvSpPr>
          <p:nvPr/>
        </p:nvSpPr>
        <p:spPr bwMode="auto">
          <a:xfrm>
            <a:off x="2884488" y="974725"/>
            <a:ext cx="9050337"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RELAMINARIZATION OF STRATIFIED FLOW ABOVE THE FLAT BOUNDARY</a:t>
            </a:r>
          </a:p>
          <a:p>
            <a:pPr algn="ctr" defTabSz="1566863"/>
            <a:r>
              <a:rPr lang="en-US" sz="3200" b="1"/>
              <a:t>(Re = 40000)</a:t>
            </a:r>
            <a:endParaRPr lang="ru-RU" sz="3200" b="1"/>
          </a:p>
        </p:txBody>
      </p:sp>
      <p:sp>
        <p:nvSpPr>
          <p:cNvPr id="645141" name="Text Box 21"/>
          <p:cNvSpPr txBox="1">
            <a:spLocks noChangeArrowheads="1"/>
          </p:cNvSpPr>
          <p:nvPr/>
        </p:nvSpPr>
        <p:spPr bwMode="auto">
          <a:xfrm>
            <a:off x="3705225" y="9282113"/>
            <a:ext cx="3119438"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t>Turbulent regime</a:t>
            </a:r>
            <a:endParaRPr lang="ru-RU" sz="2800" b="1"/>
          </a:p>
        </p:txBody>
      </p:sp>
      <p:sp>
        <p:nvSpPr>
          <p:cNvPr id="645142" name="Text Box 22"/>
          <p:cNvSpPr txBox="1">
            <a:spLocks noChangeArrowheads="1"/>
          </p:cNvSpPr>
          <p:nvPr/>
        </p:nvSpPr>
        <p:spPr bwMode="auto">
          <a:xfrm>
            <a:off x="8485188" y="9251950"/>
            <a:ext cx="2794000"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t>Laminar regime</a:t>
            </a:r>
            <a:endParaRPr lang="ru-RU" sz="2800" b="1"/>
          </a:p>
        </p:txBody>
      </p:sp>
      <p:pic>
        <p:nvPicPr>
          <p:cNvPr id="645144" name="Picture 24" descr="u2tka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6875" y="3032125"/>
            <a:ext cx="8393113" cy="5994400"/>
          </a:xfrm>
          <a:prstGeom prst="rect">
            <a:avLst/>
          </a:prstGeom>
          <a:noFill/>
          <a:extLst>
            <a:ext uri="{909E8E84-426E-40DD-AFC4-6F175D3DCCD1}">
              <a14:hiddenFill xmlns:a14="http://schemas.microsoft.com/office/drawing/2010/main">
                <a:solidFill>
                  <a:srgbClr val="FFFFFF"/>
                </a:solidFill>
              </a14:hiddenFill>
            </a:ext>
          </a:extLst>
        </p:spPr>
      </p:pic>
      <p:sp>
        <p:nvSpPr>
          <p:cNvPr id="645145" name="Text Box 25"/>
          <p:cNvSpPr txBox="1">
            <a:spLocks noChangeArrowheads="1"/>
          </p:cNvSpPr>
          <p:nvPr/>
        </p:nvSpPr>
        <p:spPr bwMode="auto">
          <a:xfrm>
            <a:off x="4460875" y="4621213"/>
            <a:ext cx="1603375"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Ri = 0.05</a:t>
            </a:r>
            <a:endParaRPr lang="ru-RU" b="1">
              <a:solidFill>
                <a:srgbClr val="0000CC"/>
              </a:solidFill>
            </a:endParaRPr>
          </a:p>
        </p:txBody>
      </p:sp>
      <p:sp>
        <p:nvSpPr>
          <p:cNvPr id="645146" name="Text Box 26"/>
          <p:cNvSpPr txBox="1">
            <a:spLocks noChangeArrowheads="1"/>
          </p:cNvSpPr>
          <p:nvPr/>
        </p:nvSpPr>
        <p:spPr bwMode="auto">
          <a:xfrm>
            <a:off x="9261475" y="4621213"/>
            <a:ext cx="1417638"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Ri = 0.1</a:t>
            </a:r>
            <a:endParaRPr lang="ru-RU" b="1">
              <a:solidFill>
                <a:srgbClr val="0000CC"/>
              </a:solidFill>
            </a:endParaRPr>
          </a:p>
        </p:txBody>
      </p:sp>
      <p:sp>
        <p:nvSpPr>
          <p:cNvPr id="645147" name="Text Box 27"/>
          <p:cNvSpPr txBox="1">
            <a:spLocks noChangeArrowheads="1"/>
          </p:cNvSpPr>
          <p:nvPr/>
        </p:nvSpPr>
        <p:spPr bwMode="auto">
          <a:xfrm>
            <a:off x="8175625" y="3200400"/>
            <a:ext cx="2381250"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Fluctuations </a:t>
            </a:r>
          </a:p>
          <a:p>
            <a:r>
              <a:rPr lang="en-US" sz="2800" b="1">
                <a:solidFill>
                  <a:srgbClr val="0000CC"/>
                </a:solidFill>
              </a:rPr>
              <a:t>amplitudes</a:t>
            </a:r>
            <a:endParaRPr lang="ru-RU" sz="2800" b="1">
              <a:solidFill>
                <a:srgbClr val="0000C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1443"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1444"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1445"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1446"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1447"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701448" name="Rectangle 8"/>
          <p:cNvSpPr>
            <a:spLocks noChangeArrowheads="1"/>
          </p:cNvSpPr>
          <p:nvPr/>
        </p:nvSpPr>
        <p:spPr bwMode="auto">
          <a:xfrm>
            <a:off x="3865563" y="774700"/>
            <a:ext cx="9050337"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RELAMINARIZATION OF STABLY STRATIFIED FLOW ABOVE THE FLAT BOUNDARY</a:t>
            </a:r>
            <a:endParaRPr lang="ru-RU" sz="3200" b="1"/>
          </a:p>
        </p:txBody>
      </p:sp>
      <p:pic>
        <p:nvPicPr>
          <p:cNvPr id="701453" name="Picture 13" descr="usttstri"/>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2950" y="3292475"/>
            <a:ext cx="8897938" cy="7118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5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60"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61"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62"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63"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85065" name="Rectangle 9"/>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72" name="Rectangle 16"/>
          <p:cNvSpPr>
            <a:spLocks noChangeArrowheads="1"/>
          </p:cNvSpPr>
          <p:nvPr/>
        </p:nvSpPr>
        <p:spPr bwMode="auto">
          <a:xfrm>
            <a:off x="0" y="54625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85074" name="Rectangle 18"/>
          <p:cNvSpPr>
            <a:spLocks noChangeArrowheads="1"/>
          </p:cNvSpPr>
          <p:nvPr/>
        </p:nvSpPr>
        <p:spPr bwMode="auto">
          <a:xfrm>
            <a:off x="0" y="55816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85073" name="Object 17"/>
          <p:cNvGraphicFramePr>
            <a:graphicFrameLocks noChangeAspect="1"/>
          </p:cNvGraphicFramePr>
          <p:nvPr/>
        </p:nvGraphicFramePr>
        <p:xfrm>
          <a:off x="8483600" y="8915400"/>
          <a:ext cx="4067175" cy="633413"/>
        </p:xfrm>
        <a:graphic>
          <a:graphicData uri="http://schemas.openxmlformats.org/presentationml/2006/ole">
            <mc:AlternateContent xmlns:mc="http://schemas.openxmlformats.org/markup-compatibility/2006">
              <mc:Choice xmlns:v="urn:schemas-microsoft-com:vml" Requires="v">
                <p:oleObj spid="_x0000_s685088" name="Формула" r:id="rId4" imgW="1713756" imgH="266584" progId="Equation.3">
                  <p:embed/>
                </p:oleObj>
              </mc:Choice>
              <mc:Fallback>
                <p:oleObj name="Формула" r:id="rId4" imgW="1713756" imgH="266584"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3600" y="8915400"/>
                        <a:ext cx="4067175" cy="633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5076" name="Rectangle 20"/>
          <p:cNvSpPr>
            <a:spLocks noChangeArrowheads="1"/>
          </p:cNvSpPr>
          <p:nvPr/>
        </p:nvSpPr>
        <p:spPr bwMode="auto">
          <a:xfrm>
            <a:off x="0" y="56245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85075" name="Object 19"/>
          <p:cNvGraphicFramePr>
            <a:graphicFrameLocks noChangeAspect="1"/>
          </p:cNvGraphicFramePr>
          <p:nvPr/>
        </p:nvGraphicFramePr>
        <p:xfrm>
          <a:off x="9251950" y="7780338"/>
          <a:ext cx="2357438" cy="650875"/>
        </p:xfrm>
        <a:graphic>
          <a:graphicData uri="http://schemas.openxmlformats.org/presentationml/2006/ole">
            <mc:AlternateContent xmlns:mc="http://schemas.openxmlformats.org/markup-compatibility/2006">
              <mc:Choice xmlns:v="urn:schemas-microsoft-com:vml" Requires="v">
                <p:oleObj spid="_x0000_s685089" name="Формула" r:id="rId6" imgW="1002865" imgH="279279" progId="Equation.3">
                  <p:embed/>
                </p:oleObj>
              </mc:Choice>
              <mc:Fallback>
                <p:oleObj name="Формула" r:id="rId6" imgW="1002865" imgH="279279"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251950" y="7780338"/>
                        <a:ext cx="2357438" cy="65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5079" name="Rectangle 2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85078" name="Object 22"/>
          <p:cNvGraphicFramePr>
            <a:graphicFrameLocks noChangeAspect="1"/>
          </p:cNvGraphicFramePr>
          <p:nvPr/>
        </p:nvGraphicFramePr>
        <p:xfrm>
          <a:off x="8856663" y="4037013"/>
          <a:ext cx="3643312" cy="1068387"/>
        </p:xfrm>
        <a:graphic>
          <a:graphicData uri="http://schemas.openxmlformats.org/presentationml/2006/ole">
            <mc:AlternateContent xmlns:mc="http://schemas.openxmlformats.org/markup-compatibility/2006">
              <mc:Choice xmlns:v="urn:schemas-microsoft-com:vml" Requires="v">
                <p:oleObj spid="_x0000_s685090" name="Формула" r:id="rId8" imgW="1587500" imgH="469900" progId="Equation.3">
                  <p:embed/>
                </p:oleObj>
              </mc:Choice>
              <mc:Fallback>
                <p:oleObj name="Формула" r:id="rId8" imgW="1587500" imgH="469900"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56663" y="4037013"/>
                        <a:ext cx="3643312" cy="1068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5080" name="Text Box 24"/>
          <p:cNvSpPr txBox="1">
            <a:spLocks noChangeArrowheads="1"/>
          </p:cNvSpPr>
          <p:nvPr/>
        </p:nvSpPr>
        <p:spPr bwMode="auto">
          <a:xfrm>
            <a:off x="8489950" y="2662238"/>
            <a:ext cx="6240463" cy="9001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Flores &amp; Riley (2011): L</a:t>
            </a:r>
            <a:r>
              <a:rPr lang="en-US" sz="2800" b="1" baseline="-25000">
                <a:solidFill>
                  <a:srgbClr val="0000CC"/>
                </a:solidFill>
              </a:rPr>
              <a:t>+</a:t>
            </a:r>
            <a:r>
              <a:rPr lang="en-US" sz="2800" b="1">
                <a:solidFill>
                  <a:srgbClr val="0000CC"/>
                </a:solidFill>
              </a:rPr>
              <a:t>&gt;100 for </a:t>
            </a:r>
          </a:p>
          <a:p>
            <a:r>
              <a:rPr lang="en-US" sz="2800" b="1">
                <a:solidFill>
                  <a:srgbClr val="0000CC"/>
                </a:solidFill>
              </a:rPr>
              <a:t>      stationary turbulent regime</a:t>
            </a:r>
            <a:endParaRPr lang="ru-RU" sz="2800" b="1">
              <a:solidFill>
                <a:srgbClr val="0000CC"/>
              </a:solidFill>
            </a:endParaRPr>
          </a:p>
        </p:txBody>
      </p:sp>
      <p:sp>
        <p:nvSpPr>
          <p:cNvPr id="685081" name="Rectangle 25"/>
          <p:cNvSpPr>
            <a:spLocks noChangeArrowheads="1"/>
          </p:cNvSpPr>
          <p:nvPr/>
        </p:nvSpPr>
        <p:spPr bwMode="auto">
          <a:xfrm>
            <a:off x="3846513" y="576263"/>
            <a:ext cx="9050337"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RELAMINARIZATION OF STRATIFIED FLOW ABOVE THE FLAT BOUNDARY</a:t>
            </a:r>
            <a:endParaRPr lang="ru-RU" sz="3200" b="1"/>
          </a:p>
        </p:txBody>
      </p:sp>
      <p:sp>
        <p:nvSpPr>
          <p:cNvPr id="685084" name="Rectangle 28"/>
          <p:cNvSpPr>
            <a:spLocks noChangeArrowheads="1"/>
          </p:cNvSpPr>
          <p:nvPr/>
        </p:nvSpPr>
        <p:spPr bwMode="auto">
          <a:xfrm>
            <a:off x="0" y="54625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pic>
        <p:nvPicPr>
          <p:cNvPr id="685085" name="Picture 29" descr="scales"/>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784475" y="1730375"/>
            <a:ext cx="4972050" cy="8972550"/>
          </a:xfrm>
          <a:prstGeom prst="rect">
            <a:avLst/>
          </a:prstGeom>
          <a:noFill/>
          <a:extLst>
            <a:ext uri="{909E8E84-426E-40DD-AFC4-6F175D3DCCD1}">
              <a14:hiddenFill xmlns:a14="http://schemas.microsoft.com/office/drawing/2010/main">
                <a:solidFill>
                  <a:srgbClr val="FFFFFF"/>
                </a:solidFill>
              </a14:hiddenFill>
            </a:ext>
          </a:extLst>
        </p:spPr>
      </p:pic>
      <p:sp>
        <p:nvSpPr>
          <p:cNvPr id="685087" name="Rectangle 31"/>
          <p:cNvSpPr>
            <a:spLocks noChangeArrowheads="1"/>
          </p:cNvSpPr>
          <p:nvPr/>
        </p:nvSpPr>
        <p:spPr bwMode="auto">
          <a:xfrm>
            <a:off x="0" y="54625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85086" name="Object 30"/>
          <p:cNvGraphicFramePr>
            <a:graphicFrameLocks noChangeAspect="1"/>
          </p:cNvGraphicFramePr>
          <p:nvPr/>
        </p:nvGraphicFramePr>
        <p:xfrm>
          <a:off x="7388225" y="5710238"/>
          <a:ext cx="7462838" cy="1133475"/>
        </p:xfrm>
        <a:graphic>
          <a:graphicData uri="http://schemas.openxmlformats.org/presentationml/2006/ole">
            <mc:AlternateContent xmlns:mc="http://schemas.openxmlformats.org/markup-compatibility/2006">
              <mc:Choice xmlns:v="urn:schemas-microsoft-com:vml" Requires="v">
                <p:oleObj spid="_x0000_s685091" name="Формула" r:id="rId11" imgW="3327400" imgH="508000" progId="Equation.3">
                  <p:embed/>
                </p:oleObj>
              </mc:Choice>
              <mc:Fallback>
                <p:oleObj name="Формула" r:id="rId11" imgW="3327400" imgH="508000" progId="Equation.3">
                  <p:embed/>
                  <p:pic>
                    <p:nvPicPr>
                      <p:cNvPr id="0"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88225" y="5710238"/>
                        <a:ext cx="7462838" cy="1133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150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1509"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1510"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1511"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61512" name="Rectangle 8"/>
          <p:cNvSpPr>
            <a:spLocks noChangeArrowheads="1"/>
          </p:cNvSpPr>
          <p:nvPr/>
        </p:nvSpPr>
        <p:spPr bwMode="auto">
          <a:xfrm>
            <a:off x="2884488" y="539750"/>
            <a:ext cx="9636125" cy="1052513"/>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EFFECT OF THE WAVE </a:t>
            </a:r>
          </a:p>
          <a:p>
            <a:pPr algn="ctr" defTabSz="1566863"/>
            <a:r>
              <a:rPr lang="en-US" sz="3200" b="1"/>
              <a:t> </a:t>
            </a:r>
            <a:r>
              <a:rPr lang="en-US" sz="2800" b="1"/>
              <a:t>(ka = 0.2, c = 0.05)</a:t>
            </a:r>
            <a:endParaRPr lang="ru-RU" sz="2800" b="1"/>
          </a:p>
        </p:txBody>
      </p:sp>
      <p:sp>
        <p:nvSpPr>
          <p:cNvPr id="661514" name="Text Box 10"/>
          <p:cNvSpPr txBox="1">
            <a:spLocks noChangeArrowheads="1"/>
          </p:cNvSpPr>
          <p:nvPr/>
        </p:nvSpPr>
        <p:spPr bwMode="auto">
          <a:xfrm>
            <a:off x="3889375" y="10036175"/>
            <a:ext cx="3119438"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Turbulent regime</a:t>
            </a:r>
            <a:endParaRPr lang="ru-RU" sz="2800" b="1">
              <a:solidFill>
                <a:srgbClr val="0000CC"/>
              </a:solidFill>
            </a:endParaRPr>
          </a:p>
        </p:txBody>
      </p:sp>
      <p:sp>
        <p:nvSpPr>
          <p:cNvPr id="661515" name="Text Box 11"/>
          <p:cNvSpPr txBox="1">
            <a:spLocks noChangeArrowheads="1"/>
          </p:cNvSpPr>
          <p:nvPr/>
        </p:nvSpPr>
        <p:spPr bwMode="auto">
          <a:xfrm>
            <a:off x="7964488" y="10047288"/>
            <a:ext cx="3943350"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Wave-pumping regime</a:t>
            </a:r>
            <a:endParaRPr lang="ru-RU" sz="2800" b="1">
              <a:solidFill>
                <a:srgbClr val="0000CC"/>
              </a:solidFill>
            </a:endParaRPr>
          </a:p>
        </p:txBody>
      </p:sp>
      <p:pic>
        <p:nvPicPr>
          <p:cNvPr id="661517" name="Picture 13" descr="u2tka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71913" y="1928813"/>
            <a:ext cx="7072312" cy="8118475"/>
          </a:xfrm>
          <a:prstGeom prst="rect">
            <a:avLst/>
          </a:prstGeom>
          <a:noFill/>
          <a:extLst>
            <a:ext uri="{909E8E84-426E-40DD-AFC4-6F175D3DCCD1}">
              <a14:hiddenFill xmlns:a14="http://schemas.microsoft.com/office/drawing/2010/main">
                <a:solidFill>
                  <a:srgbClr val="FFFFFF"/>
                </a:solidFill>
              </a14:hiddenFill>
            </a:ext>
          </a:extLst>
        </p:spPr>
      </p:pic>
      <p:sp>
        <p:nvSpPr>
          <p:cNvPr id="661518" name="Text Box 14"/>
          <p:cNvSpPr txBox="1">
            <a:spLocks noChangeArrowheads="1"/>
          </p:cNvSpPr>
          <p:nvPr/>
        </p:nvSpPr>
        <p:spPr bwMode="auto">
          <a:xfrm>
            <a:off x="1965325" y="4430713"/>
            <a:ext cx="1758950"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Re = 15000</a:t>
            </a:r>
            <a:endParaRPr lang="ru-RU">
              <a:solidFill>
                <a:srgbClr val="0000CC"/>
              </a:solidFill>
            </a:endParaRPr>
          </a:p>
        </p:txBody>
      </p:sp>
      <p:sp>
        <p:nvSpPr>
          <p:cNvPr id="661519" name="Text Box 15"/>
          <p:cNvSpPr txBox="1">
            <a:spLocks noChangeArrowheads="1"/>
          </p:cNvSpPr>
          <p:nvPr/>
        </p:nvSpPr>
        <p:spPr bwMode="auto">
          <a:xfrm>
            <a:off x="1927225" y="7307263"/>
            <a:ext cx="1808163"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Re = 40000</a:t>
            </a:r>
            <a:endParaRPr lang="ru-RU">
              <a:solidFill>
                <a:srgbClr val="0000CC"/>
              </a:solidFill>
            </a:endParaRPr>
          </a:p>
        </p:txBody>
      </p:sp>
      <p:sp>
        <p:nvSpPr>
          <p:cNvPr id="661520" name="Text Box 16"/>
          <p:cNvSpPr txBox="1">
            <a:spLocks noChangeArrowheads="1"/>
          </p:cNvSpPr>
          <p:nvPr/>
        </p:nvSpPr>
        <p:spPr bwMode="auto">
          <a:xfrm>
            <a:off x="5089525" y="3344863"/>
            <a:ext cx="1431925"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Ri = 0.04</a:t>
            </a:r>
            <a:endParaRPr lang="ru-RU">
              <a:solidFill>
                <a:srgbClr val="0000CC"/>
              </a:solidFill>
            </a:endParaRPr>
          </a:p>
        </p:txBody>
      </p:sp>
      <p:sp>
        <p:nvSpPr>
          <p:cNvPr id="661521" name="Text Box 17"/>
          <p:cNvSpPr txBox="1">
            <a:spLocks noChangeArrowheads="1"/>
          </p:cNvSpPr>
          <p:nvPr/>
        </p:nvSpPr>
        <p:spPr bwMode="auto">
          <a:xfrm>
            <a:off x="9223375" y="3382963"/>
            <a:ext cx="1196975"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Ri = 0.1</a:t>
            </a:r>
            <a:endParaRPr lang="ru-RU">
              <a:solidFill>
                <a:srgbClr val="0000CC"/>
              </a:solidFill>
            </a:endParaRPr>
          </a:p>
        </p:txBody>
      </p:sp>
      <p:sp>
        <p:nvSpPr>
          <p:cNvPr id="661522" name="Text Box 18"/>
          <p:cNvSpPr txBox="1">
            <a:spLocks noChangeArrowheads="1"/>
          </p:cNvSpPr>
          <p:nvPr/>
        </p:nvSpPr>
        <p:spPr bwMode="auto">
          <a:xfrm>
            <a:off x="5222875" y="6811963"/>
            <a:ext cx="1196975"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Ri = 0.1</a:t>
            </a:r>
            <a:endParaRPr lang="ru-RU">
              <a:solidFill>
                <a:srgbClr val="0000CC"/>
              </a:solidFill>
            </a:endParaRPr>
          </a:p>
        </p:txBody>
      </p:sp>
      <p:sp>
        <p:nvSpPr>
          <p:cNvPr id="661523" name="Text Box 19"/>
          <p:cNvSpPr txBox="1">
            <a:spLocks noChangeArrowheads="1"/>
          </p:cNvSpPr>
          <p:nvPr/>
        </p:nvSpPr>
        <p:spPr bwMode="auto">
          <a:xfrm>
            <a:off x="9223375" y="6850063"/>
            <a:ext cx="1246188" cy="41116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a:solidFill>
                  <a:srgbClr val="0000CC"/>
                </a:solidFill>
              </a:rPr>
              <a:t>Ri = 0.2</a:t>
            </a:r>
            <a:endParaRPr lang="ru-RU">
              <a:solidFill>
                <a:srgbClr val="0000CC"/>
              </a:solidFill>
            </a:endParaRPr>
          </a:p>
        </p:txBody>
      </p:sp>
      <p:sp>
        <p:nvSpPr>
          <p:cNvPr id="661524" name="Text Box 20"/>
          <p:cNvSpPr txBox="1">
            <a:spLocks noChangeArrowheads="1"/>
          </p:cNvSpPr>
          <p:nvPr/>
        </p:nvSpPr>
        <p:spPr bwMode="auto">
          <a:xfrm>
            <a:off x="8213725" y="2068513"/>
            <a:ext cx="2014538"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Fluctuations </a:t>
            </a:r>
          </a:p>
          <a:p>
            <a:r>
              <a:rPr lang="en-US">
                <a:solidFill>
                  <a:srgbClr val="0000CC"/>
                </a:solidFill>
              </a:rPr>
              <a:t>amplitudes</a:t>
            </a:r>
            <a:endParaRPr lang="ru-RU">
              <a:solidFill>
                <a:srgbClr val="0000CC"/>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174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1748"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1749"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1750"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1751"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71752" name="Rectangle 8"/>
          <p:cNvSpPr>
            <a:spLocks noChangeArrowheads="1"/>
          </p:cNvSpPr>
          <p:nvPr/>
        </p:nvSpPr>
        <p:spPr bwMode="auto">
          <a:xfrm>
            <a:off x="2884488" y="692150"/>
            <a:ext cx="9050337" cy="1052513"/>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EFFECT OF THE WAVE</a:t>
            </a:r>
          </a:p>
          <a:p>
            <a:pPr algn="ctr" defTabSz="1566863"/>
            <a:r>
              <a:rPr lang="en-US" sz="3200" b="1"/>
              <a:t>(c = 0.05, Re = 15000)</a:t>
            </a:r>
            <a:endParaRPr lang="ru-RU" sz="3200" b="1"/>
          </a:p>
        </p:txBody>
      </p:sp>
      <p:sp>
        <p:nvSpPr>
          <p:cNvPr id="671753" name="Text Box 9"/>
          <p:cNvSpPr txBox="1">
            <a:spLocks noChangeArrowheads="1"/>
          </p:cNvSpPr>
          <p:nvPr/>
        </p:nvSpPr>
        <p:spPr bwMode="auto">
          <a:xfrm>
            <a:off x="2889250" y="9518650"/>
            <a:ext cx="1917700" cy="776288"/>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b="1">
                <a:solidFill>
                  <a:srgbClr val="0000CC"/>
                </a:solidFill>
              </a:rPr>
              <a:t>Turbulent </a:t>
            </a:r>
          </a:p>
          <a:p>
            <a:r>
              <a:rPr lang="en-US" b="1">
                <a:solidFill>
                  <a:srgbClr val="0000CC"/>
                </a:solidFill>
              </a:rPr>
              <a:t>  regime</a:t>
            </a:r>
            <a:endParaRPr lang="ru-RU" b="1">
              <a:solidFill>
                <a:srgbClr val="0000CC"/>
              </a:solidFill>
            </a:endParaRPr>
          </a:p>
        </p:txBody>
      </p:sp>
      <p:sp>
        <p:nvSpPr>
          <p:cNvPr id="671758" name="Text Box 14"/>
          <p:cNvSpPr txBox="1">
            <a:spLocks noChangeArrowheads="1"/>
          </p:cNvSpPr>
          <p:nvPr/>
        </p:nvSpPr>
        <p:spPr bwMode="auto">
          <a:xfrm>
            <a:off x="3609975" y="3325813"/>
            <a:ext cx="1687513"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ka = 0.2</a:t>
            </a:r>
            <a:endParaRPr lang="ru-RU" sz="2800" b="1">
              <a:solidFill>
                <a:srgbClr val="0000CC"/>
              </a:solidFill>
            </a:endParaRPr>
          </a:p>
        </p:txBody>
      </p:sp>
      <p:sp>
        <p:nvSpPr>
          <p:cNvPr id="671759" name="Text Box 15"/>
          <p:cNvSpPr txBox="1">
            <a:spLocks noChangeArrowheads="1"/>
          </p:cNvSpPr>
          <p:nvPr/>
        </p:nvSpPr>
        <p:spPr bwMode="auto">
          <a:xfrm>
            <a:off x="10272713" y="3213100"/>
            <a:ext cx="1843087"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Ri = 0.08</a:t>
            </a:r>
            <a:endParaRPr lang="ru-RU" sz="2800" b="1">
              <a:solidFill>
                <a:srgbClr val="0000CC"/>
              </a:solidFill>
            </a:endParaRPr>
          </a:p>
        </p:txBody>
      </p:sp>
      <p:sp>
        <p:nvSpPr>
          <p:cNvPr id="671763" name="Text Box 19"/>
          <p:cNvSpPr txBox="1">
            <a:spLocks noChangeArrowheads="1"/>
          </p:cNvSpPr>
          <p:nvPr/>
        </p:nvSpPr>
        <p:spPr bwMode="auto">
          <a:xfrm>
            <a:off x="4991100" y="9517063"/>
            <a:ext cx="2305050"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Wave-pumping</a:t>
            </a:r>
          </a:p>
          <a:p>
            <a:r>
              <a:rPr lang="en-US" b="1">
                <a:solidFill>
                  <a:srgbClr val="0000CC"/>
                </a:solidFill>
              </a:rPr>
              <a:t>    regime</a:t>
            </a:r>
            <a:endParaRPr lang="ru-RU" b="1">
              <a:solidFill>
                <a:srgbClr val="0000CC"/>
              </a:solidFill>
            </a:endParaRPr>
          </a:p>
        </p:txBody>
      </p:sp>
      <p:sp>
        <p:nvSpPr>
          <p:cNvPr id="671766" name="Text Box 22"/>
          <p:cNvSpPr txBox="1">
            <a:spLocks noChangeArrowheads="1"/>
          </p:cNvSpPr>
          <p:nvPr/>
        </p:nvSpPr>
        <p:spPr bwMode="auto">
          <a:xfrm>
            <a:off x="11093450" y="9428163"/>
            <a:ext cx="2305050"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b="1">
                <a:solidFill>
                  <a:srgbClr val="0000CC"/>
                </a:solidFill>
              </a:rPr>
              <a:t>Wave-pumping</a:t>
            </a:r>
          </a:p>
          <a:p>
            <a:r>
              <a:rPr lang="en-US" b="1">
                <a:solidFill>
                  <a:srgbClr val="0000CC"/>
                </a:solidFill>
              </a:rPr>
              <a:t>    regime</a:t>
            </a:r>
            <a:endParaRPr lang="ru-RU" b="1">
              <a:solidFill>
                <a:srgbClr val="0000CC"/>
              </a:solidFill>
            </a:endParaRPr>
          </a:p>
        </p:txBody>
      </p:sp>
      <p:sp>
        <p:nvSpPr>
          <p:cNvPr id="671767" name="Text Box 23"/>
          <p:cNvSpPr txBox="1">
            <a:spLocks noChangeArrowheads="1"/>
          </p:cNvSpPr>
          <p:nvPr/>
        </p:nvSpPr>
        <p:spPr bwMode="auto">
          <a:xfrm>
            <a:off x="8426450" y="9398000"/>
            <a:ext cx="1782763" cy="83820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   </a:t>
            </a:r>
            <a:r>
              <a:rPr lang="en-US" b="1">
                <a:solidFill>
                  <a:srgbClr val="0000CC"/>
                </a:solidFill>
              </a:rPr>
              <a:t>Laminar</a:t>
            </a:r>
          </a:p>
          <a:p>
            <a:r>
              <a:rPr lang="en-US" b="1">
                <a:solidFill>
                  <a:srgbClr val="0000CC"/>
                </a:solidFill>
              </a:rPr>
              <a:t>    regime</a:t>
            </a:r>
            <a:endParaRPr lang="ru-RU" b="1">
              <a:solidFill>
                <a:srgbClr val="0000CC"/>
              </a:solidFill>
            </a:endParaRPr>
          </a:p>
        </p:txBody>
      </p:sp>
      <p:pic>
        <p:nvPicPr>
          <p:cNvPr id="671768" name="Picture 24" descr="ufrik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6025" y="2074863"/>
            <a:ext cx="10658475" cy="7312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3555"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3556"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3557"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3558"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3559"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63560"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INSTANTANEOUS VORTICITY MODULUS FIELD:</a:t>
            </a:r>
          </a:p>
          <a:p>
            <a:pPr algn="ctr" defTabSz="1566863"/>
            <a:r>
              <a:rPr lang="en-US" sz="3200" b="1"/>
              <a:t>TURBULENT REGIME</a:t>
            </a:r>
            <a:endParaRPr lang="ru-RU" sz="3200" b="1"/>
          </a:p>
        </p:txBody>
      </p:sp>
      <p:pic>
        <p:nvPicPr>
          <p:cNvPr id="663565" name="Picture 13" descr="w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7625" y="1881188"/>
            <a:ext cx="7546975" cy="88598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3491"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3492"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3493"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3494"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3495"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703496"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TURBULENT REGIME</a:t>
            </a:r>
          </a:p>
          <a:p>
            <a:pPr algn="ctr" defTabSz="1566863"/>
            <a:r>
              <a:rPr lang="en-US" sz="3200" b="1"/>
              <a:t>(ka =0.2, c = 0.05,</a:t>
            </a:r>
            <a:r>
              <a:rPr lang="en-US" sz="2800" b="1"/>
              <a:t> Ri = 0.04</a:t>
            </a:r>
            <a:r>
              <a:rPr lang="en-US" sz="3200" b="1"/>
              <a:t>)</a:t>
            </a:r>
            <a:endParaRPr lang="ru-RU" sz="3200" b="1"/>
          </a:p>
        </p:txBody>
      </p:sp>
      <p:sp>
        <p:nvSpPr>
          <p:cNvPr id="703498" name="Text Box 10"/>
          <p:cNvSpPr txBox="1">
            <a:spLocks noChangeArrowheads="1"/>
          </p:cNvSpPr>
          <p:nvPr/>
        </p:nvSpPr>
        <p:spPr bwMode="auto">
          <a:xfrm>
            <a:off x="1108075" y="4030663"/>
            <a:ext cx="2562225" cy="11414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Mean velocity</a:t>
            </a:r>
          </a:p>
          <a:p>
            <a:r>
              <a:rPr lang="en-US">
                <a:solidFill>
                  <a:srgbClr val="0000CC"/>
                </a:solidFill>
              </a:rPr>
              <a:t>and temperature</a:t>
            </a:r>
          </a:p>
          <a:p>
            <a:r>
              <a:rPr lang="en-US">
                <a:solidFill>
                  <a:srgbClr val="0000CC"/>
                </a:solidFill>
              </a:rPr>
              <a:t>profiles</a:t>
            </a:r>
            <a:endParaRPr lang="ru-RU">
              <a:solidFill>
                <a:srgbClr val="0000CC"/>
              </a:solidFill>
            </a:endParaRPr>
          </a:p>
        </p:txBody>
      </p:sp>
      <p:sp>
        <p:nvSpPr>
          <p:cNvPr id="703499" name="Text Box 11"/>
          <p:cNvSpPr txBox="1">
            <a:spLocks noChangeArrowheads="1"/>
          </p:cNvSpPr>
          <p:nvPr/>
        </p:nvSpPr>
        <p:spPr bwMode="auto">
          <a:xfrm>
            <a:off x="974725" y="7593013"/>
            <a:ext cx="2384425"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Momentum flux</a:t>
            </a:r>
          </a:p>
          <a:p>
            <a:r>
              <a:rPr lang="en-US">
                <a:solidFill>
                  <a:srgbClr val="0000CC"/>
                </a:solidFill>
              </a:rPr>
              <a:t>budget</a:t>
            </a:r>
            <a:endParaRPr lang="ru-RU">
              <a:solidFill>
                <a:srgbClr val="0000CC"/>
              </a:solidFill>
            </a:endParaRPr>
          </a:p>
        </p:txBody>
      </p:sp>
      <p:sp>
        <p:nvSpPr>
          <p:cNvPr id="703500" name="Text Box 12"/>
          <p:cNvSpPr txBox="1">
            <a:spLocks noChangeArrowheads="1"/>
          </p:cNvSpPr>
          <p:nvPr/>
        </p:nvSpPr>
        <p:spPr bwMode="auto">
          <a:xfrm>
            <a:off x="11814175" y="7345363"/>
            <a:ext cx="1641475" cy="77628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Heat flux </a:t>
            </a:r>
          </a:p>
          <a:p>
            <a:r>
              <a:rPr lang="en-US">
                <a:solidFill>
                  <a:srgbClr val="0000CC"/>
                </a:solidFill>
              </a:rPr>
              <a:t>budget</a:t>
            </a:r>
            <a:endParaRPr lang="ru-RU">
              <a:solidFill>
                <a:srgbClr val="0000CC"/>
              </a:solidFill>
            </a:endParaRPr>
          </a:p>
        </p:txBody>
      </p:sp>
      <p:sp>
        <p:nvSpPr>
          <p:cNvPr id="703501" name="Text Box 13"/>
          <p:cNvSpPr txBox="1">
            <a:spLocks noChangeArrowheads="1"/>
          </p:cNvSpPr>
          <p:nvPr/>
        </p:nvSpPr>
        <p:spPr bwMode="auto">
          <a:xfrm>
            <a:off x="11661775" y="4125913"/>
            <a:ext cx="1924050" cy="776287"/>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rgbClr val="0000CC"/>
                </a:solidFill>
              </a:rPr>
              <a:t>Fluctuations</a:t>
            </a:r>
          </a:p>
          <a:p>
            <a:r>
              <a:rPr lang="en-US">
                <a:solidFill>
                  <a:srgbClr val="0000CC"/>
                </a:solidFill>
              </a:rPr>
              <a:t>profiles</a:t>
            </a:r>
            <a:endParaRPr lang="ru-RU">
              <a:solidFill>
                <a:srgbClr val="0000CC"/>
              </a:solidFill>
            </a:endParaRPr>
          </a:p>
        </p:txBody>
      </p:sp>
      <p:pic>
        <p:nvPicPr>
          <p:cNvPr id="703502" name="Picture 14" descr="zprri04ka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6500" y="1798638"/>
            <a:ext cx="7772400" cy="8618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ChangeArrowheads="1"/>
          </p:cNvSpPr>
          <p:nvPr/>
        </p:nvSpPr>
        <p:spPr bwMode="auto">
          <a:xfrm>
            <a:off x="2884488" y="7635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OBJECTIVE</a:t>
            </a:r>
            <a:endParaRPr lang="ru-RU" sz="3200" b="1"/>
          </a:p>
        </p:txBody>
      </p:sp>
      <p:sp>
        <p:nvSpPr>
          <p:cNvPr id="689155" name="Rectangle 3"/>
          <p:cNvSpPr>
            <a:spLocks noChangeArrowheads="1"/>
          </p:cNvSpPr>
          <p:nvPr/>
        </p:nvSpPr>
        <p:spPr bwMode="auto">
          <a:xfrm>
            <a:off x="1730375" y="2071688"/>
            <a:ext cx="12487275" cy="68691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pPr algn="just"/>
            <a:r>
              <a:rPr lang="en-US" sz="3200" b="1">
                <a:solidFill>
                  <a:srgbClr val="0000CC"/>
                </a:solidFill>
              </a:rPr>
              <a:t>In this work the detailed structure and statistical characteristics of a turbulent, stably stratified atmospheric boundary layer over waved water surface are studied by direct numerical simulation (DNS). Two-dimensional water wave with wave slope up to ka = 0.2 and bulk Reynolds number up to Re = 80000 and different values of the bulk Richardson number Ri is considered. The shape of the water wave is prescribed and does not evolve under the action of the wind. The full, 3D Navier-Stokes equations under the Boussinesq approximation are solved in curvilinear coordinates in a frame of reference moving the phase velocity of the wave. The shear driving the flow is created by an upper plane boundary moving horizontally with a bulk velocity in the x-direction. </a:t>
            </a:r>
            <a:endParaRPr lang="ru-RU" sz="3200" b="1">
              <a:solidFill>
                <a:srgbClr val="0000CC"/>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5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60"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61"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62"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63"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59464" name="Rectangle 8"/>
          <p:cNvSpPr>
            <a:spLocks noChangeArrowheads="1"/>
          </p:cNvSpPr>
          <p:nvPr/>
        </p:nvSpPr>
        <p:spPr bwMode="auto">
          <a:xfrm>
            <a:off x="2627313" y="530225"/>
            <a:ext cx="9964737"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MOMENTUM AND HEAT FLUX BUDGET IN THE STATIONARY TURBULENT STATE FOR WAVY BOUNDARY</a:t>
            </a:r>
            <a:endParaRPr lang="ru-RU" sz="3200" b="1"/>
          </a:p>
        </p:txBody>
      </p:sp>
      <p:sp>
        <p:nvSpPr>
          <p:cNvPr id="659465" name="Rectangle 9"/>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69" name="Text Box 13"/>
          <p:cNvSpPr txBox="1">
            <a:spLocks noChangeArrowheads="1"/>
          </p:cNvSpPr>
          <p:nvPr/>
        </p:nvSpPr>
        <p:spPr bwMode="auto">
          <a:xfrm>
            <a:off x="1782763" y="2170113"/>
            <a:ext cx="2954337"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Momentum flux:</a:t>
            </a:r>
            <a:endParaRPr lang="ru-RU" sz="2800" b="1">
              <a:solidFill>
                <a:srgbClr val="0000CC"/>
              </a:solidFill>
            </a:endParaRPr>
          </a:p>
        </p:txBody>
      </p:sp>
      <p:sp>
        <p:nvSpPr>
          <p:cNvPr id="659470" name="Rectangle 14"/>
          <p:cNvSpPr>
            <a:spLocks noChangeArrowheads="1"/>
          </p:cNvSpPr>
          <p:nvPr/>
        </p:nvSpPr>
        <p:spPr bwMode="auto">
          <a:xfrm>
            <a:off x="0" y="55006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71" name="Rectangle 15"/>
          <p:cNvSpPr>
            <a:spLocks noChangeArrowheads="1"/>
          </p:cNvSpPr>
          <p:nvPr/>
        </p:nvSpPr>
        <p:spPr bwMode="auto">
          <a:xfrm>
            <a:off x="0" y="54483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73" name="Text Box 17"/>
          <p:cNvSpPr txBox="1">
            <a:spLocks noChangeArrowheads="1"/>
          </p:cNvSpPr>
          <p:nvPr/>
        </p:nvSpPr>
        <p:spPr bwMode="auto">
          <a:xfrm>
            <a:off x="10272713" y="2178050"/>
            <a:ext cx="2000250"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Heat flux:</a:t>
            </a:r>
            <a:endParaRPr lang="ru-RU" sz="2800" b="1">
              <a:solidFill>
                <a:srgbClr val="0000CC"/>
              </a:solidFill>
            </a:endParaRPr>
          </a:p>
        </p:txBody>
      </p:sp>
      <p:sp>
        <p:nvSpPr>
          <p:cNvPr id="659474" name="Rectangle 18"/>
          <p:cNvSpPr>
            <a:spLocks noChangeArrowheads="1"/>
          </p:cNvSpPr>
          <p:nvPr/>
        </p:nvSpPr>
        <p:spPr bwMode="auto">
          <a:xfrm>
            <a:off x="0" y="55197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76" name="Rectangle 20"/>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9479" name="Rectangle 23"/>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78" name="Object 22"/>
          <p:cNvGraphicFramePr>
            <a:graphicFrameLocks noChangeAspect="1"/>
          </p:cNvGraphicFramePr>
          <p:nvPr/>
        </p:nvGraphicFramePr>
        <p:xfrm>
          <a:off x="1835150" y="2946400"/>
          <a:ext cx="3495675" cy="590550"/>
        </p:xfrm>
        <a:graphic>
          <a:graphicData uri="http://schemas.openxmlformats.org/presentationml/2006/ole">
            <mc:AlternateContent xmlns:mc="http://schemas.openxmlformats.org/markup-compatibility/2006">
              <mc:Choice xmlns:v="urn:schemas-microsoft-com:vml" Requires="v">
                <p:oleObj spid="_x0000_s659494" name="Формула" r:id="rId4" imgW="1409088" imgH="241195" progId="Equation.3">
                  <p:embed/>
                </p:oleObj>
              </mc:Choice>
              <mc:Fallback>
                <p:oleObj name="Формула" r:id="rId4" imgW="1409088" imgH="241195" progId="Equation.3">
                  <p:embed/>
                  <p:pic>
                    <p:nvPicPr>
                      <p:cNvPr id="0" name="Object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5150" y="2946400"/>
                        <a:ext cx="3495675" cy="590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81" name="Rectangle 25"/>
          <p:cNvSpPr>
            <a:spLocks noChangeArrowheads="1"/>
          </p:cNvSpPr>
          <p:nvPr/>
        </p:nvSpPr>
        <p:spPr bwMode="auto">
          <a:xfrm>
            <a:off x="0" y="55006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80" name="Object 24"/>
          <p:cNvGraphicFramePr>
            <a:graphicFrameLocks noChangeAspect="1"/>
          </p:cNvGraphicFramePr>
          <p:nvPr/>
        </p:nvGraphicFramePr>
        <p:xfrm>
          <a:off x="1827213" y="3860800"/>
          <a:ext cx="3186112" cy="1062038"/>
        </p:xfrm>
        <a:graphic>
          <a:graphicData uri="http://schemas.openxmlformats.org/presentationml/2006/ole">
            <mc:AlternateContent xmlns:mc="http://schemas.openxmlformats.org/markup-compatibility/2006">
              <mc:Choice xmlns:v="urn:schemas-microsoft-com:vml" Requires="v">
                <p:oleObj spid="_x0000_s659495" name="Формула" r:id="rId6" imgW="1282700" imgH="431800" progId="Equation.3">
                  <p:embed/>
                </p:oleObj>
              </mc:Choice>
              <mc:Fallback>
                <p:oleObj name="Формула" r:id="rId6" imgW="1282700" imgH="431800" progId="Equation.3">
                  <p:embed/>
                  <p:pic>
                    <p:nvPicPr>
                      <p:cNvPr id="0" name="Object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7213" y="3860800"/>
                        <a:ext cx="3186112" cy="1062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83" name="Rectangle 27"/>
          <p:cNvSpPr>
            <a:spLocks noChangeArrowheads="1"/>
          </p:cNvSpPr>
          <p:nvPr/>
        </p:nvSpPr>
        <p:spPr bwMode="auto">
          <a:xfrm>
            <a:off x="0" y="56007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82" name="Object 26"/>
          <p:cNvGraphicFramePr>
            <a:graphicFrameLocks noChangeAspect="1"/>
          </p:cNvGraphicFramePr>
          <p:nvPr/>
        </p:nvGraphicFramePr>
        <p:xfrm>
          <a:off x="1984375" y="5273675"/>
          <a:ext cx="3405188" cy="558800"/>
        </p:xfrm>
        <a:graphic>
          <a:graphicData uri="http://schemas.openxmlformats.org/presentationml/2006/ole">
            <mc:AlternateContent xmlns:mc="http://schemas.openxmlformats.org/markup-compatibility/2006">
              <mc:Choice xmlns:v="urn:schemas-microsoft-com:vml" Requires="v">
                <p:oleObj spid="_x0000_s659496" name="Формула" r:id="rId8" imgW="1219200" imgH="228600" progId="Equation.3">
                  <p:embed/>
                </p:oleObj>
              </mc:Choice>
              <mc:Fallback>
                <p:oleObj name="Формула" r:id="rId8" imgW="1219200" imgH="228600" progId="Equation.3">
                  <p:embed/>
                  <p:pic>
                    <p:nvPicPr>
                      <p:cNvPr id="0" name="Object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4375" y="5273675"/>
                        <a:ext cx="3405188" cy="558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85" name="Rectangle 29"/>
          <p:cNvSpPr>
            <a:spLocks noChangeArrowheads="1"/>
          </p:cNvSpPr>
          <p:nvPr/>
        </p:nvSpPr>
        <p:spPr bwMode="auto">
          <a:xfrm>
            <a:off x="0" y="54864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84" name="Object 28"/>
          <p:cNvGraphicFramePr>
            <a:graphicFrameLocks noChangeAspect="1"/>
          </p:cNvGraphicFramePr>
          <p:nvPr/>
        </p:nvGraphicFramePr>
        <p:xfrm>
          <a:off x="938213" y="6380163"/>
          <a:ext cx="6191250" cy="1065212"/>
        </p:xfrm>
        <a:graphic>
          <a:graphicData uri="http://schemas.openxmlformats.org/presentationml/2006/ole">
            <mc:AlternateContent xmlns:mc="http://schemas.openxmlformats.org/markup-compatibility/2006">
              <mc:Choice xmlns:v="urn:schemas-microsoft-com:vml" Requires="v">
                <p:oleObj spid="_x0000_s659497" name="Формула" r:id="rId10" imgW="2654300" imgH="457200" progId="Equation.3">
                  <p:embed/>
                </p:oleObj>
              </mc:Choice>
              <mc:Fallback>
                <p:oleObj name="Формула" r:id="rId10" imgW="2654300" imgH="457200" progId="Equation.3">
                  <p:embed/>
                  <p:pic>
                    <p:nvPicPr>
                      <p:cNvPr id="0" name="Object 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38213" y="6380163"/>
                        <a:ext cx="6191250" cy="1065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87" name="Rectangle 31"/>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86" name="Object 30"/>
          <p:cNvGraphicFramePr>
            <a:graphicFrameLocks noChangeAspect="1"/>
          </p:cNvGraphicFramePr>
          <p:nvPr/>
        </p:nvGraphicFramePr>
        <p:xfrm>
          <a:off x="9163050" y="2994025"/>
          <a:ext cx="3992563" cy="623888"/>
        </p:xfrm>
        <a:graphic>
          <a:graphicData uri="http://schemas.openxmlformats.org/presentationml/2006/ole">
            <mc:AlternateContent xmlns:mc="http://schemas.openxmlformats.org/markup-compatibility/2006">
              <mc:Choice xmlns:v="urn:schemas-microsoft-com:vml" Requires="v">
                <p:oleObj spid="_x0000_s659498" name="Формула" r:id="rId12" imgW="1524000" imgH="241300" progId="Equation.3">
                  <p:embed/>
                </p:oleObj>
              </mc:Choice>
              <mc:Fallback>
                <p:oleObj name="Формула" r:id="rId12" imgW="1524000" imgH="241300" progId="Equation.3">
                  <p:embed/>
                  <p:pic>
                    <p:nvPicPr>
                      <p:cNvPr id="0" name="Object 3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163050" y="2994025"/>
                        <a:ext cx="3992563" cy="623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89" name="Rectangle 33"/>
          <p:cNvSpPr>
            <a:spLocks noChangeArrowheads="1"/>
          </p:cNvSpPr>
          <p:nvPr/>
        </p:nvSpPr>
        <p:spPr bwMode="auto">
          <a:xfrm>
            <a:off x="0" y="55054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88" name="Object 32"/>
          <p:cNvGraphicFramePr>
            <a:graphicFrameLocks noChangeAspect="1"/>
          </p:cNvGraphicFramePr>
          <p:nvPr/>
        </p:nvGraphicFramePr>
        <p:xfrm>
          <a:off x="9720263" y="3981450"/>
          <a:ext cx="3114675" cy="958850"/>
        </p:xfrm>
        <a:graphic>
          <a:graphicData uri="http://schemas.openxmlformats.org/presentationml/2006/ole">
            <mc:AlternateContent xmlns:mc="http://schemas.openxmlformats.org/markup-compatibility/2006">
              <mc:Choice xmlns:v="urn:schemas-microsoft-com:vml" Requires="v">
                <p:oleObj spid="_x0000_s659499" name="Формула" r:id="rId14" imgW="1358900" imgH="419100" progId="Equation.3">
                  <p:embed/>
                </p:oleObj>
              </mc:Choice>
              <mc:Fallback>
                <p:oleObj name="Формула" r:id="rId14" imgW="1358900" imgH="419100" progId="Equation.3">
                  <p:embed/>
                  <p:pic>
                    <p:nvPicPr>
                      <p:cNvPr id="0" name="Object 3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20263" y="3981450"/>
                        <a:ext cx="3114675" cy="958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9491" name="Rectangle 35"/>
          <p:cNvSpPr>
            <a:spLocks noChangeArrowheads="1"/>
          </p:cNvSpPr>
          <p:nvPr/>
        </p:nvSpPr>
        <p:spPr bwMode="auto">
          <a:xfrm>
            <a:off x="0" y="55864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9490" name="Object 34"/>
          <p:cNvGraphicFramePr>
            <a:graphicFrameLocks noChangeAspect="1"/>
          </p:cNvGraphicFramePr>
          <p:nvPr/>
        </p:nvGraphicFramePr>
        <p:xfrm>
          <a:off x="9696450" y="5208588"/>
          <a:ext cx="2738438" cy="611187"/>
        </p:xfrm>
        <a:graphic>
          <a:graphicData uri="http://schemas.openxmlformats.org/presentationml/2006/ole">
            <mc:AlternateContent xmlns:mc="http://schemas.openxmlformats.org/markup-compatibility/2006">
              <mc:Choice xmlns:v="urn:schemas-microsoft-com:vml" Requires="v">
                <p:oleObj spid="_x0000_s659500" name="Формула" r:id="rId16" imgW="1155700" imgH="254000" progId="Equation.3">
                  <p:embed/>
                </p:oleObj>
              </mc:Choice>
              <mc:Fallback>
                <p:oleObj name="Формула" r:id="rId16" imgW="1155700" imgH="254000" progId="Equation.3">
                  <p:embed/>
                  <p:pic>
                    <p:nvPicPr>
                      <p:cNvPr id="0" name="Object 3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696450" y="5208588"/>
                        <a:ext cx="2738438" cy="611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9492" name="Object 36"/>
          <p:cNvGraphicFramePr>
            <a:graphicFrameLocks noChangeAspect="1"/>
          </p:cNvGraphicFramePr>
          <p:nvPr/>
        </p:nvGraphicFramePr>
        <p:xfrm>
          <a:off x="8739188" y="6354763"/>
          <a:ext cx="5600700" cy="1066800"/>
        </p:xfrm>
        <a:graphic>
          <a:graphicData uri="http://schemas.openxmlformats.org/presentationml/2006/ole">
            <mc:AlternateContent xmlns:mc="http://schemas.openxmlformats.org/markup-compatibility/2006">
              <mc:Choice xmlns:v="urn:schemas-microsoft-com:vml" Requires="v">
                <p:oleObj spid="_x0000_s659501" name="Формула" r:id="rId18" imgW="2400300" imgH="457200" progId="Equation.3">
                  <p:embed/>
                </p:oleObj>
              </mc:Choice>
              <mc:Fallback>
                <p:oleObj name="Формула" r:id="rId18" imgW="2400300" imgH="457200" progId="Equation.3">
                  <p:embed/>
                  <p:pic>
                    <p:nvPicPr>
                      <p:cNvPr id="0" name="Object 3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739188" y="6354763"/>
                        <a:ext cx="5600700" cy="1066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5603"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5604"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5605"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5606"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5607"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65608" name="Rectangle 8"/>
          <p:cNvSpPr>
            <a:spLocks noChangeArrowheads="1"/>
          </p:cNvSpPr>
          <p:nvPr/>
        </p:nvSpPr>
        <p:spPr bwMode="auto">
          <a:xfrm>
            <a:off x="2157413" y="668338"/>
            <a:ext cx="11277600"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TURBULENT REGIME:COMPARISON</a:t>
            </a:r>
          </a:p>
          <a:p>
            <a:pPr algn="ctr" defTabSz="1566863"/>
            <a:r>
              <a:rPr lang="en-US" sz="3200" b="1"/>
              <a:t>WITH QUASILINEAR THEORY</a:t>
            </a:r>
          </a:p>
          <a:p>
            <a:pPr algn="ctr" defTabSz="1566863"/>
            <a:r>
              <a:rPr lang="en-US" sz="3200" b="1"/>
              <a:t>(</a:t>
            </a:r>
            <a:r>
              <a:rPr lang="en-US" sz="2800" b="1"/>
              <a:t>ka = 0.2, Ri = 0.04, Re = 15000</a:t>
            </a:r>
            <a:r>
              <a:rPr lang="en-US" sz="3200" b="1"/>
              <a:t>)</a:t>
            </a:r>
            <a:endParaRPr lang="ru-RU" sz="3200" b="1"/>
          </a:p>
        </p:txBody>
      </p:sp>
      <p:graphicFrame>
        <p:nvGraphicFramePr>
          <p:cNvPr id="665611" name="Object 11"/>
          <p:cNvGraphicFramePr>
            <a:graphicFrameLocks noChangeAspect="1"/>
          </p:cNvGraphicFramePr>
          <p:nvPr/>
        </p:nvGraphicFramePr>
        <p:xfrm>
          <a:off x="2114550" y="4475163"/>
          <a:ext cx="9291638" cy="5746750"/>
        </p:xfrm>
        <a:graphic>
          <a:graphicData uri="http://schemas.openxmlformats.org/presentationml/2006/ole">
            <mc:AlternateContent xmlns:mc="http://schemas.openxmlformats.org/markup-compatibility/2006">
              <mc:Choice xmlns:v="urn:schemas-microsoft-com:vml" Requires="v">
                <p:oleObj spid="_x0000_s665619" name="Plot" r:id="rId4" imgW="15197040" imgH="9397440" progId="Grapher.Document">
                  <p:embed/>
                </p:oleObj>
              </mc:Choice>
              <mc:Fallback>
                <p:oleObj name="Plot" r:id="rId4" imgW="15197040" imgH="9397440" progId="Grapher.Document">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14550" y="4475163"/>
                        <a:ext cx="9291638" cy="574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65613" name="Line 13"/>
          <p:cNvSpPr>
            <a:spLocks noChangeShapeType="1"/>
          </p:cNvSpPr>
          <p:nvPr/>
        </p:nvSpPr>
        <p:spPr bwMode="auto">
          <a:xfrm>
            <a:off x="7342188" y="3228975"/>
            <a:ext cx="750887"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endParaRPr lang="ru-RU"/>
          </a:p>
        </p:txBody>
      </p:sp>
      <p:sp>
        <p:nvSpPr>
          <p:cNvPr id="665614" name="Line 14"/>
          <p:cNvSpPr>
            <a:spLocks noChangeShapeType="1"/>
          </p:cNvSpPr>
          <p:nvPr/>
        </p:nvSpPr>
        <p:spPr bwMode="auto">
          <a:xfrm>
            <a:off x="3902075" y="3297238"/>
            <a:ext cx="750888"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lstStyle/>
          <a:p>
            <a:endParaRPr lang="ru-RU"/>
          </a:p>
        </p:txBody>
      </p:sp>
      <p:sp>
        <p:nvSpPr>
          <p:cNvPr id="665615" name="Text Box 15"/>
          <p:cNvSpPr txBox="1">
            <a:spLocks noChangeArrowheads="1"/>
          </p:cNvSpPr>
          <p:nvPr/>
        </p:nvSpPr>
        <p:spPr bwMode="auto">
          <a:xfrm>
            <a:off x="8416925" y="2640013"/>
            <a:ext cx="4591050" cy="132715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a:t>      </a:t>
            </a:r>
            <a:r>
              <a:rPr lang="en-US" sz="2800" b="1">
                <a:solidFill>
                  <a:srgbClr val="0000CC"/>
                </a:solidFill>
              </a:rPr>
              <a:t>Quasi-linear</a:t>
            </a:r>
          </a:p>
          <a:p>
            <a:r>
              <a:rPr lang="en-US" sz="2800" b="1">
                <a:solidFill>
                  <a:srgbClr val="0000CC"/>
                </a:solidFill>
              </a:rPr>
              <a:t>   theoretical model</a:t>
            </a:r>
          </a:p>
          <a:p>
            <a:r>
              <a:rPr lang="en-US" sz="2800" b="1">
                <a:solidFill>
                  <a:srgbClr val="0000CC"/>
                </a:solidFill>
              </a:rPr>
              <a:t>(Troitskaya et al. 2013)</a:t>
            </a:r>
            <a:endParaRPr lang="ru-RU" sz="2800" b="1">
              <a:solidFill>
                <a:srgbClr val="0000CC"/>
              </a:solidFill>
            </a:endParaRPr>
          </a:p>
        </p:txBody>
      </p:sp>
      <p:sp>
        <p:nvSpPr>
          <p:cNvPr id="665616" name="Text Box 16"/>
          <p:cNvSpPr txBox="1">
            <a:spLocks noChangeArrowheads="1"/>
          </p:cNvSpPr>
          <p:nvPr/>
        </p:nvSpPr>
        <p:spPr bwMode="auto">
          <a:xfrm>
            <a:off x="4930775" y="3046413"/>
            <a:ext cx="1125538"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b="1">
                <a:solidFill>
                  <a:srgbClr val="0000CC"/>
                </a:solidFill>
              </a:rPr>
              <a:t>DNS</a:t>
            </a:r>
            <a:endParaRPr lang="ru-RU" sz="2800" b="1">
              <a:solidFill>
                <a:srgbClr val="0000CC"/>
              </a:solidFill>
            </a:endParaRPr>
          </a:p>
        </p:txBody>
      </p:sp>
      <p:sp>
        <p:nvSpPr>
          <p:cNvPr id="665617" name="Text Box 17"/>
          <p:cNvSpPr txBox="1">
            <a:spLocks noChangeArrowheads="1"/>
          </p:cNvSpPr>
          <p:nvPr/>
        </p:nvSpPr>
        <p:spPr bwMode="auto">
          <a:xfrm>
            <a:off x="11604625" y="4686300"/>
            <a:ext cx="3759200"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Mean velocity and</a:t>
            </a:r>
          </a:p>
          <a:p>
            <a:r>
              <a:rPr lang="en-US" sz="2800" b="1">
                <a:solidFill>
                  <a:srgbClr val="0000CC"/>
                </a:solidFill>
              </a:rPr>
              <a:t>temperature profiles</a:t>
            </a:r>
            <a:endParaRPr lang="ru-RU" sz="2800" b="1">
              <a:solidFill>
                <a:srgbClr val="0000CC"/>
              </a:solidFill>
            </a:endParaRPr>
          </a:p>
        </p:txBody>
      </p:sp>
      <p:sp>
        <p:nvSpPr>
          <p:cNvPr id="665618" name="Text Box 18"/>
          <p:cNvSpPr txBox="1">
            <a:spLocks noChangeArrowheads="1"/>
          </p:cNvSpPr>
          <p:nvPr/>
        </p:nvSpPr>
        <p:spPr bwMode="auto">
          <a:xfrm>
            <a:off x="11642725" y="7734300"/>
            <a:ext cx="3602038"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Momentum and</a:t>
            </a:r>
          </a:p>
          <a:p>
            <a:r>
              <a:rPr lang="en-US" sz="2800" b="1">
                <a:solidFill>
                  <a:srgbClr val="0000CC"/>
                </a:solidFill>
              </a:rPr>
              <a:t>heat fluxes profiles</a:t>
            </a:r>
            <a:endParaRPr lang="ru-RU" sz="2800" b="1">
              <a:solidFill>
                <a:srgbClr val="0000CC"/>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3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0"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1"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2"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3"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705544" name="Rectangle 8"/>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5" name="Rectangle 9"/>
          <p:cNvSpPr>
            <a:spLocks noChangeArrowheads="1"/>
          </p:cNvSpPr>
          <p:nvPr/>
        </p:nvSpPr>
        <p:spPr bwMode="auto">
          <a:xfrm>
            <a:off x="0" y="54625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5546" name="Rectangle 10"/>
          <p:cNvSpPr>
            <a:spLocks noChangeArrowheads="1"/>
          </p:cNvSpPr>
          <p:nvPr/>
        </p:nvSpPr>
        <p:spPr bwMode="auto">
          <a:xfrm>
            <a:off x="0" y="55816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705547" name="Object 11"/>
          <p:cNvGraphicFramePr>
            <a:graphicFrameLocks noChangeAspect="1"/>
          </p:cNvGraphicFramePr>
          <p:nvPr/>
        </p:nvGraphicFramePr>
        <p:xfrm>
          <a:off x="9493250" y="8154988"/>
          <a:ext cx="4429125" cy="688975"/>
        </p:xfrm>
        <a:graphic>
          <a:graphicData uri="http://schemas.openxmlformats.org/presentationml/2006/ole">
            <mc:AlternateContent xmlns:mc="http://schemas.openxmlformats.org/markup-compatibility/2006">
              <mc:Choice xmlns:v="urn:schemas-microsoft-com:vml" Requires="v">
                <p:oleObj spid="_x0000_s705558" name="Формула" r:id="rId4" imgW="1713756" imgH="266584" progId="Equation.3">
                  <p:embed/>
                </p:oleObj>
              </mc:Choice>
              <mc:Fallback>
                <p:oleObj name="Формула" r:id="rId4" imgW="1713756" imgH="266584"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93250" y="8154988"/>
                        <a:ext cx="4429125" cy="688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5548" name="Rectangle 12"/>
          <p:cNvSpPr>
            <a:spLocks noChangeArrowheads="1"/>
          </p:cNvSpPr>
          <p:nvPr/>
        </p:nvSpPr>
        <p:spPr bwMode="auto">
          <a:xfrm>
            <a:off x="0" y="56245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705549" name="Object 13"/>
          <p:cNvGraphicFramePr>
            <a:graphicFrameLocks noChangeAspect="1"/>
          </p:cNvGraphicFramePr>
          <p:nvPr/>
        </p:nvGraphicFramePr>
        <p:xfrm>
          <a:off x="10223500" y="6503988"/>
          <a:ext cx="2357438" cy="650875"/>
        </p:xfrm>
        <a:graphic>
          <a:graphicData uri="http://schemas.openxmlformats.org/presentationml/2006/ole">
            <mc:AlternateContent xmlns:mc="http://schemas.openxmlformats.org/markup-compatibility/2006">
              <mc:Choice xmlns:v="urn:schemas-microsoft-com:vml" Requires="v">
                <p:oleObj spid="_x0000_s705559" name="Формула" r:id="rId6" imgW="1002865" imgH="279279" progId="Equation.3">
                  <p:embed/>
                </p:oleObj>
              </mc:Choice>
              <mc:Fallback>
                <p:oleObj name="Формула" r:id="rId6" imgW="1002865" imgH="279279" progId="Equation.3">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23500" y="6503988"/>
                        <a:ext cx="2357438" cy="650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5550" name="Rectangle 1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705551" name="Object 15"/>
          <p:cNvGraphicFramePr>
            <a:graphicFrameLocks noChangeAspect="1"/>
          </p:cNvGraphicFramePr>
          <p:nvPr/>
        </p:nvGraphicFramePr>
        <p:xfrm>
          <a:off x="9637713" y="4379913"/>
          <a:ext cx="3643312" cy="1068387"/>
        </p:xfrm>
        <a:graphic>
          <a:graphicData uri="http://schemas.openxmlformats.org/presentationml/2006/ole">
            <mc:AlternateContent xmlns:mc="http://schemas.openxmlformats.org/markup-compatibility/2006">
              <mc:Choice xmlns:v="urn:schemas-microsoft-com:vml" Requires="v">
                <p:oleObj spid="_x0000_s705560" name="Формула" r:id="rId8" imgW="1587500" imgH="469900" progId="Equation.3">
                  <p:embed/>
                </p:oleObj>
              </mc:Choice>
              <mc:Fallback>
                <p:oleObj name="Формула" r:id="rId8" imgW="1587500" imgH="469900" progId="Equation.3">
                  <p:embed/>
                  <p:pic>
                    <p:nvPicPr>
                      <p:cNvPr id="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37713" y="4379913"/>
                        <a:ext cx="3643312" cy="1068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5553" name="Rectangle 17"/>
          <p:cNvSpPr>
            <a:spLocks noChangeArrowheads="1"/>
          </p:cNvSpPr>
          <p:nvPr/>
        </p:nvSpPr>
        <p:spPr bwMode="auto">
          <a:xfrm>
            <a:off x="3846513" y="576263"/>
            <a:ext cx="9050337"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RELAMINARIZATION OF STRATIFIED FLOW ABOVE THE WAVY BOUNDARY</a:t>
            </a:r>
            <a:endParaRPr lang="ru-RU" sz="3200" b="1"/>
          </a:p>
        </p:txBody>
      </p:sp>
      <p:sp>
        <p:nvSpPr>
          <p:cNvPr id="705555" name="Rectangle 19"/>
          <p:cNvSpPr>
            <a:spLocks noChangeArrowheads="1"/>
          </p:cNvSpPr>
          <p:nvPr/>
        </p:nvSpPr>
        <p:spPr bwMode="auto">
          <a:xfrm>
            <a:off x="0" y="54625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pic>
        <p:nvPicPr>
          <p:cNvPr id="705557" name="Picture 21" descr="tnlklow"/>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3175" y="2255838"/>
            <a:ext cx="6994525" cy="75707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46" name="Rectangle 6"/>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INSTANTANEOUS VORTICITY MODULUS FIELD:</a:t>
            </a:r>
          </a:p>
          <a:p>
            <a:pPr algn="ctr" defTabSz="1566863"/>
            <a:r>
              <a:rPr lang="en-US" sz="3200" b="1"/>
              <a:t>WAVE-PUMPING REGIME</a:t>
            </a:r>
            <a:endParaRPr lang="ru-RU" sz="3200" b="1"/>
          </a:p>
        </p:txBody>
      </p:sp>
      <p:pic>
        <p:nvPicPr>
          <p:cNvPr id="624649" name="Picture 9" descr="w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3238" y="1952625"/>
            <a:ext cx="6878637" cy="8110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3795"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3796"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3797"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3798"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3799"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73800"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WAVE-PUMPING REGIME</a:t>
            </a:r>
          </a:p>
          <a:p>
            <a:pPr algn="ctr" defTabSz="1566863"/>
            <a:r>
              <a:rPr lang="en-US" sz="3200" b="1"/>
              <a:t>(ka = 0.2, c = 0.05, Ri = 0.08)</a:t>
            </a:r>
            <a:endParaRPr lang="ru-RU" sz="3200" b="1"/>
          </a:p>
        </p:txBody>
      </p:sp>
      <p:sp>
        <p:nvSpPr>
          <p:cNvPr id="673804" name="Text Box 12"/>
          <p:cNvSpPr txBox="1">
            <a:spLocks noChangeArrowheads="1"/>
          </p:cNvSpPr>
          <p:nvPr/>
        </p:nvSpPr>
        <p:spPr bwMode="auto">
          <a:xfrm>
            <a:off x="3051175" y="2743200"/>
            <a:ext cx="5713413"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Mean velocity and temperature,</a:t>
            </a:r>
          </a:p>
          <a:p>
            <a:r>
              <a:rPr lang="en-US" sz="2800" b="1">
                <a:solidFill>
                  <a:srgbClr val="0000CC"/>
                </a:solidFill>
              </a:rPr>
              <a:t>           and Ri</a:t>
            </a:r>
            <a:r>
              <a:rPr lang="en-US" sz="2800" b="1" baseline="-25000">
                <a:solidFill>
                  <a:srgbClr val="0000CC"/>
                </a:solidFill>
              </a:rPr>
              <a:t>g</a:t>
            </a:r>
            <a:r>
              <a:rPr lang="en-US" sz="2800" b="1">
                <a:solidFill>
                  <a:srgbClr val="0000CC"/>
                </a:solidFill>
              </a:rPr>
              <a:t> profiles</a:t>
            </a:r>
            <a:endParaRPr lang="ru-RU" sz="2800" b="1">
              <a:solidFill>
                <a:srgbClr val="0000CC"/>
              </a:solidFill>
            </a:endParaRPr>
          </a:p>
        </p:txBody>
      </p:sp>
      <p:sp>
        <p:nvSpPr>
          <p:cNvPr id="673805" name="Text Box 13"/>
          <p:cNvSpPr txBox="1">
            <a:spLocks noChangeArrowheads="1"/>
          </p:cNvSpPr>
          <p:nvPr/>
        </p:nvSpPr>
        <p:spPr bwMode="auto">
          <a:xfrm>
            <a:off x="9737725" y="2819400"/>
            <a:ext cx="3679825"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Fluctuations profiles</a:t>
            </a:r>
            <a:endParaRPr lang="ru-RU" sz="2800" b="1">
              <a:solidFill>
                <a:srgbClr val="0000CC"/>
              </a:solidFill>
            </a:endParaRPr>
          </a:p>
        </p:txBody>
      </p:sp>
      <p:pic>
        <p:nvPicPr>
          <p:cNvPr id="673806" name="Picture 14" descr="zprri08ka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1650" y="3943350"/>
            <a:ext cx="10215563" cy="60277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969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9700"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9701"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9702"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9703"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69704"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 WAVE-PUMPING REGIME</a:t>
            </a:r>
          </a:p>
          <a:p>
            <a:pPr algn="ctr" defTabSz="1566863"/>
            <a:r>
              <a:rPr lang="en-US" sz="3200" b="1"/>
              <a:t>(ka = 0.2, c = 0.2, Ri = 0.08)</a:t>
            </a:r>
            <a:endParaRPr lang="ru-RU" sz="3200" b="1"/>
          </a:p>
        </p:txBody>
      </p:sp>
      <p:sp>
        <p:nvSpPr>
          <p:cNvPr id="669708" name="Text Box 12"/>
          <p:cNvSpPr txBox="1">
            <a:spLocks noChangeArrowheads="1"/>
          </p:cNvSpPr>
          <p:nvPr/>
        </p:nvSpPr>
        <p:spPr bwMode="auto">
          <a:xfrm>
            <a:off x="3222625" y="2705100"/>
            <a:ext cx="5867400"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Mean velocity and temperature, </a:t>
            </a:r>
          </a:p>
          <a:p>
            <a:r>
              <a:rPr lang="en-US" sz="2800" b="1">
                <a:solidFill>
                  <a:srgbClr val="0000CC"/>
                </a:solidFill>
              </a:rPr>
              <a:t>         and Ri</a:t>
            </a:r>
            <a:r>
              <a:rPr lang="en-US" sz="2800" b="1" baseline="-25000">
                <a:solidFill>
                  <a:srgbClr val="0000CC"/>
                </a:solidFill>
              </a:rPr>
              <a:t>g</a:t>
            </a:r>
            <a:r>
              <a:rPr lang="en-US" sz="2800" b="1">
                <a:solidFill>
                  <a:srgbClr val="0000CC"/>
                </a:solidFill>
              </a:rPr>
              <a:t> profiles </a:t>
            </a:r>
            <a:endParaRPr lang="ru-RU" sz="2800" b="1">
              <a:solidFill>
                <a:srgbClr val="0000CC"/>
              </a:solidFill>
            </a:endParaRPr>
          </a:p>
        </p:txBody>
      </p:sp>
      <p:sp>
        <p:nvSpPr>
          <p:cNvPr id="669709" name="Text Box 13"/>
          <p:cNvSpPr txBox="1">
            <a:spLocks noChangeArrowheads="1"/>
          </p:cNvSpPr>
          <p:nvPr/>
        </p:nvSpPr>
        <p:spPr bwMode="auto">
          <a:xfrm>
            <a:off x="9509125" y="2838450"/>
            <a:ext cx="3679825"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Fluctuations profiles</a:t>
            </a:r>
            <a:endParaRPr lang="ru-RU" sz="2800" b="1">
              <a:solidFill>
                <a:srgbClr val="0000CC"/>
              </a:solidFill>
            </a:endParaRPr>
          </a:p>
        </p:txBody>
      </p:sp>
      <p:pic>
        <p:nvPicPr>
          <p:cNvPr id="669710" name="Picture 14" descr="zprri08ka0-2c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4838" y="3662363"/>
            <a:ext cx="9820275" cy="5819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758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7588"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7589"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7590"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707591"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707592"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POWER SPECTRA</a:t>
            </a:r>
          </a:p>
          <a:p>
            <a:pPr algn="ctr" defTabSz="1566863"/>
            <a:r>
              <a:rPr lang="en-US" sz="3200" b="1"/>
              <a:t>(ka = 0.2, c = 0.05, z = 0.08, Re = 40000)</a:t>
            </a:r>
            <a:endParaRPr lang="ru-RU" sz="3200" b="1"/>
          </a:p>
        </p:txBody>
      </p:sp>
      <p:sp>
        <p:nvSpPr>
          <p:cNvPr id="707593" name="Text Box 9"/>
          <p:cNvSpPr txBox="1">
            <a:spLocks noChangeArrowheads="1"/>
          </p:cNvSpPr>
          <p:nvPr/>
        </p:nvSpPr>
        <p:spPr bwMode="auto">
          <a:xfrm>
            <a:off x="4384675" y="2228850"/>
            <a:ext cx="1779588"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 Ri = 0.1</a:t>
            </a:r>
            <a:endParaRPr lang="ru-RU" sz="2800" b="1">
              <a:solidFill>
                <a:srgbClr val="0000CC"/>
              </a:solidFill>
            </a:endParaRPr>
          </a:p>
        </p:txBody>
      </p:sp>
      <p:sp>
        <p:nvSpPr>
          <p:cNvPr id="707599" name="Text Box 15"/>
          <p:cNvSpPr txBox="1">
            <a:spLocks noChangeArrowheads="1"/>
          </p:cNvSpPr>
          <p:nvPr/>
        </p:nvSpPr>
        <p:spPr bwMode="auto">
          <a:xfrm>
            <a:off x="10620375" y="2273300"/>
            <a:ext cx="1625600"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Ri = 0.2</a:t>
            </a:r>
            <a:endParaRPr lang="ru-RU" sz="2800" b="1">
              <a:solidFill>
                <a:srgbClr val="0000CC"/>
              </a:solidFill>
            </a:endParaRPr>
          </a:p>
        </p:txBody>
      </p:sp>
      <p:pic>
        <p:nvPicPr>
          <p:cNvPr id="707601" name="Picture 17" descr="spxyri0-1re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3700" y="2803525"/>
            <a:ext cx="5822950" cy="7029450"/>
          </a:xfrm>
          <a:prstGeom prst="rect">
            <a:avLst/>
          </a:prstGeom>
          <a:noFill/>
          <a:extLst>
            <a:ext uri="{909E8E84-426E-40DD-AFC4-6F175D3DCCD1}">
              <a14:hiddenFill xmlns:a14="http://schemas.microsoft.com/office/drawing/2010/main">
                <a:solidFill>
                  <a:srgbClr val="FFFFFF"/>
                </a:solidFill>
              </a14:hiddenFill>
            </a:ext>
          </a:extLst>
        </p:spPr>
      </p:pic>
      <p:pic>
        <p:nvPicPr>
          <p:cNvPr id="707602" name="Picture 18" descr="spxyri0-2re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0200" y="2940050"/>
            <a:ext cx="6018213" cy="6904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7651"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7652" name="Rectangle 4"/>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7653" name="Rectangle 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7654"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67655" name="Rectangle 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67656" name="Rectangle 8"/>
          <p:cNvSpPr>
            <a:spLocks noChangeArrowheads="1"/>
          </p:cNvSpPr>
          <p:nvPr/>
        </p:nvSpPr>
        <p:spPr bwMode="auto">
          <a:xfrm>
            <a:off x="2157413" y="668338"/>
            <a:ext cx="11277600"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TURBULENT MOMENTUM AND HEAT FLUXES:</a:t>
            </a:r>
          </a:p>
          <a:p>
            <a:pPr algn="ctr" defTabSz="1566863"/>
            <a:r>
              <a:rPr lang="en-US" sz="3200" b="1"/>
              <a:t>EFFECTS OF THE WAVE AND STRATIFICATION</a:t>
            </a:r>
            <a:endParaRPr lang="ru-RU" sz="3200" b="1"/>
          </a:p>
        </p:txBody>
      </p:sp>
      <p:pic>
        <p:nvPicPr>
          <p:cNvPr id="667660" name="Picture 12" descr="compflu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51088" y="1982788"/>
            <a:ext cx="10494962" cy="79517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ChangeArrowheads="1"/>
          </p:cNvSpPr>
          <p:nvPr/>
        </p:nvSpPr>
        <p:spPr bwMode="auto">
          <a:xfrm>
            <a:off x="2884488" y="7635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CONCLUSION</a:t>
            </a:r>
            <a:endParaRPr lang="ru-RU" sz="3200" b="1"/>
          </a:p>
        </p:txBody>
      </p:sp>
      <p:sp>
        <p:nvSpPr>
          <p:cNvPr id="675843" name="Rectangle 3"/>
          <p:cNvSpPr>
            <a:spLocks noChangeArrowheads="1"/>
          </p:cNvSpPr>
          <p:nvPr/>
        </p:nvSpPr>
        <p:spPr bwMode="auto">
          <a:xfrm>
            <a:off x="1730375" y="2071688"/>
            <a:ext cx="12487275" cy="559752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pPr algn="just"/>
            <a:r>
              <a:rPr lang="en-US"/>
              <a:t> </a:t>
            </a:r>
            <a:r>
              <a:rPr lang="en-US" sz="2800" b="1"/>
              <a:t>The DNS results show that the properties of the boundary layer flow are significantly affected by stratification. If the Richardson number Ri is sufficiently small, the flow remains turbulent and qualitatively similar to the non-stratified case. On the other hand, at high Ri turbulent fluctuations and momentum and heat fluxes decay to zero at low wave slope but remain finite at sufficiently large ka (&gt;0.12). Parameterization of turbulent and heat production, diffusion and dissipation is also performed by a closure procedure and compared with the results of DNS. The criteria in terms of the product of the Kolmogorov time scale and local buoyancy frequency or/and the ratio of the Kolmogorov vs. Ozmidov lengh scales is proposed to characterize the different flow regimes observed in DNS.</a:t>
            </a:r>
            <a:r>
              <a:rPr lang="ru-RU" sz="2800"/>
              <a:t> </a:t>
            </a:r>
            <a:endParaRPr lang="en-US" sz="2800" b="1"/>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8740" name="Picture 4" descr="w3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0963" y="1754188"/>
            <a:ext cx="9494837" cy="8439150"/>
          </a:xfrm>
          <a:prstGeom prst="rect">
            <a:avLst/>
          </a:prstGeom>
          <a:noFill/>
          <a:extLst>
            <a:ext uri="{909E8E84-426E-40DD-AFC4-6F175D3DCCD1}">
              <a14:hiddenFill xmlns:a14="http://schemas.microsoft.com/office/drawing/2010/main">
                <a:solidFill>
                  <a:srgbClr val="FFFFFF"/>
                </a:solidFill>
              </a14:hiddenFill>
            </a:ext>
          </a:extLst>
        </p:spPr>
      </p:pic>
      <p:sp>
        <p:nvSpPr>
          <p:cNvPr id="628741" name="Rectangle 5"/>
          <p:cNvSpPr>
            <a:spLocks noChangeArrowheads="1"/>
          </p:cNvSpPr>
          <p:nvPr/>
        </p:nvSpPr>
        <p:spPr bwMode="auto">
          <a:xfrm>
            <a:off x="4633913" y="2146300"/>
            <a:ext cx="6442075" cy="11414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pPr algn="ctr"/>
            <a:r>
              <a:rPr lang="en-GB" b="1"/>
              <a:t>Instantaneous vorticity modulus field </a:t>
            </a:r>
          </a:p>
          <a:p>
            <a:pPr algn="ctr"/>
            <a:r>
              <a:rPr lang="en-GB" b="1"/>
              <a:t>(ka=0.2, c=0.05, Ri=0.08):    </a:t>
            </a:r>
          </a:p>
          <a:p>
            <a:pPr algn="ctr"/>
            <a:r>
              <a:rPr lang="en-GB" b="1"/>
              <a:t>Wave-pumping regime    </a:t>
            </a:r>
            <a:endParaRPr lang="ru-RU"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78" name="Rectangle 2"/>
          <p:cNvSpPr>
            <a:spLocks noChangeArrowheads="1"/>
          </p:cNvSpPr>
          <p:nvPr/>
        </p:nvSpPr>
        <p:spPr bwMode="auto">
          <a:xfrm>
            <a:off x="3001963" y="10683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Schematic of numerical experiment</a:t>
            </a:r>
            <a:endParaRPr lang="ru-RU" sz="3200" b="1"/>
          </a:p>
        </p:txBody>
      </p:sp>
      <p:sp>
        <p:nvSpPr>
          <p:cNvPr id="638981" name="Rectangle 5"/>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38983" name="Rectangle 7"/>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38985" name="Rectangle 9"/>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38987" name="Rectangle 11"/>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38989" name="Rectangle 13"/>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38995" name="Rectangle 1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pic>
        <p:nvPicPr>
          <p:cNvPr id="638997" name="Picture 21" descr="sch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9763" y="3036888"/>
            <a:ext cx="8229600" cy="402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8999" name="Rectangle 23"/>
          <p:cNvSpPr>
            <a:spLocks noChangeArrowheads="1"/>
          </p:cNvSpPr>
          <p:nvPr/>
        </p:nvSpPr>
        <p:spPr bwMode="auto">
          <a:xfrm>
            <a:off x="0" y="560070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38998" name="Object 22"/>
          <p:cNvGraphicFramePr>
            <a:graphicFrameLocks noChangeAspect="1"/>
          </p:cNvGraphicFramePr>
          <p:nvPr/>
        </p:nvGraphicFramePr>
        <p:xfrm>
          <a:off x="4572000" y="7767638"/>
          <a:ext cx="1331913" cy="569912"/>
        </p:xfrm>
        <a:graphic>
          <a:graphicData uri="http://schemas.openxmlformats.org/presentationml/2006/ole">
            <mc:AlternateContent xmlns:mc="http://schemas.openxmlformats.org/markup-compatibility/2006">
              <mc:Choice xmlns:v="urn:schemas-microsoft-com:vml" Requires="v">
                <p:oleObj spid="_x0000_s639004" name="Формула" r:id="rId5" imgW="533169" imgH="228501" progId="Equation.3">
                  <p:embed/>
                </p:oleObj>
              </mc:Choice>
              <mc:Fallback>
                <p:oleObj name="Формула" r:id="rId5" imgW="533169" imgH="228501" progId="Equation.3">
                  <p:embed/>
                  <p:pic>
                    <p:nvPicPr>
                      <p:cNvPr id="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7767638"/>
                        <a:ext cx="1331913" cy="569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9001" name="Rectangle 25"/>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39000" name="Object 24"/>
          <p:cNvGraphicFramePr>
            <a:graphicFrameLocks noChangeAspect="1"/>
          </p:cNvGraphicFramePr>
          <p:nvPr/>
        </p:nvGraphicFramePr>
        <p:xfrm>
          <a:off x="6775450" y="7767638"/>
          <a:ext cx="1341438" cy="587375"/>
        </p:xfrm>
        <a:graphic>
          <a:graphicData uri="http://schemas.openxmlformats.org/presentationml/2006/ole">
            <mc:AlternateContent xmlns:mc="http://schemas.openxmlformats.org/markup-compatibility/2006">
              <mc:Choice xmlns:v="urn:schemas-microsoft-com:vml" Requires="v">
                <p:oleObj spid="_x0000_s639005" name="Формула" r:id="rId7" imgW="545863" imgH="241195" progId="Equation.3">
                  <p:embed/>
                </p:oleObj>
              </mc:Choice>
              <mc:Fallback>
                <p:oleObj name="Формула" r:id="rId7" imgW="545863" imgH="241195" progId="Equation.3">
                  <p:embed/>
                  <p:pic>
                    <p:nvPicPr>
                      <p:cNvPr id="0"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75450" y="7767638"/>
                        <a:ext cx="1341438"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39003" name="Rectangle 27"/>
          <p:cNvSpPr>
            <a:spLocks noChangeArrowheads="1"/>
          </p:cNvSpPr>
          <p:nvPr/>
        </p:nvSpPr>
        <p:spPr bwMode="auto">
          <a:xfrm>
            <a:off x="0" y="560546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39002" name="Object 26"/>
          <p:cNvGraphicFramePr>
            <a:graphicFrameLocks noChangeAspect="1"/>
          </p:cNvGraphicFramePr>
          <p:nvPr/>
        </p:nvGraphicFramePr>
        <p:xfrm>
          <a:off x="8921750" y="7754938"/>
          <a:ext cx="1125538" cy="539750"/>
        </p:xfrm>
        <a:graphic>
          <a:graphicData uri="http://schemas.openxmlformats.org/presentationml/2006/ole">
            <mc:AlternateContent xmlns:mc="http://schemas.openxmlformats.org/markup-compatibility/2006">
              <mc:Choice xmlns:v="urn:schemas-microsoft-com:vml" Requires="v">
                <p:oleObj spid="_x0000_s639006" name="Формула" r:id="rId9" imgW="457002" imgH="215806" progId="Equation.3">
                  <p:embed/>
                </p:oleObj>
              </mc:Choice>
              <mc:Fallback>
                <p:oleObj name="Формула" r:id="rId9" imgW="457002" imgH="215806" progId="Equation.3">
                  <p:embed/>
                  <p:pic>
                    <p:nvPicPr>
                      <p:cNvPr id="0"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21750" y="7754938"/>
                        <a:ext cx="1125538" cy="539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p:cNvSpPr>
            <a:spLocks noChangeArrowheads="1"/>
          </p:cNvSpPr>
          <p:nvPr/>
        </p:nvSpPr>
        <p:spPr bwMode="auto">
          <a:xfrm>
            <a:off x="2884488" y="7635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GOVERNING EQUATIONS</a:t>
            </a:r>
            <a:endParaRPr lang="ru-RU" sz="3200" b="1"/>
          </a:p>
        </p:txBody>
      </p:sp>
      <p:sp>
        <p:nvSpPr>
          <p:cNvPr id="64102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28" name="Object 4"/>
          <p:cNvGraphicFramePr>
            <a:graphicFrameLocks noChangeAspect="1"/>
          </p:cNvGraphicFramePr>
          <p:nvPr/>
        </p:nvGraphicFramePr>
        <p:xfrm>
          <a:off x="4340225" y="2012950"/>
          <a:ext cx="7131050" cy="1052513"/>
        </p:xfrm>
        <a:graphic>
          <a:graphicData uri="http://schemas.openxmlformats.org/presentationml/2006/ole">
            <mc:AlternateContent xmlns:mc="http://schemas.openxmlformats.org/markup-compatibility/2006">
              <mc:Choice xmlns:v="urn:schemas-microsoft-com:vml" Requires="v">
                <p:oleObj spid="_x0000_s641043" name="Формула" r:id="rId4" imgW="3162300" imgH="469900" progId="Equation.3">
                  <p:embed/>
                </p:oleObj>
              </mc:Choice>
              <mc:Fallback>
                <p:oleObj name="Формула" r:id="rId4" imgW="3162300" imgH="46990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0225" y="2012950"/>
                        <a:ext cx="7131050" cy="10525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29" name="Rectangle 5"/>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30" name="Object 6"/>
          <p:cNvGraphicFramePr>
            <a:graphicFrameLocks noChangeAspect="1"/>
          </p:cNvGraphicFramePr>
          <p:nvPr/>
        </p:nvGraphicFramePr>
        <p:xfrm>
          <a:off x="6683375" y="3538538"/>
          <a:ext cx="1465263" cy="1122362"/>
        </p:xfrm>
        <a:graphic>
          <a:graphicData uri="http://schemas.openxmlformats.org/presentationml/2006/ole">
            <mc:AlternateContent xmlns:mc="http://schemas.openxmlformats.org/markup-compatibility/2006">
              <mc:Choice xmlns:v="urn:schemas-microsoft-com:vml" Requires="v">
                <p:oleObj spid="_x0000_s641044" name="Формула" r:id="rId6" imgW="609600" imgH="469900" progId="Equation.3">
                  <p:embed/>
                </p:oleObj>
              </mc:Choice>
              <mc:Fallback>
                <p:oleObj name="Формула" r:id="rId6" imgW="609600" imgH="469900" progId="Equation.3">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83375" y="3538538"/>
                        <a:ext cx="1465263" cy="1122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31" name="Rectangle 7"/>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32" name="Object 8"/>
          <p:cNvGraphicFramePr>
            <a:graphicFrameLocks noChangeAspect="1"/>
          </p:cNvGraphicFramePr>
          <p:nvPr/>
        </p:nvGraphicFramePr>
        <p:xfrm>
          <a:off x="4848225" y="4983163"/>
          <a:ext cx="5394325" cy="1223962"/>
        </p:xfrm>
        <a:graphic>
          <a:graphicData uri="http://schemas.openxmlformats.org/presentationml/2006/ole">
            <mc:AlternateContent xmlns:mc="http://schemas.openxmlformats.org/markup-compatibility/2006">
              <mc:Choice xmlns:v="urn:schemas-microsoft-com:vml" Requires="v">
                <p:oleObj spid="_x0000_s641045" name="Формула" r:id="rId8" imgW="2184400" imgH="495300" progId="Equation.3">
                  <p:embed/>
                </p:oleObj>
              </mc:Choice>
              <mc:Fallback>
                <p:oleObj name="Формула" r:id="rId8" imgW="2184400" imgH="4953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48225" y="4983163"/>
                        <a:ext cx="5394325" cy="1223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33" name="Rectangle 9"/>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34" name="Object 10"/>
          <p:cNvGraphicFramePr>
            <a:graphicFrameLocks noChangeAspect="1"/>
          </p:cNvGraphicFramePr>
          <p:nvPr/>
        </p:nvGraphicFramePr>
        <p:xfrm>
          <a:off x="3898900" y="8850313"/>
          <a:ext cx="1895475" cy="457200"/>
        </p:xfrm>
        <a:graphic>
          <a:graphicData uri="http://schemas.openxmlformats.org/presentationml/2006/ole">
            <mc:AlternateContent xmlns:mc="http://schemas.openxmlformats.org/markup-compatibility/2006">
              <mc:Choice xmlns:v="urn:schemas-microsoft-com:vml" Requires="v">
                <p:oleObj spid="_x0000_s641046" name="Формула" r:id="rId10" imgW="825500" imgH="203200" progId="Equation.3">
                  <p:embed/>
                </p:oleObj>
              </mc:Choice>
              <mc:Fallback>
                <p:oleObj name="Формула" r:id="rId10" imgW="825500" imgH="20320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98900" y="8850313"/>
                        <a:ext cx="1895475"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35" name="Rectangle 11"/>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36" name="Object 12"/>
          <p:cNvGraphicFramePr>
            <a:graphicFrameLocks noChangeAspect="1"/>
          </p:cNvGraphicFramePr>
          <p:nvPr/>
        </p:nvGraphicFramePr>
        <p:xfrm>
          <a:off x="8296275" y="8947150"/>
          <a:ext cx="3243263" cy="457200"/>
        </p:xfrm>
        <a:graphic>
          <a:graphicData uri="http://schemas.openxmlformats.org/presentationml/2006/ole">
            <mc:AlternateContent xmlns:mc="http://schemas.openxmlformats.org/markup-compatibility/2006">
              <mc:Choice xmlns:v="urn:schemas-microsoft-com:vml" Requires="v">
                <p:oleObj spid="_x0000_s641047" name="Формула" r:id="rId12" imgW="1422400" imgH="203200" progId="Equation.3">
                  <p:embed/>
                </p:oleObj>
              </mc:Choice>
              <mc:Fallback>
                <p:oleObj name="Формула" r:id="rId12" imgW="1422400" imgH="203200" progId="Equation.3">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296275" y="8947150"/>
                        <a:ext cx="3243263"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37" name="Rectangle 13"/>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1038" name="Object 14"/>
          <p:cNvGraphicFramePr>
            <a:graphicFrameLocks noChangeAspect="1"/>
          </p:cNvGraphicFramePr>
          <p:nvPr/>
        </p:nvGraphicFramePr>
        <p:xfrm>
          <a:off x="6330950" y="6880225"/>
          <a:ext cx="801688" cy="985838"/>
        </p:xfrm>
        <a:graphic>
          <a:graphicData uri="http://schemas.openxmlformats.org/presentationml/2006/ole">
            <mc:AlternateContent xmlns:mc="http://schemas.openxmlformats.org/markup-compatibility/2006">
              <mc:Choice xmlns:v="urn:schemas-microsoft-com:vml" Requires="v">
                <p:oleObj spid="_x0000_s641048" name="Формула" r:id="rId14" imgW="330057" imgH="406224" progId="Equation.3">
                  <p:embed/>
                </p:oleObj>
              </mc:Choice>
              <mc:Fallback>
                <p:oleObj name="Формула" r:id="rId14" imgW="330057" imgH="406224" progId="Equation.3">
                  <p:embed/>
                  <p:pic>
                    <p:nvPicPr>
                      <p:cNvPr id="0" name="Object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30950" y="6880225"/>
                        <a:ext cx="801688" cy="9858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39" name="Text Box 15"/>
          <p:cNvSpPr txBox="1">
            <a:spLocks noChangeArrowheads="1"/>
          </p:cNvSpPr>
          <p:nvPr/>
        </p:nvSpPr>
        <p:spPr bwMode="auto">
          <a:xfrm>
            <a:off x="5276850" y="7040563"/>
            <a:ext cx="966788" cy="53340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3200">
                <a:solidFill>
                  <a:schemeClr val="tx1"/>
                </a:solidFill>
                <a:latin typeface="Times New Roman" pitchFamily="18" charset="0"/>
              </a:rPr>
              <a:t>Re =</a:t>
            </a:r>
            <a:endParaRPr lang="ru-RU" sz="3200">
              <a:solidFill>
                <a:schemeClr val="tx1"/>
              </a:solidFill>
              <a:latin typeface="Times New Roman" pitchFamily="18" charset="0"/>
            </a:endParaRPr>
          </a:p>
        </p:txBody>
      </p:sp>
      <p:graphicFrame>
        <p:nvGraphicFramePr>
          <p:cNvPr id="641040" name="Object 16"/>
          <p:cNvGraphicFramePr>
            <a:graphicFrameLocks noChangeAspect="1"/>
          </p:cNvGraphicFramePr>
          <p:nvPr/>
        </p:nvGraphicFramePr>
        <p:xfrm>
          <a:off x="8697913" y="6791325"/>
          <a:ext cx="2011362" cy="1087438"/>
        </p:xfrm>
        <a:graphic>
          <a:graphicData uri="http://schemas.openxmlformats.org/presentationml/2006/ole">
            <mc:AlternateContent xmlns:mc="http://schemas.openxmlformats.org/markup-compatibility/2006">
              <mc:Choice xmlns:v="urn:schemas-microsoft-com:vml" Requires="v">
                <p:oleObj spid="_x0000_s641049" name="Формула" r:id="rId16" imgW="825142" imgH="444307" progId="Equation.3">
                  <p:embed/>
                </p:oleObj>
              </mc:Choice>
              <mc:Fallback>
                <p:oleObj name="Формула" r:id="rId16" imgW="825142" imgH="444307" progId="Equation.3">
                  <p:embed/>
                  <p:pic>
                    <p:nvPicPr>
                      <p:cNvPr id="0" name="Object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697913" y="6791325"/>
                        <a:ext cx="2011362" cy="1087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1041" name="Rectangle 1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41042" name="Text Box 18"/>
          <p:cNvSpPr txBox="1">
            <a:spLocks noChangeArrowheads="1"/>
          </p:cNvSpPr>
          <p:nvPr/>
        </p:nvSpPr>
        <p:spPr bwMode="auto">
          <a:xfrm>
            <a:off x="7813675" y="7021513"/>
            <a:ext cx="966788" cy="53340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3200">
                <a:solidFill>
                  <a:schemeClr val="tx1"/>
                </a:solidFill>
                <a:latin typeface="Times New Roman" pitchFamily="18" charset="0"/>
              </a:rPr>
              <a:t>Ri =</a:t>
            </a:r>
            <a:endParaRPr lang="ru-RU" sz="3200">
              <a:solidFill>
                <a:schemeClr val="tx1"/>
              </a:solidFill>
              <a:latin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2"/>
          <p:cNvSpPr>
            <a:spLocks noChangeArrowheads="1"/>
          </p:cNvSpPr>
          <p:nvPr/>
        </p:nvSpPr>
        <p:spPr bwMode="auto">
          <a:xfrm>
            <a:off x="2884488" y="7635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CURVILINEAR COORDINATES</a:t>
            </a:r>
            <a:endParaRPr lang="ru-RU" sz="3200" b="1"/>
          </a:p>
        </p:txBody>
      </p:sp>
      <p:sp>
        <p:nvSpPr>
          <p:cNvPr id="64921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9221" name="Rectangle 5"/>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9223" name="Rectangle 7"/>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9225" name="Rectangle 9"/>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9227" name="Rectangle 11"/>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49231" name="Text Box 15"/>
          <p:cNvSpPr txBox="1">
            <a:spLocks noChangeArrowheads="1"/>
          </p:cNvSpPr>
          <p:nvPr/>
        </p:nvSpPr>
        <p:spPr bwMode="auto">
          <a:xfrm>
            <a:off x="2393950" y="5727700"/>
            <a:ext cx="2903538" cy="53340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3200">
                <a:solidFill>
                  <a:schemeClr val="tx1"/>
                </a:solidFill>
                <a:latin typeface="Times New Roman" pitchFamily="18" charset="0"/>
              </a:rPr>
              <a:t>Mapping over </a:t>
            </a:r>
            <a:r>
              <a:rPr lang="el-GR" sz="3200">
                <a:solidFill>
                  <a:schemeClr val="tx1"/>
                </a:solidFill>
                <a:latin typeface="Times New Roman" pitchFamily="18" charset="0"/>
                <a:cs typeface="Times New Roman" pitchFamily="18" charset="0"/>
              </a:rPr>
              <a:t>η</a:t>
            </a:r>
            <a:r>
              <a:rPr lang="en-US" sz="3200">
                <a:solidFill>
                  <a:schemeClr val="tx1"/>
                </a:solidFill>
                <a:latin typeface="Times New Roman" pitchFamily="18" charset="0"/>
                <a:cs typeface="Times New Roman" pitchFamily="18" charset="0"/>
              </a:rPr>
              <a:t>:</a:t>
            </a:r>
            <a:endParaRPr lang="ru-RU" sz="3200">
              <a:solidFill>
                <a:schemeClr val="tx1"/>
              </a:solidFill>
              <a:latin typeface="Times New Roman" pitchFamily="18" charset="0"/>
            </a:endParaRPr>
          </a:p>
        </p:txBody>
      </p:sp>
      <p:sp>
        <p:nvSpPr>
          <p:cNvPr id="649233" name="Rectangle 17"/>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49236" name="Rectangle 20"/>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9235" name="Object 19"/>
          <p:cNvGraphicFramePr>
            <a:graphicFrameLocks noChangeAspect="1"/>
          </p:cNvGraphicFramePr>
          <p:nvPr/>
        </p:nvGraphicFramePr>
        <p:xfrm>
          <a:off x="5622925" y="2197100"/>
          <a:ext cx="4306888" cy="547688"/>
        </p:xfrm>
        <a:graphic>
          <a:graphicData uri="http://schemas.openxmlformats.org/presentationml/2006/ole">
            <mc:AlternateContent xmlns:mc="http://schemas.openxmlformats.org/markup-compatibility/2006">
              <mc:Choice xmlns:v="urn:schemas-microsoft-com:vml" Requires="v">
                <p:oleObj spid="_x0000_s649247" name="Формула" r:id="rId4" imgW="1574800" imgH="203200" progId="Equation.3">
                  <p:embed/>
                </p:oleObj>
              </mc:Choice>
              <mc:Fallback>
                <p:oleObj name="Формула" r:id="rId4" imgW="1574800" imgH="203200" progId="Equation.3">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2925" y="2197100"/>
                        <a:ext cx="4306888" cy="547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9238" name="Rectangle 22"/>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9237" name="Object 21"/>
          <p:cNvGraphicFramePr>
            <a:graphicFrameLocks noChangeAspect="1"/>
          </p:cNvGraphicFramePr>
          <p:nvPr/>
        </p:nvGraphicFramePr>
        <p:xfrm>
          <a:off x="5629275" y="3035300"/>
          <a:ext cx="4038600" cy="504825"/>
        </p:xfrm>
        <a:graphic>
          <a:graphicData uri="http://schemas.openxmlformats.org/presentationml/2006/ole">
            <mc:AlternateContent xmlns:mc="http://schemas.openxmlformats.org/markup-compatibility/2006">
              <mc:Choice xmlns:v="urn:schemas-microsoft-com:vml" Requires="v">
                <p:oleObj spid="_x0000_s649248" name="Формула" r:id="rId6" imgW="1600200" imgH="203200" progId="Equation.3">
                  <p:embed/>
                </p:oleObj>
              </mc:Choice>
              <mc:Fallback>
                <p:oleObj name="Формула" r:id="rId6" imgW="1600200" imgH="20320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9275" y="3035300"/>
                        <a:ext cx="4038600"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9239" name="Object 23"/>
          <p:cNvGraphicFramePr>
            <a:graphicFrameLocks noChangeAspect="1"/>
          </p:cNvGraphicFramePr>
          <p:nvPr/>
        </p:nvGraphicFramePr>
        <p:xfrm>
          <a:off x="5138738" y="3856038"/>
          <a:ext cx="5187950" cy="882650"/>
        </p:xfrm>
        <a:graphic>
          <a:graphicData uri="http://schemas.openxmlformats.org/presentationml/2006/ole">
            <mc:AlternateContent xmlns:mc="http://schemas.openxmlformats.org/markup-compatibility/2006">
              <mc:Choice xmlns:v="urn:schemas-microsoft-com:vml" Requires="v">
                <p:oleObj spid="_x0000_s649249" name="Формула" r:id="rId8" imgW="2298700" imgH="393700" progId="Equation.3">
                  <p:embed/>
                </p:oleObj>
              </mc:Choice>
              <mc:Fallback>
                <p:oleObj name="Формула" r:id="rId8" imgW="2298700" imgH="393700" progId="Equation.3">
                  <p:embed/>
                  <p:pic>
                    <p:nvPicPr>
                      <p:cNvPr id="0"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8738" y="3856038"/>
                        <a:ext cx="5187950" cy="88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49241" name="Object 25"/>
          <p:cNvGraphicFramePr>
            <a:graphicFrameLocks noChangeAspect="1"/>
          </p:cNvGraphicFramePr>
          <p:nvPr/>
        </p:nvGraphicFramePr>
        <p:xfrm>
          <a:off x="5645150" y="5546725"/>
          <a:ext cx="3205163" cy="1038225"/>
        </p:xfrm>
        <a:graphic>
          <a:graphicData uri="http://schemas.openxmlformats.org/presentationml/2006/ole">
            <mc:AlternateContent xmlns:mc="http://schemas.openxmlformats.org/markup-compatibility/2006">
              <mc:Choice xmlns:v="urn:schemas-microsoft-com:vml" Requires="v">
                <p:oleObj spid="_x0000_s649250" name="Формула" r:id="rId10" imgW="1320227" imgH="431613" progId="Equation.3">
                  <p:embed/>
                </p:oleObj>
              </mc:Choice>
              <mc:Fallback>
                <p:oleObj name="Формула" r:id="rId10" imgW="1320227" imgH="431613" progId="Equation.3">
                  <p:embed/>
                  <p:pic>
                    <p:nvPicPr>
                      <p:cNvPr id="0"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45150" y="5546725"/>
                        <a:ext cx="3205163" cy="1038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9246" name="Rectangle 30"/>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49245" name="Object 29"/>
          <p:cNvGraphicFramePr>
            <a:graphicFrameLocks noChangeAspect="1"/>
          </p:cNvGraphicFramePr>
          <p:nvPr/>
        </p:nvGraphicFramePr>
        <p:xfrm>
          <a:off x="9521825" y="5756275"/>
          <a:ext cx="2236788" cy="484188"/>
        </p:xfrm>
        <a:graphic>
          <a:graphicData uri="http://schemas.openxmlformats.org/presentationml/2006/ole">
            <mc:AlternateContent xmlns:mc="http://schemas.openxmlformats.org/markup-compatibility/2006">
              <mc:Choice xmlns:v="urn:schemas-microsoft-com:vml" Requires="v">
                <p:oleObj spid="_x0000_s649251" name="Формула" r:id="rId12" imgW="926698" imgH="203112" progId="Equation.3">
                  <p:embed/>
                </p:oleObj>
              </mc:Choice>
              <mc:Fallback>
                <p:oleObj name="Формула" r:id="rId12" imgW="926698" imgH="203112" progId="Equation.3">
                  <p:embed/>
                  <p:pic>
                    <p:nvPicPr>
                      <p:cNvPr id="0" name="Object 2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521825" y="5756275"/>
                        <a:ext cx="2236788" cy="484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p:cNvSpPr>
            <a:spLocks noChangeArrowheads="1"/>
          </p:cNvSpPr>
          <p:nvPr/>
        </p:nvSpPr>
        <p:spPr bwMode="auto">
          <a:xfrm>
            <a:off x="2884488" y="763588"/>
            <a:ext cx="9050337" cy="565150"/>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BOUNDARY CONDITIONS</a:t>
            </a:r>
            <a:endParaRPr lang="ru-RU" sz="3200" b="1"/>
          </a:p>
        </p:txBody>
      </p:sp>
      <p:sp>
        <p:nvSpPr>
          <p:cNvPr id="65126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68" name="Rectangle 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69" name="Rectangle 5"/>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70"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71" name="Rectangle 7"/>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72" name="Text Box 8"/>
          <p:cNvSpPr txBox="1">
            <a:spLocks noChangeArrowheads="1"/>
          </p:cNvSpPr>
          <p:nvPr/>
        </p:nvSpPr>
        <p:spPr bwMode="auto">
          <a:xfrm>
            <a:off x="1808163" y="6291263"/>
            <a:ext cx="2238375"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b="1">
                <a:solidFill>
                  <a:srgbClr val="0000CC"/>
                </a:solidFill>
              </a:rPr>
              <a:t>Top plane:</a:t>
            </a:r>
            <a:endParaRPr lang="ru-RU" sz="2800" b="1">
              <a:solidFill>
                <a:srgbClr val="0000CC"/>
              </a:solidFill>
            </a:endParaRPr>
          </a:p>
        </p:txBody>
      </p:sp>
      <p:sp>
        <p:nvSpPr>
          <p:cNvPr id="651273" name="Rectangle 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51274" name="Rectangle 10"/>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76" name="Rectangle 12"/>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80" name="Rectangle 1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51283" name="Rectangle 19"/>
          <p:cNvSpPr>
            <a:spLocks noChangeArrowheads="1"/>
          </p:cNvSpPr>
          <p:nvPr/>
        </p:nvSpPr>
        <p:spPr bwMode="auto">
          <a:xfrm>
            <a:off x="0" y="560546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82" name="Object 18"/>
          <p:cNvGraphicFramePr>
            <a:graphicFrameLocks noChangeAspect="1"/>
          </p:cNvGraphicFramePr>
          <p:nvPr/>
        </p:nvGraphicFramePr>
        <p:xfrm>
          <a:off x="5097463" y="2343150"/>
          <a:ext cx="4867275" cy="528638"/>
        </p:xfrm>
        <a:graphic>
          <a:graphicData uri="http://schemas.openxmlformats.org/presentationml/2006/ole">
            <mc:AlternateContent xmlns:mc="http://schemas.openxmlformats.org/markup-compatibility/2006">
              <mc:Choice xmlns:v="urn:schemas-microsoft-com:vml" Requires="v">
                <p:oleObj spid="_x0000_s651298" name="Формула" r:id="rId4" imgW="2019300" imgH="215900" progId="Equation.3">
                  <p:embed/>
                </p:oleObj>
              </mc:Choice>
              <mc:Fallback>
                <p:oleObj name="Формула" r:id="rId4" imgW="2019300" imgH="215900" progId="Equation.3">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7463" y="2343150"/>
                        <a:ext cx="4867275" cy="528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85" name="Rectangle 21"/>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84" name="Object 20"/>
          <p:cNvGraphicFramePr>
            <a:graphicFrameLocks noChangeAspect="1"/>
          </p:cNvGraphicFramePr>
          <p:nvPr/>
        </p:nvGraphicFramePr>
        <p:xfrm>
          <a:off x="5132388" y="3035300"/>
          <a:ext cx="2168525" cy="517525"/>
        </p:xfrm>
        <a:graphic>
          <a:graphicData uri="http://schemas.openxmlformats.org/presentationml/2006/ole">
            <mc:AlternateContent xmlns:mc="http://schemas.openxmlformats.org/markup-compatibility/2006">
              <mc:Choice xmlns:v="urn:schemas-microsoft-com:vml" Requires="v">
                <p:oleObj spid="_x0000_s651299" name="Формула" r:id="rId6" imgW="837836" imgH="203112" progId="Equation.3">
                  <p:embed/>
                </p:oleObj>
              </mc:Choice>
              <mc:Fallback>
                <p:oleObj name="Формула" r:id="rId6" imgW="837836" imgH="203112"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32388" y="3035300"/>
                        <a:ext cx="2168525" cy="517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87" name="Rectangle 23"/>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86" name="Object 22"/>
          <p:cNvGraphicFramePr>
            <a:graphicFrameLocks noChangeAspect="1"/>
          </p:cNvGraphicFramePr>
          <p:nvPr/>
        </p:nvGraphicFramePr>
        <p:xfrm>
          <a:off x="5105400" y="3762375"/>
          <a:ext cx="4200525" cy="482600"/>
        </p:xfrm>
        <a:graphic>
          <a:graphicData uri="http://schemas.openxmlformats.org/presentationml/2006/ole">
            <mc:AlternateContent xmlns:mc="http://schemas.openxmlformats.org/markup-compatibility/2006">
              <mc:Choice xmlns:v="urn:schemas-microsoft-com:vml" Requires="v">
                <p:oleObj spid="_x0000_s651300" name="Формула" r:id="rId8" imgW="1739900" imgH="203200" progId="Equation.3">
                  <p:embed/>
                </p:oleObj>
              </mc:Choice>
              <mc:Fallback>
                <p:oleObj name="Формула" r:id="rId8" imgW="1739900" imgH="203200" progId="Equation.3">
                  <p:embed/>
                  <p:pic>
                    <p:nvPicPr>
                      <p:cNvPr id="0" name="Object 2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5400" y="3762375"/>
                        <a:ext cx="4200525" cy="482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89" name="Rectangle 25"/>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88" name="Object 24"/>
          <p:cNvGraphicFramePr>
            <a:graphicFrameLocks noChangeAspect="1"/>
          </p:cNvGraphicFramePr>
          <p:nvPr/>
        </p:nvGraphicFramePr>
        <p:xfrm>
          <a:off x="5251450" y="5545138"/>
          <a:ext cx="2524125" cy="504825"/>
        </p:xfrm>
        <a:graphic>
          <a:graphicData uri="http://schemas.openxmlformats.org/presentationml/2006/ole">
            <mc:AlternateContent xmlns:mc="http://schemas.openxmlformats.org/markup-compatibility/2006">
              <mc:Choice xmlns:v="urn:schemas-microsoft-com:vml" Requires="v">
                <p:oleObj spid="_x0000_s651301" name="Формула" r:id="rId10" imgW="1002865" imgH="203112" progId="Equation.3">
                  <p:embed/>
                </p:oleObj>
              </mc:Choice>
              <mc:Fallback>
                <p:oleObj name="Формула" r:id="rId10" imgW="1002865" imgH="203112" progId="Equation.3">
                  <p:embed/>
                  <p:pic>
                    <p:nvPicPr>
                      <p:cNvPr id="0"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51450" y="5545138"/>
                        <a:ext cx="2524125"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90" name="Text Box 26"/>
          <p:cNvSpPr txBox="1">
            <a:spLocks noChangeArrowheads="1"/>
          </p:cNvSpPr>
          <p:nvPr/>
        </p:nvSpPr>
        <p:spPr bwMode="auto">
          <a:xfrm>
            <a:off x="1601788" y="2847975"/>
            <a:ext cx="2732087"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b="1">
                <a:solidFill>
                  <a:srgbClr val="0000CC"/>
                </a:solidFill>
              </a:rPr>
              <a:t>Bottom plane</a:t>
            </a:r>
            <a:r>
              <a:rPr lang="en-US" sz="2800" b="1">
                <a:solidFill>
                  <a:srgbClr val="0000CC"/>
                </a:solidFill>
                <a:cs typeface="Times New Roman" pitchFamily="18" charset="0"/>
              </a:rPr>
              <a:t>:</a:t>
            </a:r>
            <a:endParaRPr lang="ru-RU" sz="2800" b="1">
              <a:solidFill>
                <a:srgbClr val="0000CC"/>
              </a:solidFill>
            </a:endParaRPr>
          </a:p>
        </p:txBody>
      </p:sp>
      <p:sp>
        <p:nvSpPr>
          <p:cNvPr id="651292" name="Rectangle 28"/>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91" name="Object 27"/>
          <p:cNvGraphicFramePr>
            <a:graphicFrameLocks noChangeAspect="1"/>
          </p:cNvGraphicFramePr>
          <p:nvPr/>
        </p:nvGraphicFramePr>
        <p:xfrm>
          <a:off x="5338763" y="6319838"/>
          <a:ext cx="2228850" cy="550862"/>
        </p:xfrm>
        <a:graphic>
          <a:graphicData uri="http://schemas.openxmlformats.org/presentationml/2006/ole">
            <mc:AlternateContent xmlns:mc="http://schemas.openxmlformats.org/markup-compatibility/2006">
              <mc:Choice xmlns:v="urn:schemas-microsoft-com:vml" Requires="v">
                <p:oleObj spid="_x0000_s651302" name="Формула" r:id="rId12" imgW="812447" imgH="203112" progId="Equation.3">
                  <p:embed/>
                </p:oleObj>
              </mc:Choice>
              <mc:Fallback>
                <p:oleObj name="Формула" r:id="rId12" imgW="812447" imgH="203112" progId="Equation.3">
                  <p:embed/>
                  <p:pic>
                    <p:nvPicPr>
                      <p:cNvPr id="0" name="Object 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38763" y="6319838"/>
                        <a:ext cx="2228850" cy="550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94" name="Rectangle 30"/>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93" name="Object 29"/>
          <p:cNvGraphicFramePr>
            <a:graphicFrameLocks noChangeAspect="1"/>
          </p:cNvGraphicFramePr>
          <p:nvPr/>
        </p:nvGraphicFramePr>
        <p:xfrm>
          <a:off x="5300663" y="7092950"/>
          <a:ext cx="2116137" cy="504825"/>
        </p:xfrm>
        <a:graphic>
          <a:graphicData uri="http://schemas.openxmlformats.org/presentationml/2006/ole">
            <mc:AlternateContent xmlns:mc="http://schemas.openxmlformats.org/markup-compatibility/2006">
              <mc:Choice xmlns:v="urn:schemas-microsoft-com:vml" Requires="v">
                <p:oleObj spid="_x0000_s651303" name="Формула" r:id="rId14" imgW="837836" imgH="203112" progId="Equation.3">
                  <p:embed/>
                </p:oleObj>
              </mc:Choice>
              <mc:Fallback>
                <p:oleObj name="Формула" r:id="rId14" imgW="837836" imgH="203112" progId="Equation.3">
                  <p:embed/>
                  <p:pic>
                    <p:nvPicPr>
                      <p:cNvPr id="0" name="Object 2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00663" y="7092950"/>
                        <a:ext cx="2116137" cy="504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96" name="Rectangle 32"/>
          <p:cNvSpPr>
            <a:spLocks noChangeArrowheads="1"/>
          </p:cNvSpPr>
          <p:nvPr/>
        </p:nvSpPr>
        <p:spPr bwMode="auto">
          <a:xfrm>
            <a:off x="0" y="55959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graphicFrame>
        <p:nvGraphicFramePr>
          <p:cNvPr id="651295" name="Object 31"/>
          <p:cNvGraphicFramePr>
            <a:graphicFrameLocks noChangeAspect="1"/>
          </p:cNvGraphicFramePr>
          <p:nvPr/>
        </p:nvGraphicFramePr>
        <p:xfrm>
          <a:off x="4800600" y="8234363"/>
          <a:ext cx="4006850" cy="625475"/>
        </p:xfrm>
        <a:graphic>
          <a:graphicData uri="http://schemas.openxmlformats.org/presentationml/2006/ole">
            <mc:AlternateContent xmlns:mc="http://schemas.openxmlformats.org/markup-compatibility/2006">
              <mc:Choice xmlns:v="urn:schemas-microsoft-com:vml" Requires="v">
                <p:oleObj spid="_x0000_s651304" name="Формула" r:id="rId16" imgW="1524000" imgH="241300" progId="Equation.3">
                  <p:embed/>
                </p:oleObj>
              </mc:Choice>
              <mc:Fallback>
                <p:oleObj name="Формула" r:id="rId16" imgW="1524000" imgH="241300" progId="Equation.3">
                  <p:embed/>
                  <p:pic>
                    <p:nvPicPr>
                      <p:cNvPr id="0" name="Object 3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800600" y="8234363"/>
                        <a:ext cx="4006850" cy="625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1297" name="Text Box 33"/>
          <p:cNvSpPr txBox="1">
            <a:spLocks noChangeArrowheads="1"/>
          </p:cNvSpPr>
          <p:nvPr/>
        </p:nvSpPr>
        <p:spPr bwMode="auto">
          <a:xfrm>
            <a:off x="4275138" y="9437688"/>
            <a:ext cx="6011862"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b="1">
                <a:solidFill>
                  <a:srgbClr val="0000CC"/>
                </a:solidFill>
              </a:rPr>
              <a:t>All fields are x and y periodic</a:t>
            </a:r>
            <a:endParaRPr lang="ru-RU" sz="2800" b="1">
              <a:solidFill>
                <a:srgbClr val="0000CC"/>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2"/>
          <p:cNvSpPr>
            <a:spLocks noChangeArrowheads="1"/>
          </p:cNvSpPr>
          <p:nvPr/>
        </p:nvSpPr>
        <p:spPr bwMode="auto">
          <a:xfrm>
            <a:off x="2884488" y="598488"/>
            <a:ext cx="9050337"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NON-STRATIFIED FLOW ABOVE WAVY BOUNDARY: COMPARISON WITH DNS BY SULLIVAN ET AL. (2000)</a:t>
            </a:r>
            <a:endParaRPr lang="ru-RU" sz="3200" b="1"/>
          </a:p>
        </p:txBody>
      </p:sp>
      <p:sp>
        <p:nvSpPr>
          <p:cNvPr id="695299"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0" name="Rectangle 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1" name="Rectangle 5"/>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2"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3" name="Rectangle 7"/>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4" name="Rectangle 8"/>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5305" name="Rectangle 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95306" name="Text Box 10"/>
          <p:cNvSpPr txBox="1">
            <a:spLocks noChangeArrowheads="1"/>
          </p:cNvSpPr>
          <p:nvPr/>
        </p:nvSpPr>
        <p:spPr bwMode="auto">
          <a:xfrm>
            <a:off x="10790238" y="3597275"/>
            <a:ext cx="3729037" cy="254635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chemeClr val="tx1"/>
                </a:solidFill>
                <a:latin typeface="Times New Roman" pitchFamily="18" charset="0"/>
              </a:rPr>
              <a:t> </a:t>
            </a:r>
            <a:r>
              <a:rPr lang="en-US" sz="2800" b="1">
                <a:solidFill>
                  <a:srgbClr val="0000CC"/>
                </a:solidFill>
              </a:rPr>
              <a:t>Re = 10000, </a:t>
            </a:r>
            <a:r>
              <a:rPr lang="en-US" b="1">
                <a:solidFill>
                  <a:srgbClr val="0000CC"/>
                </a:solidFill>
              </a:rPr>
              <a:t>c=0.25</a:t>
            </a:r>
            <a:r>
              <a:rPr lang="en-US">
                <a:solidFill>
                  <a:srgbClr val="0000CC"/>
                </a:solidFill>
              </a:rPr>
              <a:t> </a:t>
            </a:r>
            <a:endParaRPr lang="en-US" sz="2800" b="1">
              <a:solidFill>
                <a:srgbClr val="0000CC"/>
              </a:solidFill>
            </a:endParaRPr>
          </a:p>
          <a:p>
            <a:r>
              <a:rPr lang="en-US" sz="2800" b="1">
                <a:solidFill>
                  <a:srgbClr val="0000CC"/>
                </a:solidFill>
              </a:rPr>
              <a:t> </a:t>
            </a:r>
          </a:p>
          <a:p>
            <a:endParaRPr lang="en-US" sz="2800" b="1">
              <a:solidFill>
                <a:srgbClr val="0000CC"/>
              </a:solidFill>
            </a:endParaRPr>
          </a:p>
          <a:p>
            <a:r>
              <a:rPr lang="en-US" sz="2800" b="1">
                <a:solidFill>
                  <a:srgbClr val="0000CC"/>
                </a:solidFill>
              </a:rPr>
              <a:t>      ka = 0.2</a:t>
            </a:r>
          </a:p>
          <a:p>
            <a:r>
              <a:rPr lang="en-US" sz="2800" b="1">
                <a:solidFill>
                  <a:srgbClr val="0000CC"/>
                </a:solidFill>
              </a:rPr>
              <a:t> </a:t>
            </a:r>
          </a:p>
          <a:p>
            <a:r>
              <a:rPr lang="en-US" b="1">
                <a:solidFill>
                  <a:schemeClr val="tx1"/>
                </a:solidFill>
                <a:latin typeface="Times New Roman" pitchFamily="18" charset="0"/>
              </a:rPr>
              <a:t> </a:t>
            </a:r>
            <a:endParaRPr lang="ru-RU" b="1">
              <a:solidFill>
                <a:schemeClr val="tx1"/>
              </a:solidFill>
              <a:latin typeface="Times New Roman" pitchFamily="18" charset="0"/>
            </a:endParaRPr>
          </a:p>
        </p:txBody>
      </p:sp>
      <p:pic>
        <p:nvPicPr>
          <p:cNvPr id="695313" name="Picture 17" descr="compsu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9750" y="2247900"/>
            <a:ext cx="5921375" cy="8056563"/>
          </a:xfrm>
          <a:prstGeom prst="rect">
            <a:avLst/>
          </a:prstGeom>
          <a:noFill/>
          <a:extLst>
            <a:ext uri="{909E8E84-426E-40DD-AFC4-6F175D3DCCD1}">
              <a14:hiddenFill xmlns:a14="http://schemas.microsoft.com/office/drawing/2010/main">
                <a:solidFill>
                  <a:srgbClr val="FFFFFF"/>
                </a:solidFill>
              </a14:hiddenFill>
            </a:ext>
          </a:extLst>
        </p:spPr>
      </p:pic>
      <p:sp>
        <p:nvSpPr>
          <p:cNvPr id="695314" name="Text Box 18"/>
          <p:cNvSpPr txBox="1">
            <a:spLocks noChangeArrowheads="1"/>
          </p:cNvSpPr>
          <p:nvPr/>
        </p:nvSpPr>
        <p:spPr bwMode="auto">
          <a:xfrm>
            <a:off x="11637963" y="7588250"/>
            <a:ext cx="1841500" cy="1265238"/>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chemeClr val="tx1"/>
                </a:solidFill>
              </a:rPr>
              <a:t> </a:t>
            </a:r>
            <a:r>
              <a:rPr lang="en-US" sz="2800" b="1">
                <a:solidFill>
                  <a:srgbClr val="0000CC"/>
                </a:solidFill>
              </a:rPr>
              <a:t>ka = 0.1</a:t>
            </a:r>
          </a:p>
          <a:p>
            <a:r>
              <a:rPr lang="en-US" sz="2800" b="1">
                <a:solidFill>
                  <a:schemeClr val="tx1"/>
                </a:solidFill>
              </a:rPr>
              <a:t> </a:t>
            </a:r>
          </a:p>
          <a:p>
            <a:r>
              <a:rPr lang="en-US" b="1">
                <a:solidFill>
                  <a:schemeClr val="tx1"/>
                </a:solidFill>
                <a:latin typeface="Times New Roman" pitchFamily="18" charset="0"/>
              </a:rPr>
              <a:t> </a:t>
            </a:r>
            <a:endParaRPr lang="ru-RU" b="1">
              <a:solidFill>
                <a:schemeClr val="tx1"/>
              </a:solidFill>
              <a:latin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ChangeArrowheads="1"/>
          </p:cNvSpPr>
          <p:nvPr/>
        </p:nvSpPr>
        <p:spPr bwMode="auto">
          <a:xfrm>
            <a:off x="2884488" y="763588"/>
            <a:ext cx="9050337" cy="1539875"/>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NON-STRATIFIED FLOW ABOVE FLAT BOUNDARY: COMPARISON WITH PREVIOUS RESULTS</a:t>
            </a:r>
            <a:endParaRPr lang="ru-RU" sz="3200" b="1"/>
          </a:p>
        </p:txBody>
      </p:sp>
      <p:sp>
        <p:nvSpPr>
          <p:cNvPr id="677891"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2" name="Rectangle 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3" name="Rectangle 5"/>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4"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5" name="Rectangle 7"/>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6" name="Rectangle 8"/>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77897" name="Rectangle 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pic>
        <p:nvPicPr>
          <p:cNvPr id="677913" name="Picture 25" descr="compex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9488" y="2635250"/>
            <a:ext cx="7624762" cy="7353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ChangeArrowheads="1"/>
          </p:cNvSpPr>
          <p:nvPr/>
        </p:nvSpPr>
        <p:spPr bwMode="auto">
          <a:xfrm>
            <a:off x="2884488" y="763588"/>
            <a:ext cx="9050337" cy="1052512"/>
          </a:xfrm>
          <a:prstGeom prst="rect">
            <a:avLst/>
          </a:prstGeom>
          <a:noFill/>
          <a:ln>
            <a:noFill/>
          </a:ln>
          <a:effectLst/>
          <a:extLst>
            <a:ext uri="{909E8E84-426E-40DD-AFC4-6F175D3DCCD1}">
              <a14:hiddenFill xmlns:a14="http://schemas.microsoft.com/office/drawing/2010/main">
                <a:gradFill rotWithShape="0">
                  <a:gsLst>
                    <a:gs pos="0">
                      <a:schemeClr val="hlink"/>
                    </a:gs>
                    <a:gs pos="50000">
                      <a:srgbClr val="FFFFCC"/>
                    </a:gs>
                    <a:gs pos="100000">
                      <a:schemeClr val="hlink"/>
                    </a:gs>
                  </a:gsLst>
                  <a:lin ang="5400000" scaled="1"/>
                </a:gradFill>
              </a14:hiddenFill>
            </a:ext>
            <a:ext uri="{91240B29-F687-4F45-9708-019B960494DF}">
              <a14:hiddenLine xmlns:a14="http://schemas.microsoft.com/office/drawing/2010/main" w="76200" cmpd="tri">
                <a:solidFill>
                  <a:srgbClr val="00008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56684" tIns="78343" rIns="156684" bIns="0">
            <a:spAutoFit/>
          </a:bodyPr>
          <a:lstStyle/>
          <a:p>
            <a:pPr algn="ctr" defTabSz="1566863"/>
            <a:r>
              <a:rPr lang="en-US" sz="3200" b="1"/>
              <a:t>NON-STRATIFIED FLOW ABOVE FLAT BOUNDARY</a:t>
            </a:r>
            <a:endParaRPr lang="ru-RU" sz="3200" b="1"/>
          </a:p>
        </p:txBody>
      </p:sp>
      <p:sp>
        <p:nvSpPr>
          <p:cNvPr id="697347" name="Rectangle 3"/>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48" name="Rectangle 4"/>
          <p:cNvSpPr>
            <a:spLocks noChangeArrowheads="1"/>
          </p:cNvSpPr>
          <p:nvPr/>
        </p:nvSpPr>
        <p:spPr bwMode="auto">
          <a:xfrm>
            <a:off x="0" y="548163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49" name="Rectangle 5"/>
          <p:cNvSpPr>
            <a:spLocks noChangeArrowheads="1"/>
          </p:cNvSpPr>
          <p:nvPr/>
        </p:nvSpPr>
        <p:spPr bwMode="auto">
          <a:xfrm>
            <a:off x="0" y="5467350"/>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50" name="Rectangle 6"/>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51" name="Rectangle 7"/>
          <p:cNvSpPr>
            <a:spLocks noChangeArrowheads="1"/>
          </p:cNvSpPr>
          <p:nvPr/>
        </p:nvSpPr>
        <p:spPr bwMode="auto">
          <a:xfrm>
            <a:off x="0" y="5614988"/>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52" name="Rectangle 8"/>
          <p:cNvSpPr>
            <a:spLocks noChangeArrowheads="1"/>
          </p:cNvSpPr>
          <p:nvPr/>
        </p:nvSpPr>
        <p:spPr bwMode="auto">
          <a:xfrm>
            <a:off x="0" y="5510213"/>
            <a:ext cx="16002000" cy="0"/>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endParaRPr lang="ru-RU"/>
          </a:p>
        </p:txBody>
      </p:sp>
      <p:sp>
        <p:nvSpPr>
          <p:cNvPr id="697353" name="Rectangle 9"/>
          <p:cNvSpPr>
            <a:spLocks noChangeArrowheads="1"/>
          </p:cNvSpPr>
          <p:nvPr/>
        </p:nvSpPr>
        <p:spPr bwMode="auto">
          <a:xfrm>
            <a:off x="7586663" y="5886450"/>
            <a:ext cx="282575" cy="33496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nchor="ctr">
            <a:spAutoFit/>
          </a:bodyPr>
          <a:lstStyle/>
          <a:p>
            <a:r>
              <a:rPr lang="en-US" sz="1200">
                <a:solidFill>
                  <a:schemeClr val="tx1"/>
                </a:solidFill>
                <a:latin typeface="Times New Roman" pitchFamily="18" charset="0"/>
                <a:cs typeface="Times New Roman" pitchFamily="18" charset="0"/>
              </a:rPr>
              <a:t> </a:t>
            </a:r>
            <a:r>
              <a:rPr lang="ru-RU" sz="1900">
                <a:solidFill>
                  <a:schemeClr val="tx1"/>
                </a:solidFill>
                <a:latin typeface="Times New Roman" pitchFamily="18" charset="0"/>
              </a:rPr>
              <a:t> </a:t>
            </a:r>
            <a:endParaRPr lang="ru-RU">
              <a:solidFill>
                <a:schemeClr val="tx1"/>
              </a:solidFill>
              <a:latin typeface="Times New Roman" pitchFamily="18" charset="0"/>
            </a:endParaRPr>
          </a:p>
        </p:txBody>
      </p:sp>
      <p:sp>
        <p:nvSpPr>
          <p:cNvPr id="697354" name="Text Box 10"/>
          <p:cNvSpPr txBox="1">
            <a:spLocks noChangeArrowheads="1"/>
          </p:cNvSpPr>
          <p:nvPr/>
        </p:nvSpPr>
        <p:spPr bwMode="auto">
          <a:xfrm>
            <a:off x="11139488" y="4843463"/>
            <a:ext cx="2266950" cy="11414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chemeClr val="tx1"/>
                </a:solidFill>
                <a:latin typeface="Times New Roman" pitchFamily="18" charset="0"/>
              </a:rPr>
              <a:t> </a:t>
            </a:r>
            <a:r>
              <a:rPr lang="en-US" b="1">
                <a:solidFill>
                  <a:srgbClr val="0000CC"/>
                </a:solidFill>
              </a:rPr>
              <a:t>Re = 40000: </a:t>
            </a:r>
          </a:p>
          <a:p>
            <a:r>
              <a:rPr lang="en-US" b="1">
                <a:solidFill>
                  <a:srgbClr val="0000CC"/>
                </a:solidFill>
              </a:rPr>
              <a:t> u</a:t>
            </a:r>
            <a:r>
              <a:rPr lang="en-US" b="1" baseline="-25000">
                <a:solidFill>
                  <a:srgbClr val="0000CC"/>
                </a:solidFill>
              </a:rPr>
              <a:t>*</a:t>
            </a:r>
            <a:r>
              <a:rPr lang="en-US" b="1">
                <a:solidFill>
                  <a:srgbClr val="0000CC"/>
                </a:solidFill>
              </a:rPr>
              <a:t> = 0.0256</a:t>
            </a:r>
          </a:p>
          <a:p>
            <a:r>
              <a:rPr lang="en-US" b="1">
                <a:solidFill>
                  <a:srgbClr val="0000CC"/>
                </a:solidFill>
              </a:rPr>
              <a:t> z</a:t>
            </a:r>
            <a:r>
              <a:rPr lang="en-US" b="1" baseline="-25000">
                <a:solidFill>
                  <a:srgbClr val="0000CC"/>
                </a:solidFill>
              </a:rPr>
              <a:t>*</a:t>
            </a:r>
            <a:r>
              <a:rPr lang="en-US" b="1">
                <a:solidFill>
                  <a:srgbClr val="0000CC"/>
                </a:solidFill>
              </a:rPr>
              <a:t> = 0.001 </a:t>
            </a:r>
            <a:endParaRPr lang="ru-RU" b="1">
              <a:solidFill>
                <a:srgbClr val="0000CC"/>
              </a:solidFill>
            </a:endParaRPr>
          </a:p>
        </p:txBody>
      </p:sp>
      <p:sp>
        <p:nvSpPr>
          <p:cNvPr id="697355" name="Text Box 11"/>
          <p:cNvSpPr txBox="1">
            <a:spLocks noChangeArrowheads="1"/>
          </p:cNvSpPr>
          <p:nvPr/>
        </p:nvSpPr>
        <p:spPr bwMode="auto">
          <a:xfrm>
            <a:off x="11244263" y="6954838"/>
            <a:ext cx="2355850" cy="11414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a:solidFill>
                  <a:schemeClr val="tx1"/>
                </a:solidFill>
                <a:latin typeface="Times New Roman" pitchFamily="18" charset="0"/>
              </a:rPr>
              <a:t> </a:t>
            </a:r>
            <a:r>
              <a:rPr lang="en-US" b="1">
                <a:solidFill>
                  <a:srgbClr val="0000CC"/>
                </a:solidFill>
                <a:latin typeface="Times New Roman" pitchFamily="18" charset="0"/>
              </a:rPr>
              <a:t> </a:t>
            </a:r>
            <a:r>
              <a:rPr lang="en-US" b="1">
                <a:solidFill>
                  <a:srgbClr val="0000CC"/>
                </a:solidFill>
              </a:rPr>
              <a:t>Re = 80000: </a:t>
            </a:r>
          </a:p>
          <a:p>
            <a:r>
              <a:rPr lang="en-US" b="1">
                <a:solidFill>
                  <a:srgbClr val="0000CC"/>
                </a:solidFill>
              </a:rPr>
              <a:t> u</a:t>
            </a:r>
            <a:r>
              <a:rPr lang="en-US" b="1" baseline="-25000">
                <a:solidFill>
                  <a:srgbClr val="0000CC"/>
                </a:solidFill>
              </a:rPr>
              <a:t>*</a:t>
            </a:r>
            <a:r>
              <a:rPr lang="en-US" b="1">
                <a:solidFill>
                  <a:srgbClr val="0000CC"/>
                </a:solidFill>
              </a:rPr>
              <a:t>  = 0.0235 </a:t>
            </a:r>
          </a:p>
          <a:p>
            <a:r>
              <a:rPr lang="en-US" b="1">
                <a:solidFill>
                  <a:srgbClr val="0000CC"/>
                </a:solidFill>
              </a:rPr>
              <a:t> z</a:t>
            </a:r>
            <a:r>
              <a:rPr lang="en-US" b="1" baseline="-25000">
                <a:solidFill>
                  <a:srgbClr val="0000CC"/>
                </a:solidFill>
              </a:rPr>
              <a:t>*</a:t>
            </a:r>
            <a:r>
              <a:rPr lang="en-US" b="1">
                <a:solidFill>
                  <a:srgbClr val="0000CC"/>
                </a:solidFill>
              </a:rPr>
              <a:t> = 0.00053</a:t>
            </a:r>
            <a:endParaRPr lang="ru-RU" b="1">
              <a:solidFill>
                <a:srgbClr val="0000CC"/>
              </a:solidFill>
            </a:endParaRPr>
          </a:p>
        </p:txBody>
      </p:sp>
      <p:sp>
        <p:nvSpPr>
          <p:cNvPr id="697356" name="Text Box 12"/>
          <p:cNvSpPr txBox="1">
            <a:spLocks noChangeArrowheads="1"/>
          </p:cNvSpPr>
          <p:nvPr/>
        </p:nvSpPr>
        <p:spPr bwMode="auto">
          <a:xfrm>
            <a:off x="1524000" y="3390900"/>
            <a:ext cx="2536825"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Mean velocity</a:t>
            </a:r>
          </a:p>
          <a:p>
            <a:r>
              <a:rPr lang="en-US" sz="2800" b="1">
                <a:solidFill>
                  <a:srgbClr val="0000CC"/>
                </a:solidFill>
              </a:rPr>
              <a:t>profile</a:t>
            </a:r>
            <a:endParaRPr lang="ru-RU" sz="2800" b="1">
              <a:solidFill>
                <a:srgbClr val="0000CC"/>
              </a:solidFill>
            </a:endParaRPr>
          </a:p>
        </p:txBody>
      </p:sp>
      <p:sp>
        <p:nvSpPr>
          <p:cNvPr id="697357" name="Text Box 13"/>
          <p:cNvSpPr txBox="1">
            <a:spLocks noChangeArrowheads="1"/>
          </p:cNvSpPr>
          <p:nvPr/>
        </p:nvSpPr>
        <p:spPr bwMode="auto">
          <a:xfrm>
            <a:off x="1428750" y="6018213"/>
            <a:ext cx="2800350" cy="900112"/>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Momentum flux</a:t>
            </a:r>
          </a:p>
          <a:p>
            <a:r>
              <a:rPr lang="en-US" sz="2800" b="1">
                <a:solidFill>
                  <a:srgbClr val="0000CC"/>
                </a:solidFill>
              </a:rPr>
              <a:t>budget</a:t>
            </a:r>
            <a:endParaRPr lang="ru-RU" sz="2800" b="1">
              <a:solidFill>
                <a:srgbClr val="0000CC"/>
              </a:solidFill>
            </a:endParaRPr>
          </a:p>
        </p:txBody>
      </p:sp>
      <p:sp>
        <p:nvSpPr>
          <p:cNvPr id="697358" name="Text Box 14"/>
          <p:cNvSpPr txBox="1">
            <a:spLocks noChangeArrowheads="1"/>
          </p:cNvSpPr>
          <p:nvPr/>
        </p:nvSpPr>
        <p:spPr bwMode="auto">
          <a:xfrm>
            <a:off x="1549400" y="8509000"/>
            <a:ext cx="2784475" cy="900113"/>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Kinetic energy </a:t>
            </a:r>
          </a:p>
          <a:p>
            <a:r>
              <a:rPr lang="en-US" sz="2800" b="1">
                <a:solidFill>
                  <a:srgbClr val="0000CC"/>
                </a:solidFill>
              </a:rPr>
              <a:t>budget</a:t>
            </a:r>
            <a:endParaRPr lang="ru-RU" sz="2800" b="1">
              <a:solidFill>
                <a:srgbClr val="0000CC"/>
              </a:solidFill>
            </a:endParaRPr>
          </a:p>
        </p:txBody>
      </p:sp>
      <p:sp>
        <p:nvSpPr>
          <p:cNvPr id="697361" name="Text Box 17"/>
          <p:cNvSpPr txBox="1">
            <a:spLocks noChangeArrowheads="1"/>
          </p:cNvSpPr>
          <p:nvPr/>
        </p:nvSpPr>
        <p:spPr bwMode="auto">
          <a:xfrm>
            <a:off x="8423275" y="1873250"/>
            <a:ext cx="2176463"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bIns="0">
            <a:spAutoFit/>
          </a:bodyPr>
          <a:lstStyle/>
          <a:p>
            <a:r>
              <a:rPr lang="en-US" sz="2800" b="1">
                <a:solidFill>
                  <a:srgbClr val="0000CC"/>
                </a:solidFill>
              </a:rPr>
              <a:t>Re=80000</a:t>
            </a:r>
            <a:endParaRPr lang="ru-RU" sz="2800" b="1">
              <a:solidFill>
                <a:srgbClr val="0000CC"/>
              </a:solidFill>
            </a:endParaRPr>
          </a:p>
        </p:txBody>
      </p:sp>
      <p:sp>
        <p:nvSpPr>
          <p:cNvPr id="697362" name="Text Box 18"/>
          <p:cNvSpPr txBox="1">
            <a:spLocks noChangeArrowheads="1"/>
          </p:cNvSpPr>
          <p:nvPr/>
        </p:nvSpPr>
        <p:spPr bwMode="auto">
          <a:xfrm>
            <a:off x="5381625" y="1901825"/>
            <a:ext cx="1914525" cy="473075"/>
          </a:xfrm>
          <a:prstGeom prst="rect">
            <a:avLst/>
          </a:prstGeom>
          <a:noFill/>
          <a:ln>
            <a:noFill/>
          </a:ln>
          <a:effectLst/>
          <a:extLst>
            <a:ext uri="{909E8E84-426E-40DD-AFC4-6F175D3DCCD1}">
              <a14:hiddenFill xmlns:a14="http://schemas.microsoft.com/office/drawing/2010/main">
                <a:gradFill rotWithShape="0">
                  <a:gsLst>
                    <a:gs pos="0">
                      <a:srgbClr val="FFFFCC"/>
                    </a:gs>
                    <a:gs pos="100000">
                      <a:schemeClr val="hlink"/>
                    </a:gs>
                  </a:gsLst>
                  <a:path path="shape">
                    <a:fillToRect l="50000" t="50000" r="50000" b="50000"/>
                  </a:path>
                </a:gradFill>
              </a14:hiddenFill>
            </a:ext>
            <a:ext uri="{91240B29-F687-4F45-9708-019B960494DF}">
              <a14:hiddenLine xmlns:a14="http://schemas.microsoft.com/office/drawing/2010/main" w="38100" cmpd="dbl">
                <a:solidFill>
                  <a:srgbClr val="00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bIns="0">
            <a:spAutoFit/>
          </a:bodyPr>
          <a:lstStyle/>
          <a:p>
            <a:r>
              <a:rPr lang="en-US" sz="2800" b="1">
                <a:solidFill>
                  <a:srgbClr val="0000CC"/>
                </a:solidFill>
              </a:rPr>
              <a:t>Re=40000</a:t>
            </a:r>
            <a:endParaRPr lang="ru-RU" sz="2800" b="1">
              <a:solidFill>
                <a:srgbClr val="0000CC"/>
              </a:solidFill>
            </a:endParaRPr>
          </a:p>
        </p:txBody>
      </p:sp>
      <p:pic>
        <p:nvPicPr>
          <p:cNvPr id="697364" name="Picture 20" descr="zprri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2800" y="2447925"/>
            <a:ext cx="5961063" cy="83137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Large thermostratified tank-1">
  <a:themeElements>
    <a:clrScheme name="Large thermostratified tank-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ge thermostratified tank-1">
      <a:majorFont>
        <a:latin typeface="Comic Sans MS"/>
        <a:ea typeface=""/>
        <a:cs typeface=""/>
      </a:majorFont>
      <a:minorFont>
        <a:latin typeface="Comic Sans MS"/>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CC"/>
            </a:gs>
            <a:gs pos="100000">
              <a:schemeClr val="hlink"/>
            </a:gs>
          </a:gsLst>
          <a:path path="rect">
            <a:fillToRect l="50000" t="50000" r="50000" b="50000"/>
          </a:path>
        </a:gradFill>
        <a:ln w="38100" cap="flat" cmpd="dbl"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rgbClr val="000066"/>
            </a:solidFill>
            <a:effectLst/>
            <a:latin typeface="Comic Sans MS" pitchFamily="66" charset="0"/>
          </a:defRPr>
        </a:defPPr>
      </a:lstStyle>
    </a:spDef>
    <a:lnDef>
      <a:spPr bwMode="auto">
        <a:xfrm>
          <a:off x="0" y="0"/>
          <a:ext cx="1" cy="1"/>
        </a:xfrm>
        <a:custGeom>
          <a:avLst/>
          <a:gdLst/>
          <a:ahLst/>
          <a:cxnLst/>
          <a:rect l="0" t="0" r="0" b="0"/>
          <a:pathLst/>
        </a:custGeom>
        <a:gradFill rotWithShape="0">
          <a:gsLst>
            <a:gs pos="0">
              <a:srgbClr val="FFFFCC"/>
            </a:gs>
            <a:gs pos="100000">
              <a:schemeClr val="hlink"/>
            </a:gs>
          </a:gsLst>
          <a:path path="rect">
            <a:fillToRect l="50000" t="50000" r="50000" b="50000"/>
          </a:path>
        </a:gradFill>
        <a:ln w="38100" cap="flat" cmpd="dbl" algn="ctr">
          <a:solidFill>
            <a:srgbClr val="00006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400" b="0" i="0" u="none" strike="noStrike" cap="none" normalizeH="0" baseline="0" smtClean="0">
            <a:ln>
              <a:noFill/>
            </a:ln>
            <a:solidFill>
              <a:srgbClr val="000066"/>
            </a:solidFill>
            <a:effectLst/>
            <a:latin typeface="Comic Sans MS" pitchFamily="66" charset="0"/>
          </a:defRPr>
        </a:defPPr>
      </a:lstStyle>
    </a:lnDef>
  </a:objectDefaults>
  <a:extraClrSchemeLst>
    <a:extraClrScheme>
      <a:clrScheme name="Large thermostratified tank-1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Large thermostratified tank-1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Large thermostratified tank-1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Large thermostratified tank-1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Large thermostratified tank-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Large thermostratified tank-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Large thermostratified tank-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Settings\1\Application Data\Microsoft\Шаблоны\Large thermostratified tank-1.pot</Template>
  <TotalTime>29318</TotalTime>
  <Words>7016</Words>
  <Application>Microsoft Office PowerPoint</Application>
  <PresentationFormat>Произвольный</PresentationFormat>
  <Paragraphs>263</Paragraphs>
  <Slides>29</Slides>
  <Notes>29</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2</vt:i4>
      </vt:variant>
      <vt:variant>
        <vt:lpstr>Заголовки слайдов</vt:lpstr>
      </vt:variant>
      <vt:variant>
        <vt:i4>29</vt:i4>
      </vt:variant>
    </vt:vector>
  </HeadingPairs>
  <TitlesOfParts>
    <vt:vector size="36" baseType="lpstr">
      <vt:lpstr>Times New Roman</vt:lpstr>
      <vt:lpstr>Comic Sans MS</vt:lpstr>
      <vt:lpstr>Arial Narrow</vt:lpstr>
      <vt:lpstr>Arial</vt:lpstr>
      <vt:lpstr>Large thermostratified tank-1</vt:lpstr>
      <vt:lpstr>Microsoft Equation 3.0</vt:lpstr>
      <vt:lpstr>Grapher Plot Document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IAP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 особенностях взаимодействия волн и ветра при ураганных условиях</dc:title>
  <dc:creator>Троицкая</dc:creator>
  <cp:lastModifiedBy>Полякова Татьяна Викторовна</cp:lastModifiedBy>
  <cp:revision>801</cp:revision>
  <dcterms:created xsi:type="dcterms:W3CDTF">2008-01-31T22:52:24Z</dcterms:created>
  <dcterms:modified xsi:type="dcterms:W3CDTF">2014-10-16T16:46:18Z</dcterms:modified>
</cp:coreProperties>
</file>