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80" r:id="rId1"/>
  </p:sldMasterIdLst>
  <p:notesMasterIdLst>
    <p:notesMasterId r:id="rId13"/>
  </p:notesMasterIdLst>
  <p:handoutMasterIdLst>
    <p:handoutMasterId r:id="rId14"/>
  </p:handoutMasterIdLst>
  <p:sldIdLst>
    <p:sldId id="256" r:id="rId2"/>
    <p:sldId id="258" r:id="rId3"/>
    <p:sldId id="257" r:id="rId4"/>
    <p:sldId id="268" r:id="rId5"/>
    <p:sldId id="277" r:id="rId6"/>
    <p:sldId id="278" r:id="rId7"/>
    <p:sldId id="270" r:id="rId8"/>
    <p:sldId id="280" r:id="rId9"/>
    <p:sldId id="281" r:id="rId10"/>
    <p:sldId id="279" r:id="rId11"/>
    <p:sldId id="260" r:id="rId1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4343"/>
    <a:srgbClr val="E5FFE1"/>
    <a:srgbClr val="D1FFE6"/>
    <a:srgbClr val="7481FC"/>
    <a:srgbClr val="FF9393"/>
    <a:srgbClr val="FF696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818" autoAdjust="0"/>
    <p:restoredTop sz="81714" autoAdjust="0"/>
  </p:normalViewPr>
  <p:slideViewPr>
    <p:cSldViewPr>
      <p:cViewPr varScale="1">
        <p:scale>
          <a:sx n="60" d="100"/>
          <a:sy n="60" d="100"/>
        </p:scale>
        <p:origin x="-1566" y="-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3" d="100"/>
          <a:sy n="83" d="100"/>
        </p:scale>
        <p:origin x="-1992" y="-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4AE8A81-056B-40CE-8E58-3C5AEBB45266}" type="doc">
      <dgm:prSet loTypeId="urn:microsoft.com/office/officeart/2005/8/layout/vList2" loCatId="list" qsTypeId="urn:microsoft.com/office/officeart/2005/8/quickstyle/simple1" qsCatId="simple" csTypeId="urn:microsoft.com/office/officeart/2005/8/colors/accent2_1" csCatId="accent2" phldr="1"/>
      <dgm:spPr/>
      <dgm:t>
        <a:bodyPr/>
        <a:lstStyle/>
        <a:p>
          <a:endParaRPr lang="ru-RU"/>
        </a:p>
      </dgm:t>
    </dgm:pt>
    <dgm:pt modelId="{DE7025FF-339C-4A95-9BB0-BF4216089976}">
      <dgm:prSet custT="1"/>
      <dgm:spPr/>
      <dgm:t>
        <a:bodyPr/>
        <a:lstStyle/>
        <a:p>
          <a:pPr rtl="0"/>
          <a:r>
            <a:rPr lang="ru-RU" sz="1600" dirty="0" smtClean="0">
              <a:latin typeface="Bookman Old Style" panose="02050604050505020204" pitchFamily="18" charset="0"/>
            </a:rPr>
            <a:t>Задача оптимизации перетоков в электросети сведена к задаче, решаемой симплекс-методом</a:t>
          </a:r>
          <a:endParaRPr lang="ru-RU" sz="1600" dirty="0">
            <a:latin typeface="Bookman Old Style" panose="02050604050505020204" pitchFamily="18" charset="0"/>
          </a:endParaRPr>
        </a:p>
      </dgm:t>
    </dgm:pt>
    <dgm:pt modelId="{B02C64E0-8A76-40C9-A9C7-0B0005056EF8}" type="parTrans" cxnId="{81CA7792-5196-4093-80D1-1B53DF100393}">
      <dgm:prSet/>
      <dgm:spPr/>
      <dgm:t>
        <a:bodyPr/>
        <a:lstStyle/>
        <a:p>
          <a:endParaRPr lang="ru-RU"/>
        </a:p>
      </dgm:t>
    </dgm:pt>
    <dgm:pt modelId="{DA8F3973-2DDD-4390-8946-02AE5DA2ACA8}" type="sibTrans" cxnId="{81CA7792-5196-4093-80D1-1B53DF100393}">
      <dgm:prSet/>
      <dgm:spPr/>
      <dgm:t>
        <a:bodyPr/>
        <a:lstStyle/>
        <a:p>
          <a:endParaRPr lang="ru-RU"/>
        </a:p>
      </dgm:t>
    </dgm:pt>
    <dgm:pt modelId="{47FB275F-A922-4109-81FF-3729EC3ECFC5}">
      <dgm:prSet custT="1"/>
      <dgm:spPr/>
      <dgm:t>
        <a:bodyPr/>
        <a:lstStyle/>
        <a:p>
          <a:pPr rtl="0"/>
          <a:r>
            <a:rPr lang="ru-RU" sz="1600" dirty="0" smtClean="0">
              <a:latin typeface="Bookman Old Style" panose="02050604050505020204" pitchFamily="18" charset="0"/>
            </a:rPr>
            <a:t>Хорошая применимость из-за характерных особенностей построения энергосетей</a:t>
          </a:r>
          <a:endParaRPr lang="ru-RU" sz="1600" dirty="0">
            <a:latin typeface="Bookman Old Style" panose="02050604050505020204" pitchFamily="18" charset="0"/>
          </a:endParaRPr>
        </a:p>
      </dgm:t>
    </dgm:pt>
    <dgm:pt modelId="{8CA9E312-1175-4538-A873-BC567B0BDB4A}" type="parTrans" cxnId="{3B9FE0DA-6082-489F-B2DE-2FF150258830}">
      <dgm:prSet/>
      <dgm:spPr/>
      <dgm:t>
        <a:bodyPr/>
        <a:lstStyle/>
        <a:p>
          <a:endParaRPr lang="ru-RU"/>
        </a:p>
      </dgm:t>
    </dgm:pt>
    <dgm:pt modelId="{19AD548F-806C-4EF5-A68F-709AECD7ABE7}" type="sibTrans" cxnId="{3B9FE0DA-6082-489F-B2DE-2FF150258830}">
      <dgm:prSet/>
      <dgm:spPr/>
      <dgm:t>
        <a:bodyPr/>
        <a:lstStyle/>
        <a:p>
          <a:endParaRPr lang="ru-RU"/>
        </a:p>
      </dgm:t>
    </dgm:pt>
    <dgm:pt modelId="{2792FE30-D28A-48D1-8670-84C766B2DC58}">
      <dgm:prSet custT="1"/>
      <dgm:spPr/>
      <dgm:t>
        <a:bodyPr/>
        <a:lstStyle/>
        <a:p>
          <a:pPr rtl="0"/>
          <a:r>
            <a:rPr lang="ru-RU" sz="1600" dirty="0" smtClean="0">
              <a:latin typeface="Bookman Old Style" panose="02050604050505020204" pitchFamily="18" charset="0"/>
            </a:rPr>
            <a:t>Метод </a:t>
          </a:r>
          <a:r>
            <a:rPr lang="ru-RU" sz="1600" dirty="0" smtClean="0">
              <a:latin typeface="Bookman Old Style" panose="02050604050505020204" pitchFamily="18" charset="0"/>
            </a:rPr>
            <a:t>позволяет при введении дополнительных признаков (технически </a:t>
          </a:r>
          <a:r>
            <a:rPr lang="ru-RU" sz="1600" dirty="0" smtClean="0">
              <a:latin typeface="Bookman Old Style" panose="02050604050505020204" pitchFamily="18" charset="0"/>
            </a:rPr>
            <a:t>возможная </a:t>
          </a:r>
          <a:r>
            <a:rPr lang="ru-RU" sz="1600" dirty="0" smtClean="0">
              <a:latin typeface="Bookman Old Style" panose="02050604050505020204" pitchFamily="18" charset="0"/>
            </a:rPr>
            <a:t>пропускная способность, </a:t>
          </a:r>
          <a:r>
            <a:rPr lang="ru-RU" sz="1600" smtClean="0">
              <a:latin typeface="Bookman Old Style" panose="02050604050505020204" pitchFamily="18" charset="0"/>
            </a:rPr>
            <a:t>реверсивные </a:t>
          </a:r>
          <a:r>
            <a:rPr lang="ru-RU" sz="1600" smtClean="0">
              <a:latin typeface="Bookman Old Style" panose="02050604050505020204" pitchFamily="18" charset="0"/>
            </a:rPr>
            <a:t>линии) </a:t>
          </a:r>
          <a:r>
            <a:rPr lang="ru-RU" sz="1600" dirty="0" smtClean="0">
              <a:latin typeface="Bookman Old Style" panose="02050604050505020204" pitchFamily="18" charset="0"/>
            </a:rPr>
            <a:t>автоматически переформулировать новую задачу для постановки в стандартном виде, например симплекс-методом, и находить решение спектра поставленных задач. </a:t>
          </a:r>
          <a:endParaRPr lang="ru-RU" sz="1600" dirty="0">
            <a:latin typeface="Bookman Old Style" panose="02050604050505020204" pitchFamily="18" charset="0"/>
          </a:endParaRPr>
        </a:p>
      </dgm:t>
    </dgm:pt>
    <dgm:pt modelId="{F6160DB3-CB6C-4DCC-A236-68B54466C8FC}" type="parTrans" cxnId="{D2F40ACE-9D29-4030-B832-7C9733E511C0}">
      <dgm:prSet/>
      <dgm:spPr/>
      <dgm:t>
        <a:bodyPr/>
        <a:lstStyle/>
        <a:p>
          <a:endParaRPr lang="ru-RU"/>
        </a:p>
      </dgm:t>
    </dgm:pt>
    <dgm:pt modelId="{F813CBF8-D383-4E99-8F8C-2F75252FD468}" type="sibTrans" cxnId="{D2F40ACE-9D29-4030-B832-7C9733E511C0}">
      <dgm:prSet/>
      <dgm:spPr/>
      <dgm:t>
        <a:bodyPr/>
        <a:lstStyle/>
        <a:p>
          <a:endParaRPr lang="ru-RU"/>
        </a:p>
      </dgm:t>
    </dgm:pt>
    <dgm:pt modelId="{DB109F04-AE3C-4F9B-9DF9-2F5EFD9831D4}">
      <dgm:prSet custT="1"/>
      <dgm:spPr/>
      <dgm:t>
        <a:bodyPr/>
        <a:lstStyle/>
        <a:p>
          <a:pPr rtl="0"/>
          <a:r>
            <a:rPr lang="ru-RU" sz="1600" dirty="0" smtClean="0">
              <a:latin typeface="Bookman Old Style" panose="02050604050505020204" pitchFamily="18" charset="0"/>
            </a:rPr>
            <a:t>Возможность учета потерь на линии, различных элементов сетей систем снабжения. Адаптируемость к различным видам энергетических сетей.</a:t>
          </a:r>
          <a:endParaRPr lang="ru-RU" sz="1600" dirty="0">
            <a:latin typeface="Bookman Old Style" panose="02050604050505020204" pitchFamily="18" charset="0"/>
          </a:endParaRPr>
        </a:p>
      </dgm:t>
    </dgm:pt>
    <dgm:pt modelId="{490BC966-E2A5-4FE0-86A8-EA4449B50512}" type="parTrans" cxnId="{967579CC-2AFF-417D-922B-67767562C326}">
      <dgm:prSet/>
      <dgm:spPr/>
      <dgm:t>
        <a:bodyPr/>
        <a:lstStyle/>
        <a:p>
          <a:endParaRPr lang="ru-RU"/>
        </a:p>
      </dgm:t>
    </dgm:pt>
    <dgm:pt modelId="{3B969153-3A91-4F21-AE8F-376D3C631F92}" type="sibTrans" cxnId="{967579CC-2AFF-417D-922B-67767562C326}">
      <dgm:prSet/>
      <dgm:spPr/>
      <dgm:t>
        <a:bodyPr/>
        <a:lstStyle/>
        <a:p>
          <a:endParaRPr lang="ru-RU"/>
        </a:p>
      </dgm:t>
    </dgm:pt>
    <dgm:pt modelId="{5C187105-B5F3-4337-9111-19FCF6531C47}" type="pres">
      <dgm:prSet presAssocID="{E4AE8A81-056B-40CE-8E58-3C5AEBB45266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1BA1827-9337-4E3A-BB89-59F75A955526}" type="pres">
      <dgm:prSet presAssocID="{DE7025FF-339C-4A95-9BB0-BF4216089976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E59345A-EBD3-4D70-B4F5-1AD0A0956236}" type="pres">
      <dgm:prSet presAssocID="{DA8F3973-2DDD-4390-8946-02AE5DA2ACA8}" presName="spacer" presStyleCnt="0"/>
      <dgm:spPr/>
    </dgm:pt>
    <dgm:pt modelId="{A60CF0FE-F685-4050-BE22-B97EB1D6080F}" type="pres">
      <dgm:prSet presAssocID="{47FB275F-A922-4109-81FF-3729EC3ECFC5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ED22164-63E5-4A38-BE28-DECEE5336823}" type="pres">
      <dgm:prSet presAssocID="{19AD548F-806C-4EF5-A68F-709AECD7ABE7}" presName="spacer" presStyleCnt="0"/>
      <dgm:spPr/>
    </dgm:pt>
    <dgm:pt modelId="{3D95027B-8BF8-4C1F-8893-0DE8BBB914FF}" type="pres">
      <dgm:prSet presAssocID="{2792FE30-D28A-48D1-8670-84C766B2DC58}" presName="parentText" presStyleLbl="node1" presStyleIdx="2" presStyleCnt="4" custScaleY="14887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45EBB54-E254-4FF8-BF99-C49FE689988D}" type="pres">
      <dgm:prSet presAssocID="{F813CBF8-D383-4E99-8F8C-2F75252FD468}" presName="spacer" presStyleCnt="0"/>
      <dgm:spPr/>
    </dgm:pt>
    <dgm:pt modelId="{00942217-B6CC-4BAC-B8CE-DF8B4EB2A310}" type="pres">
      <dgm:prSet presAssocID="{DB109F04-AE3C-4F9B-9DF9-2F5EFD9831D4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A069009-121E-4860-ADED-BEF49B4B388C}" type="presOf" srcId="{DB109F04-AE3C-4F9B-9DF9-2F5EFD9831D4}" destId="{00942217-B6CC-4BAC-B8CE-DF8B4EB2A310}" srcOrd="0" destOrd="0" presId="urn:microsoft.com/office/officeart/2005/8/layout/vList2"/>
    <dgm:cxn modelId="{045B1B67-DCC0-4DA8-B637-49A44707575B}" type="presOf" srcId="{DE7025FF-339C-4A95-9BB0-BF4216089976}" destId="{11BA1827-9337-4E3A-BB89-59F75A955526}" srcOrd="0" destOrd="0" presId="urn:microsoft.com/office/officeart/2005/8/layout/vList2"/>
    <dgm:cxn modelId="{D324FE63-10BD-4B1D-9731-2B8410B8F4B7}" type="presOf" srcId="{47FB275F-A922-4109-81FF-3729EC3ECFC5}" destId="{A60CF0FE-F685-4050-BE22-B97EB1D6080F}" srcOrd="0" destOrd="0" presId="urn:microsoft.com/office/officeart/2005/8/layout/vList2"/>
    <dgm:cxn modelId="{07C95A34-73E8-4CBA-8384-3B0F221B45D8}" type="presOf" srcId="{2792FE30-D28A-48D1-8670-84C766B2DC58}" destId="{3D95027B-8BF8-4C1F-8893-0DE8BBB914FF}" srcOrd="0" destOrd="0" presId="urn:microsoft.com/office/officeart/2005/8/layout/vList2"/>
    <dgm:cxn modelId="{967579CC-2AFF-417D-922B-67767562C326}" srcId="{E4AE8A81-056B-40CE-8E58-3C5AEBB45266}" destId="{DB109F04-AE3C-4F9B-9DF9-2F5EFD9831D4}" srcOrd="3" destOrd="0" parTransId="{490BC966-E2A5-4FE0-86A8-EA4449B50512}" sibTransId="{3B969153-3A91-4F21-AE8F-376D3C631F92}"/>
    <dgm:cxn modelId="{D2F40ACE-9D29-4030-B832-7C9733E511C0}" srcId="{E4AE8A81-056B-40CE-8E58-3C5AEBB45266}" destId="{2792FE30-D28A-48D1-8670-84C766B2DC58}" srcOrd="2" destOrd="0" parTransId="{F6160DB3-CB6C-4DCC-A236-68B54466C8FC}" sibTransId="{F813CBF8-D383-4E99-8F8C-2F75252FD468}"/>
    <dgm:cxn modelId="{81CA7792-5196-4093-80D1-1B53DF100393}" srcId="{E4AE8A81-056B-40CE-8E58-3C5AEBB45266}" destId="{DE7025FF-339C-4A95-9BB0-BF4216089976}" srcOrd="0" destOrd="0" parTransId="{B02C64E0-8A76-40C9-A9C7-0B0005056EF8}" sibTransId="{DA8F3973-2DDD-4390-8946-02AE5DA2ACA8}"/>
    <dgm:cxn modelId="{3B9FE0DA-6082-489F-B2DE-2FF150258830}" srcId="{E4AE8A81-056B-40CE-8E58-3C5AEBB45266}" destId="{47FB275F-A922-4109-81FF-3729EC3ECFC5}" srcOrd="1" destOrd="0" parTransId="{8CA9E312-1175-4538-A873-BC567B0BDB4A}" sibTransId="{19AD548F-806C-4EF5-A68F-709AECD7ABE7}"/>
    <dgm:cxn modelId="{A6982207-D650-4E87-9233-E755D15A4E4E}" type="presOf" srcId="{E4AE8A81-056B-40CE-8E58-3C5AEBB45266}" destId="{5C187105-B5F3-4337-9111-19FCF6531C47}" srcOrd="0" destOrd="0" presId="urn:microsoft.com/office/officeart/2005/8/layout/vList2"/>
    <dgm:cxn modelId="{90E107C9-B275-4DA7-9FC8-741A37FB0C43}" type="presParOf" srcId="{5C187105-B5F3-4337-9111-19FCF6531C47}" destId="{11BA1827-9337-4E3A-BB89-59F75A955526}" srcOrd="0" destOrd="0" presId="urn:microsoft.com/office/officeart/2005/8/layout/vList2"/>
    <dgm:cxn modelId="{7E894359-CC13-4C19-A682-342132CAA50D}" type="presParOf" srcId="{5C187105-B5F3-4337-9111-19FCF6531C47}" destId="{2E59345A-EBD3-4D70-B4F5-1AD0A0956236}" srcOrd="1" destOrd="0" presId="urn:microsoft.com/office/officeart/2005/8/layout/vList2"/>
    <dgm:cxn modelId="{AB055FD3-E34C-44B4-902E-84591E0CDAAC}" type="presParOf" srcId="{5C187105-B5F3-4337-9111-19FCF6531C47}" destId="{A60CF0FE-F685-4050-BE22-B97EB1D6080F}" srcOrd="2" destOrd="0" presId="urn:microsoft.com/office/officeart/2005/8/layout/vList2"/>
    <dgm:cxn modelId="{F4E8D200-D89E-4BE3-92E1-4FDC213D72D1}" type="presParOf" srcId="{5C187105-B5F3-4337-9111-19FCF6531C47}" destId="{FED22164-63E5-4A38-BE28-DECEE5336823}" srcOrd="3" destOrd="0" presId="urn:microsoft.com/office/officeart/2005/8/layout/vList2"/>
    <dgm:cxn modelId="{0E0AEA65-ECFD-4D23-A49A-3E4AF111F9A4}" type="presParOf" srcId="{5C187105-B5F3-4337-9111-19FCF6531C47}" destId="{3D95027B-8BF8-4C1F-8893-0DE8BBB914FF}" srcOrd="4" destOrd="0" presId="urn:microsoft.com/office/officeart/2005/8/layout/vList2"/>
    <dgm:cxn modelId="{091E6AC4-BBC8-46AD-9DFB-A189DF99790C}" type="presParOf" srcId="{5C187105-B5F3-4337-9111-19FCF6531C47}" destId="{F45EBB54-E254-4FF8-BF99-C49FE689988D}" srcOrd="5" destOrd="0" presId="urn:microsoft.com/office/officeart/2005/8/layout/vList2"/>
    <dgm:cxn modelId="{E3AD3406-F18B-4CCA-BB75-023EAFCEAFAA}" type="presParOf" srcId="{5C187105-B5F3-4337-9111-19FCF6531C47}" destId="{00942217-B6CC-4BAC-B8CE-DF8B4EB2A310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0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1BA1827-9337-4E3A-BB89-59F75A955526}">
      <dsp:nvSpPr>
        <dsp:cNvPr id="0" name=""/>
        <dsp:cNvSpPr/>
      </dsp:nvSpPr>
      <dsp:spPr>
        <a:xfrm>
          <a:off x="0" y="786076"/>
          <a:ext cx="8510872" cy="714834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latin typeface="Bookman Old Style" panose="02050604050505020204" pitchFamily="18" charset="0"/>
            </a:rPr>
            <a:t>Задача оптимизации перетоков в электросети сведена к задаче, решаемой симплекс-методом</a:t>
          </a:r>
          <a:endParaRPr lang="ru-RU" sz="1600" kern="1200" dirty="0">
            <a:latin typeface="Bookman Old Style" panose="02050604050505020204" pitchFamily="18" charset="0"/>
          </a:endParaRPr>
        </a:p>
      </dsp:txBody>
      <dsp:txXfrm>
        <a:off x="34895" y="820971"/>
        <a:ext cx="8441082" cy="645044"/>
      </dsp:txXfrm>
    </dsp:sp>
    <dsp:sp modelId="{A60CF0FE-F685-4050-BE22-B97EB1D6080F}">
      <dsp:nvSpPr>
        <dsp:cNvPr id="0" name=""/>
        <dsp:cNvSpPr/>
      </dsp:nvSpPr>
      <dsp:spPr>
        <a:xfrm>
          <a:off x="0" y="1512399"/>
          <a:ext cx="8510872" cy="714834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latin typeface="Bookman Old Style" panose="02050604050505020204" pitchFamily="18" charset="0"/>
            </a:rPr>
            <a:t>Хорошая применимость из-за характерных особенностей построения энергосетей</a:t>
          </a:r>
          <a:endParaRPr lang="ru-RU" sz="1600" kern="1200" dirty="0">
            <a:latin typeface="Bookman Old Style" panose="02050604050505020204" pitchFamily="18" charset="0"/>
          </a:endParaRPr>
        </a:p>
      </dsp:txBody>
      <dsp:txXfrm>
        <a:off x="34895" y="1547294"/>
        <a:ext cx="8441082" cy="645044"/>
      </dsp:txXfrm>
    </dsp:sp>
    <dsp:sp modelId="{3D95027B-8BF8-4C1F-8893-0DE8BBB914FF}">
      <dsp:nvSpPr>
        <dsp:cNvPr id="0" name=""/>
        <dsp:cNvSpPr/>
      </dsp:nvSpPr>
      <dsp:spPr>
        <a:xfrm>
          <a:off x="0" y="2238723"/>
          <a:ext cx="8510872" cy="1064174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latin typeface="Bookman Old Style" panose="02050604050505020204" pitchFamily="18" charset="0"/>
            </a:rPr>
            <a:t>Метод </a:t>
          </a:r>
          <a:r>
            <a:rPr lang="ru-RU" sz="1600" kern="1200" dirty="0" smtClean="0">
              <a:latin typeface="Bookman Old Style" panose="02050604050505020204" pitchFamily="18" charset="0"/>
            </a:rPr>
            <a:t>позволяет при введении дополнительных признаков (технически </a:t>
          </a:r>
          <a:r>
            <a:rPr lang="ru-RU" sz="1600" kern="1200" dirty="0" smtClean="0">
              <a:latin typeface="Bookman Old Style" panose="02050604050505020204" pitchFamily="18" charset="0"/>
            </a:rPr>
            <a:t>возможная </a:t>
          </a:r>
          <a:r>
            <a:rPr lang="ru-RU" sz="1600" kern="1200" dirty="0" smtClean="0">
              <a:latin typeface="Bookman Old Style" panose="02050604050505020204" pitchFamily="18" charset="0"/>
            </a:rPr>
            <a:t>пропускная способность, </a:t>
          </a:r>
          <a:r>
            <a:rPr lang="ru-RU" sz="1600" kern="1200" smtClean="0">
              <a:latin typeface="Bookman Old Style" panose="02050604050505020204" pitchFamily="18" charset="0"/>
            </a:rPr>
            <a:t>реверсивные </a:t>
          </a:r>
          <a:r>
            <a:rPr lang="ru-RU" sz="1600" kern="1200" smtClean="0">
              <a:latin typeface="Bookman Old Style" panose="02050604050505020204" pitchFamily="18" charset="0"/>
            </a:rPr>
            <a:t>линии) </a:t>
          </a:r>
          <a:r>
            <a:rPr lang="ru-RU" sz="1600" kern="1200" dirty="0" smtClean="0">
              <a:latin typeface="Bookman Old Style" panose="02050604050505020204" pitchFamily="18" charset="0"/>
            </a:rPr>
            <a:t>автоматически переформулировать новую задачу для постановки в стандартном виде, например симплекс-методом, и находить решение спектра поставленных задач. </a:t>
          </a:r>
          <a:endParaRPr lang="ru-RU" sz="1600" kern="1200" dirty="0">
            <a:latin typeface="Bookman Old Style" panose="02050604050505020204" pitchFamily="18" charset="0"/>
          </a:endParaRPr>
        </a:p>
      </dsp:txBody>
      <dsp:txXfrm>
        <a:off x="51949" y="2290672"/>
        <a:ext cx="8406974" cy="960276"/>
      </dsp:txXfrm>
    </dsp:sp>
    <dsp:sp modelId="{00942217-B6CC-4BAC-B8CE-DF8B4EB2A310}">
      <dsp:nvSpPr>
        <dsp:cNvPr id="0" name=""/>
        <dsp:cNvSpPr/>
      </dsp:nvSpPr>
      <dsp:spPr>
        <a:xfrm>
          <a:off x="0" y="3314387"/>
          <a:ext cx="8510872" cy="714834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latin typeface="Bookman Old Style" panose="02050604050505020204" pitchFamily="18" charset="0"/>
            </a:rPr>
            <a:t>Возможность учета потерь на линии, различных элементов сетей систем снабжения. Адаптируемость к различным видам энергетических сетей.</a:t>
          </a:r>
          <a:endParaRPr lang="ru-RU" sz="1600" kern="1200" dirty="0">
            <a:latin typeface="Bookman Old Style" panose="02050604050505020204" pitchFamily="18" charset="0"/>
          </a:endParaRPr>
        </a:p>
      </dsp:txBody>
      <dsp:txXfrm>
        <a:off x="34895" y="3349282"/>
        <a:ext cx="8441082" cy="64504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7" Type="http://schemas.openxmlformats.org/officeDocument/2006/relationships/image" Target="../media/image15.wmf"/><Relationship Id="rId2" Type="http://schemas.openxmlformats.org/officeDocument/2006/relationships/image" Target="../media/image10.wmf"/><Relationship Id="rId1" Type="http://schemas.openxmlformats.org/officeDocument/2006/relationships/image" Target="../media/image9.wmf"/><Relationship Id="rId6" Type="http://schemas.openxmlformats.org/officeDocument/2006/relationships/image" Target="../media/image14.wmf"/><Relationship Id="rId5" Type="http://schemas.openxmlformats.org/officeDocument/2006/relationships/image" Target="../media/image13.wmf"/><Relationship Id="rId4" Type="http://schemas.openxmlformats.org/officeDocument/2006/relationships/image" Target="../media/image12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8.wmf"/><Relationship Id="rId7" Type="http://schemas.openxmlformats.org/officeDocument/2006/relationships/image" Target="../media/image22.wmf"/><Relationship Id="rId2" Type="http://schemas.openxmlformats.org/officeDocument/2006/relationships/image" Target="../media/image17.wmf"/><Relationship Id="rId1" Type="http://schemas.openxmlformats.org/officeDocument/2006/relationships/image" Target="../media/image16.wmf"/><Relationship Id="rId6" Type="http://schemas.openxmlformats.org/officeDocument/2006/relationships/image" Target="../media/image21.wmf"/><Relationship Id="rId5" Type="http://schemas.openxmlformats.org/officeDocument/2006/relationships/image" Target="../media/image20.wmf"/><Relationship Id="rId4" Type="http://schemas.openxmlformats.org/officeDocument/2006/relationships/image" Target="../media/image19.wmf"/></Relationships>
</file>

<file path=ppt/drawings/_rels/vmlDrawing3.vml.rels><?xml version="1.0" encoding="UTF-8" standalone="yes"?>
<Relationships xmlns="http://schemas.openxmlformats.org/package/2006/relationships"><Relationship Id="rId8" Type="http://schemas.openxmlformats.org/officeDocument/2006/relationships/image" Target="../media/image30.wmf"/><Relationship Id="rId3" Type="http://schemas.openxmlformats.org/officeDocument/2006/relationships/image" Target="../media/image25.wmf"/><Relationship Id="rId7" Type="http://schemas.openxmlformats.org/officeDocument/2006/relationships/image" Target="../media/image29.wmf"/><Relationship Id="rId12" Type="http://schemas.openxmlformats.org/officeDocument/2006/relationships/image" Target="../media/image34.wmf"/><Relationship Id="rId2" Type="http://schemas.openxmlformats.org/officeDocument/2006/relationships/image" Target="../media/image24.wmf"/><Relationship Id="rId1" Type="http://schemas.openxmlformats.org/officeDocument/2006/relationships/image" Target="../media/image23.wmf"/><Relationship Id="rId6" Type="http://schemas.openxmlformats.org/officeDocument/2006/relationships/image" Target="../media/image28.wmf"/><Relationship Id="rId11" Type="http://schemas.openxmlformats.org/officeDocument/2006/relationships/image" Target="../media/image33.wmf"/><Relationship Id="rId5" Type="http://schemas.openxmlformats.org/officeDocument/2006/relationships/image" Target="../media/image27.wmf"/><Relationship Id="rId10" Type="http://schemas.openxmlformats.org/officeDocument/2006/relationships/image" Target="../media/image32.wmf"/><Relationship Id="rId4" Type="http://schemas.openxmlformats.org/officeDocument/2006/relationships/image" Target="../media/image26.wmf"/><Relationship Id="rId9" Type="http://schemas.openxmlformats.org/officeDocument/2006/relationships/image" Target="../media/image31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cs typeface="Arial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cs typeface="Arial" charset="0"/>
              </a:defRPr>
            </a:lvl1pPr>
          </a:lstStyle>
          <a:p>
            <a:pPr>
              <a:defRPr/>
            </a:pPr>
            <a:fld id="{15F94397-E63B-4B28-8567-7A29A4D848A8}" type="datetimeFigureOut">
              <a:rPr lang="ru-RU"/>
              <a:pPr>
                <a:defRPr/>
              </a:pPr>
              <a:t>01.10.2014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cs typeface="Arial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9E7B371-86E6-492C-8AF7-5D062834041D}" type="slidenum">
              <a:rPr lang="ru-RU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0205824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cs typeface="Arial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cs typeface="Arial" charset="0"/>
              </a:defRPr>
            </a:lvl1pPr>
          </a:lstStyle>
          <a:p>
            <a:pPr>
              <a:defRPr/>
            </a:pPr>
            <a:fld id="{12138F54-6992-460A-BC02-5C636100BC1D}" type="datetimeFigureOut">
              <a:rPr lang="ru-RU"/>
              <a:pPr>
                <a:defRPr/>
              </a:pPr>
              <a:t>01.10.2014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dirty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cs typeface="Arial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571AAF84-2F94-44AB-B580-8C73ECC88909}" type="slidenum">
              <a:rPr lang="ru-RU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0544151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363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ru-RU" dirty="0" smtClean="0"/>
          </a:p>
        </p:txBody>
      </p:sp>
      <p:sp>
        <p:nvSpPr>
          <p:cNvPr id="1536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B7576872-9414-458D-AB1D-FAF4ED461FD4}" type="slidenum">
              <a:rPr lang="ru-RU"/>
              <a:pPr eaLnBrk="1" hangingPunct="1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186143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3555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ru-RU" dirty="0" smtClean="0"/>
          </a:p>
        </p:txBody>
      </p:sp>
      <p:sp>
        <p:nvSpPr>
          <p:cNvPr id="2355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87FC9D25-9BDF-4109-BA4B-DF335C260FA4}" type="slidenum">
              <a:rPr lang="ru-RU"/>
              <a:pPr eaLnBrk="1" hangingPunct="1"/>
              <a:t>11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4222626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6387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ru-RU" dirty="0" smtClean="0"/>
          </a:p>
        </p:txBody>
      </p:sp>
      <p:sp>
        <p:nvSpPr>
          <p:cNvPr id="1638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4444CF58-339A-4AC2-8269-B2626BE1848D}" type="slidenum">
              <a:rPr lang="ru-RU"/>
              <a:pPr eaLnBrk="1" hangingPunct="1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008115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7411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ru-RU" dirty="0" smtClean="0"/>
          </a:p>
        </p:txBody>
      </p:sp>
      <p:sp>
        <p:nvSpPr>
          <p:cNvPr id="1741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A9D0153D-45E3-443D-8658-D35DA5A125A4}" type="slidenum">
              <a:rPr lang="ru-RU"/>
              <a:pPr eaLnBrk="1" hangingPunct="1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71276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8435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ru-RU" dirty="0" smtClean="0"/>
          </a:p>
        </p:txBody>
      </p:sp>
      <p:sp>
        <p:nvSpPr>
          <p:cNvPr id="1843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0F5C972D-D0BE-4892-88F8-B142BC7152BE}" type="slidenum">
              <a:rPr lang="ru-RU"/>
              <a:pPr eaLnBrk="1" hangingPunct="1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539155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9459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ru-RU" dirty="0" smtClean="0"/>
          </a:p>
        </p:txBody>
      </p:sp>
      <p:sp>
        <p:nvSpPr>
          <p:cNvPr id="1946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89A08F98-CC71-49F8-9081-1B32025A6D4C}" type="slidenum">
              <a:rPr lang="ru-RU"/>
              <a:pPr eaLnBrk="1" hangingPunct="1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082979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483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048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CDF6E37D-A25D-4DE1-ACC0-BBD18A11F8E9}" type="slidenum">
              <a:rPr lang="ru-RU"/>
              <a:pPr eaLnBrk="1" hangingPunct="1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762450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483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048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CDF6E37D-A25D-4DE1-ACC0-BBD18A11F8E9}" type="slidenum">
              <a:rPr lang="ru-RU"/>
              <a:pPr eaLnBrk="1" hangingPunct="1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762450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483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048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CDF6E37D-A25D-4DE1-ACC0-BBD18A11F8E9}" type="slidenum">
              <a:rPr lang="ru-RU"/>
              <a:pPr eaLnBrk="1" hangingPunct="1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762450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1507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ru-RU" dirty="0" smtClean="0"/>
          </a:p>
        </p:txBody>
      </p:sp>
      <p:sp>
        <p:nvSpPr>
          <p:cNvPr id="2150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C42B1FCB-0EA1-4B34-A594-F4FDF8B01250}" type="slidenum">
              <a:rPr lang="ru-RU"/>
              <a:pPr eaLnBrk="1" hangingPunct="1"/>
              <a:t>10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037915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sphere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0063" y="0"/>
            <a:ext cx="2293937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38400" y="3581400"/>
            <a:ext cx="3962400" cy="2133600"/>
          </a:xfrm>
        </p:spPr>
        <p:txBody>
          <a:bodyPr anchor="t">
            <a:normAutofit/>
          </a:bodyPr>
          <a:lstStyle>
            <a:lvl1pPr marL="0" indent="0" algn="r">
              <a:buNone/>
              <a:defRPr sz="14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6" name="Title 15"/>
          <p:cNvSpPr>
            <a:spLocks noGrp="1"/>
          </p:cNvSpPr>
          <p:nvPr>
            <p:ph type="title"/>
          </p:nvPr>
        </p:nvSpPr>
        <p:spPr>
          <a:xfrm>
            <a:off x="2438400" y="1447800"/>
            <a:ext cx="3962400" cy="2133600"/>
          </a:xfrm>
        </p:spPr>
        <p:txBody>
          <a:bodyPr anchor="b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5" name="Date Placeholder 12"/>
          <p:cNvSpPr>
            <a:spLocks noGrp="1"/>
          </p:cNvSpPr>
          <p:nvPr>
            <p:ph type="dt" sz="half" idx="10"/>
          </p:nvPr>
        </p:nvSpPr>
        <p:spPr>
          <a:xfrm>
            <a:off x="3582988" y="6426200"/>
            <a:ext cx="2819400" cy="127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BB7294-3AB2-460F-8907-0752D706AAB2}" type="datetime1">
              <a:rPr lang="ru-RU"/>
              <a:pPr>
                <a:defRPr/>
              </a:pPr>
              <a:t>01.10.2014</a:t>
            </a:fld>
            <a:endParaRPr lang="ru-RU" dirty="0"/>
          </a:p>
        </p:txBody>
      </p:sp>
      <p:sp>
        <p:nvSpPr>
          <p:cNvPr id="6" name="Slide Number Placeholder 13"/>
          <p:cNvSpPr>
            <a:spLocks noGrp="1"/>
          </p:cNvSpPr>
          <p:nvPr>
            <p:ph type="sldNum" sz="quarter" idx="11"/>
          </p:nvPr>
        </p:nvSpPr>
        <p:spPr>
          <a:xfrm>
            <a:off x="6415088" y="6400800"/>
            <a:ext cx="457200" cy="152400"/>
          </a:xfrm>
        </p:spPr>
        <p:txBody>
          <a:bodyPr/>
          <a:lstStyle>
            <a:lvl1pPr algn="r">
              <a:defRPr/>
            </a:lvl1pPr>
          </a:lstStyle>
          <a:p>
            <a:fld id="{EF1ADE07-02FB-4211-ADCB-EF8132CB0022}" type="slidenum">
              <a:rPr lang="ru-RU"/>
              <a:pPr/>
              <a:t>‹#›</a:t>
            </a:fld>
            <a:endParaRPr lang="ru-RU" dirty="0"/>
          </a:p>
        </p:txBody>
      </p:sp>
      <p:sp>
        <p:nvSpPr>
          <p:cNvPr id="7" name="Footer Placeholder 14"/>
          <p:cNvSpPr>
            <a:spLocks noGrp="1"/>
          </p:cNvSpPr>
          <p:nvPr>
            <p:ph type="ftr" sz="quarter" idx="12"/>
          </p:nvPr>
        </p:nvSpPr>
        <p:spPr>
          <a:xfrm>
            <a:off x="3581400" y="6296025"/>
            <a:ext cx="2820988" cy="1524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438823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Slide Number Placeholder 7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CA06554C-59F3-4E90-927B-D51DAD84DDAF}" type="slidenum">
              <a:rPr lang="ru-RU"/>
              <a:pPr/>
              <a:t>‹#›</a:t>
            </a:fld>
            <a:endParaRPr lang="ru-RU" dirty="0"/>
          </a:p>
        </p:txBody>
      </p:sp>
      <p:sp>
        <p:nvSpPr>
          <p:cNvPr id="5" name="Date Placeholder 8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F5FEE5-DCF6-47C3-8C04-E93EBDB104A6}" type="datetime1">
              <a:rPr lang="ru-RU"/>
              <a:pPr>
                <a:defRPr/>
              </a:pPr>
              <a:t>01.10.2014</a:t>
            </a:fld>
            <a:endParaRPr lang="ru-RU" dirty="0"/>
          </a:p>
        </p:txBody>
      </p:sp>
      <p:sp>
        <p:nvSpPr>
          <p:cNvPr id="6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198159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Slide Number Placeholder 7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42E1ECA8-44CD-4545-83A0-D699422C4461}" type="slidenum">
              <a:rPr lang="ru-RU"/>
              <a:pPr/>
              <a:t>‹#›</a:t>
            </a:fld>
            <a:endParaRPr lang="ru-RU" dirty="0"/>
          </a:p>
        </p:txBody>
      </p:sp>
      <p:sp>
        <p:nvSpPr>
          <p:cNvPr id="5" name="Date Placeholder 8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737ACC-E855-41B8-B8EB-F96F3A733E5C}" type="datetime1">
              <a:rPr lang="ru-RU"/>
              <a:pPr>
                <a:defRPr/>
              </a:pPr>
              <a:t>01.10.2014</a:t>
            </a:fld>
            <a:endParaRPr lang="ru-RU" dirty="0"/>
          </a:p>
        </p:txBody>
      </p:sp>
      <p:sp>
        <p:nvSpPr>
          <p:cNvPr id="6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124830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57200"/>
            <a:ext cx="3657600" cy="5714999"/>
          </a:xfrm>
        </p:spPr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Slide Number Placeholder 7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223034E3-BA86-43CD-A2A5-5FC3E2BC7E5F}" type="slidenum">
              <a:rPr lang="ru-RU"/>
              <a:pPr/>
              <a:t>‹#›</a:t>
            </a:fld>
            <a:endParaRPr lang="ru-RU" dirty="0"/>
          </a:p>
        </p:txBody>
      </p:sp>
      <p:sp>
        <p:nvSpPr>
          <p:cNvPr id="5" name="Date Placeholder 8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3952F7-76D8-41E7-8825-92315E2CDBE9}" type="datetime1">
              <a:rPr lang="ru-RU"/>
              <a:pPr>
                <a:defRPr/>
              </a:pPr>
              <a:t>01.10.2014</a:t>
            </a:fld>
            <a:endParaRPr lang="ru-RU" dirty="0"/>
          </a:p>
        </p:txBody>
      </p:sp>
      <p:sp>
        <p:nvSpPr>
          <p:cNvPr id="6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702488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sphere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0" y="0"/>
            <a:ext cx="2293938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Title 14"/>
          <p:cNvSpPr>
            <a:spLocks noGrp="1"/>
          </p:cNvSpPr>
          <p:nvPr>
            <p:ph type="title"/>
          </p:nvPr>
        </p:nvSpPr>
        <p:spPr>
          <a:xfrm>
            <a:off x="457200" y="1828800"/>
            <a:ext cx="3200400" cy="1752600"/>
          </a:xfrm>
        </p:spPr>
        <p:txBody>
          <a:bodyPr anchor="b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457200" y="3578224"/>
            <a:ext cx="3200645" cy="1459767"/>
          </a:xfrm>
        </p:spPr>
        <p:txBody>
          <a:bodyPr anchor="t">
            <a:normAutofit/>
          </a:bodyPr>
          <a:lstStyle>
            <a:lvl1pPr marL="0" indent="0" algn="r" defTabSz="914400" rtl="0" eaLnBrk="1" latinLnBrk="0" hangingPunct="1">
              <a:spcBef>
                <a:spcPct val="20000"/>
              </a:spcBef>
              <a:buClr>
                <a:schemeClr val="tx1">
                  <a:lumMod val="50000"/>
                  <a:lumOff val="50000"/>
                </a:schemeClr>
              </a:buClr>
              <a:buFont typeface="Wingdings" pitchFamily="2" charset="2"/>
              <a:buNone/>
              <a:defRPr lang="en-US" sz="140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11"/>
          <p:cNvSpPr>
            <a:spLocks noGrp="1"/>
          </p:cNvSpPr>
          <p:nvPr>
            <p:ph type="dt" sz="half" idx="14"/>
          </p:nvPr>
        </p:nvSpPr>
        <p:spPr>
          <a:xfrm>
            <a:off x="839788" y="6426200"/>
            <a:ext cx="2819400" cy="127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28DCD1-039F-41B9-9FBA-1FF4ABFB47B1}" type="datetime1">
              <a:rPr lang="ru-RU"/>
              <a:pPr>
                <a:defRPr/>
              </a:pPr>
              <a:t>01.10.2014</a:t>
            </a:fld>
            <a:endParaRPr lang="ru-RU" dirty="0"/>
          </a:p>
        </p:txBody>
      </p:sp>
      <p:sp>
        <p:nvSpPr>
          <p:cNvPr id="6" name="Slide Number Placeholder 12"/>
          <p:cNvSpPr>
            <a:spLocks noGrp="1"/>
          </p:cNvSpPr>
          <p:nvPr>
            <p:ph type="sldNum" sz="quarter" idx="15"/>
          </p:nvPr>
        </p:nvSpPr>
        <p:spPr>
          <a:xfrm>
            <a:off x="4116388" y="6400800"/>
            <a:ext cx="533400" cy="152400"/>
          </a:xfrm>
        </p:spPr>
        <p:txBody>
          <a:bodyPr/>
          <a:lstStyle>
            <a:lvl1pPr>
              <a:defRPr/>
            </a:lvl1pPr>
          </a:lstStyle>
          <a:p>
            <a:fld id="{1981CDFD-D4D8-483E-9D9E-080676CB6884}" type="slidenum">
              <a:rPr lang="ru-RU"/>
              <a:pPr/>
              <a:t>‹#›</a:t>
            </a:fld>
            <a:endParaRPr lang="ru-RU" dirty="0"/>
          </a:p>
        </p:txBody>
      </p:sp>
      <p:sp>
        <p:nvSpPr>
          <p:cNvPr id="7" name="Footer Placeholder 13"/>
          <p:cNvSpPr>
            <a:spLocks noGrp="1"/>
          </p:cNvSpPr>
          <p:nvPr>
            <p:ph type="ftr" sz="quarter" idx="16"/>
          </p:nvPr>
        </p:nvSpPr>
        <p:spPr>
          <a:xfrm>
            <a:off x="838200" y="6296025"/>
            <a:ext cx="2820988" cy="1524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043754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3429000"/>
            <a:ext cx="3124200" cy="2667000"/>
          </a:xfrm>
        </p:spPr>
        <p:txBody>
          <a:bodyPr>
            <a:normAutofit/>
          </a:bodyPr>
          <a:lstStyle>
            <a:lvl1pPr marL="228600" indent="-182880"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457200"/>
            <a:ext cx="3124200" cy="2667000"/>
          </a:xfrm>
        </p:spPr>
        <p:txBody>
          <a:bodyPr>
            <a:normAutofit/>
          </a:bodyPr>
          <a:lstStyle>
            <a:lvl1pPr marL="228600" indent="-182880"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4876800" y="457200"/>
            <a:ext cx="2819400" cy="571499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Slide Number Placeholder 7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E6502CA0-B34E-4BEF-A082-B0C331D35A90}" type="slidenum">
              <a:rPr lang="ru-RU"/>
              <a:pPr/>
              <a:t>‹#›</a:t>
            </a:fld>
            <a:endParaRPr lang="ru-RU" dirty="0"/>
          </a:p>
        </p:txBody>
      </p:sp>
      <p:sp>
        <p:nvSpPr>
          <p:cNvPr id="6" name="Date Placeholder 8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BE6CCB-A1B6-487A-8137-5782436A9A22}" type="datetime1">
              <a:rPr lang="ru-RU"/>
              <a:pPr>
                <a:defRPr/>
              </a:pPr>
              <a:t>01.10.2014</a:t>
            </a:fld>
            <a:endParaRPr lang="ru-RU" dirty="0"/>
          </a:p>
        </p:txBody>
      </p:sp>
      <p:sp>
        <p:nvSpPr>
          <p:cNvPr id="7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853339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75238"/>
            <a:ext cx="3581400" cy="411162"/>
          </a:xfrm>
        </p:spPr>
        <p:txBody>
          <a:bodyPr anchor="b">
            <a:noAutofit/>
          </a:bodyPr>
          <a:lstStyle>
            <a:lvl1pPr marL="0" indent="0" algn="ctr">
              <a:buNone/>
              <a:defRPr sz="1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675288"/>
            <a:ext cx="3581400" cy="2525112"/>
          </a:xfrm>
        </p:spPr>
        <p:txBody>
          <a:bodyPr anchor="t">
            <a:normAutofit/>
          </a:bodyPr>
          <a:lstStyle>
            <a:lvl1pPr marL="228600" indent="-182880"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 baseline="0"/>
            </a:lvl4pPr>
            <a:lvl5pPr>
              <a:buFont typeface="Wingdings" pitchFamily="2" charset="2"/>
              <a:buChar char="§"/>
              <a:defRPr sz="1400"/>
            </a:lvl5pPr>
            <a:lvl6pPr>
              <a:buFont typeface="Wingdings" pitchFamily="2" charset="2"/>
              <a:buChar char="§"/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7199" y="3429000"/>
            <a:ext cx="3581400" cy="411162"/>
          </a:xfrm>
        </p:spPr>
        <p:txBody>
          <a:bodyPr anchor="b">
            <a:noAutofit/>
          </a:bodyPr>
          <a:lstStyle>
            <a:lvl1pPr marL="0" indent="0" algn="ctr">
              <a:buNone/>
              <a:defRPr sz="1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57199" y="3840162"/>
            <a:ext cx="3581400" cy="2515198"/>
          </a:xfrm>
        </p:spPr>
        <p:txBody>
          <a:bodyPr anchor="t">
            <a:normAutofit/>
          </a:bodyPr>
          <a:lstStyle>
            <a:lvl1pPr marL="228600" indent="-182880"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4876800" y="457200"/>
            <a:ext cx="2819400" cy="571499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7" name="Slide Number Placeholder 7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8E5A84C3-3A22-4E3B-B871-85BAB0CB77F3}" type="slidenum">
              <a:rPr lang="ru-RU"/>
              <a:pPr/>
              <a:t>‹#›</a:t>
            </a:fld>
            <a:endParaRPr lang="ru-RU" dirty="0"/>
          </a:p>
        </p:txBody>
      </p:sp>
      <p:sp>
        <p:nvSpPr>
          <p:cNvPr id="8" name="Date Placeholder 8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D3D6AB-6741-49B8-9300-5479D291142B}" type="datetime1">
              <a:rPr lang="ru-RU"/>
              <a:pPr>
                <a:defRPr/>
              </a:pPr>
              <a:t>01.10.2014</a:t>
            </a:fld>
            <a:endParaRPr lang="ru-RU" dirty="0"/>
          </a:p>
        </p:txBody>
      </p:sp>
      <p:sp>
        <p:nvSpPr>
          <p:cNvPr id="9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729242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33800" y="457200"/>
            <a:ext cx="3962400" cy="5715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lide Number Placeholder 7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87418528-81AF-4CAF-8F5F-DD463C9869A5}" type="slidenum">
              <a:rPr lang="ru-RU"/>
              <a:pPr/>
              <a:t>‹#›</a:t>
            </a:fld>
            <a:endParaRPr lang="ru-RU" dirty="0"/>
          </a:p>
        </p:txBody>
      </p:sp>
      <p:sp>
        <p:nvSpPr>
          <p:cNvPr id="4" name="Date Placeholder 8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66F426-0C73-4D78-B2F3-B32C87532AA9}" type="datetime1">
              <a:rPr lang="ru-RU"/>
              <a:pPr>
                <a:defRPr/>
              </a:pPr>
              <a:t>01.10.2014</a:t>
            </a:fld>
            <a:endParaRPr lang="ru-RU" dirty="0"/>
          </a:p>
        </p:txBody>
      </p:sp>
      <p:sp>
        <p:nvSpPr>
          <p:cNvPr id="5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097877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7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8FAC3427-B4A2-424A-839E-A485D2FEBDC9}" type="slidenum">
              <a:rPr lang="ru-RU"/>
              <a:pPr/>
              <a:t>‹#›</a:t>
            </a:fld>
            <a:endParaRPr lang="ru-RU" dirty="0"/>
          </a:p>
        </p:txBody>
      </p:sp>
      <p:sp>
        <p:nvSpPr>
          <p:cNvPr id="3" name="Date Placeholder 8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0ED647-F8C8-467B-B9EA-A3A6AB21D48E}" type="datetime1">
              <a:rPr lang="ru-RU"/>
              <a:pPr>
                <a:defRPr/>
              </a:pPr>
              <a:t>01.10.2014</a:t>
            </a:fld>
            <a:endParaRPr lang="ru-RU" dirty="0"/>
          </a:p>
        </p:txBody>
      </p:sp>
      <p:sp>
        <p:nvSpPr>
          <p:cNvPr id="4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23330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81600" y="1676400"/>
            <a:ext cx="2514600" cy="1874837"/>
          </a:xfrm>
        </p:spPr>
        <p:txBody>
          <a:bodyPr anchor="b"/>
          <a:lstStyle>
            <a:lvl1pPr algn="r">
              <a:defRPr sz="2000" b="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76400"/>
            <a:ext cx="4700016" cy="3505200"/>
          </a:xfrm>
        </p:spPr>
        <p:txBody>
          <a:bodyPr>
            <a:normAutofit/>
          </a:bodyPr>
          <a:lstStyle>
            <a:lvl1pPr marL="228600" indent="-182880">
              <a:defRPr sz="1200"/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2"/>
          </p:nvPr>
        </p:nvSpPr>
        <p:spPr>
          <a:xfrm>
            <a:off x="5486400" y="3552372"/>
            <a:ext cx="2209800" cy="1629228"/>
          </a:xfrm>
        </p:spPr>
        <p:txBody>
          <a:bodyPr anchor="t">
            <a:normAutofit/>
          </a:bodyPr>
          <a:lstStyle>
            <a:lvl1pPr marL="0" indent="0" algn="r">
              <a:buNone/>
              <a:defRPr sz="12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Slide Number Placeholder 7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D188EF13-876E-47B3-9D37-6FDC45391132}" type="slidenum">
              <a:rPr lang="ru-RU"/>
              <a:pPr/>
              <a:t>‹#›</a:t>
            </a:fld>
            <a:endParaRPr lang="ru-RU" dirty="0"/>
          </a:p>
        </p:txBody>
      </p:sp>
      <p:sp>
        <p:nvSpPr>
          <p:cNvPr id="6" name="Date Placeholder 8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0EA4AF-30CF-4C56-821F-117A65612560}" type="datetime1">
              <a:rPr lang="ru-RU"/>
              <a:pPr>
                <a:defRPr/>
              </a:pPr>
              <a:t>01.10.2014</a:t>
            </a:fld>
            <a:endParaRPr lang="ru-RU" dirty="0"/>
          </a:p>
        </p:txBody>
      </p:sp>
      <p:sp>
        <p:nvSpPr>
          <p:cNvPr id="7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963251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4800" y="1676400"/>
            <a:ext cx="4696967" cy="35052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dirty="0" smtClean="0"/>
              <a:t>Вставка рисунка</a:t>
            </a:r>
            <a:endParaRPr lang="en-US" noProof="0" dirty="0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5181600" y="1676400"/>
            <a:ext cx="2514600" cy="1875972"/>
          </a:xfrm>
        </p:spPr>
        <p:txBody>
          <a:bodyPr anchor="b"/>
          <a:lstStyle>
            <a:lvl1pPr algn="r">
              <a:defRPr sz="2000" b="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2"/>
          </p:nvPr>
        </p:nvSpPr>
        <p:spPr>
          <a:xfrm>
            <a:off x="5486400" y="3552372"/>
            <a:ext cx="2209800" cy="1629228"/>
          </a:xfrm>
        </p:spPr>
        <p:txBody>
          <a:bodyPr anchor="t">
            <a:normAutofit/>
          </a:bodyPr>
          <a:lstStyle>
            <a:lvl1pPr marL="0" indent="0" algn="r">
              <a:buNone/>
              <a:defRPr sz="12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Slide Number Placeholder 7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253E0C2D-950B-4865-8D9F-38F8043C8148}" type="slidenum">
              <a:rPr lang="ru-RU"/>
              <a:pPr/>
              <a:t>‹#›</a:t>
            </a:fld>
            <a:endParaRPr lang="ru-RU" dirty="0"/>
          </a:p>
        </p:txBody>
      </p:sp>
      <p:sp>
        <p:nvSpPr>
          <p:cNvPr id="6" name="Date Placeholder 8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1DBA43-7754-4E4A-8824-7BF18B040340}" type="datetime1">
              <a:rPr lang="ru-RU"/>
              <a:pPr>
                <a:defRPr/>
              </a:pPr>
              <a:t>01.10.2014</a:t>
            </a:fld>
            <a:endParaRPr lang="ru-RU" dirty="0"/>
          </a:p>
        </p:txBody>
      </p:sp>
      <p:sp>
        <p:nvSpPr>
          <p:cNvPr id="7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838650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1" descr="sphere2.png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23325" y="0"/>
            <a:ext cx="32067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876800" y="457200"/>
            <a:ext cx="2819400" cy="571500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457200"/>
            <a:ext cx="3657600" cy="571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7772400" y="6400800"/>
            <a:ext cx="533400" cy="15240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000">
                <a:solidFill>
                  <a:srgbClr val="7F7F7F"/>
                </a:solidFill>
              </a:defRPr>
            </a:lvl1pPr>
          </a:lstStyle>
          <a:p>
            <a:fld id="{CC618143-E37E-4A9C-827F-DCBAB499194A}" type="slidenum">
              <a:rPr lang="ru-RU"/>
              <a:pPr/>
              <a:t>‹#›</a:t>
            </a:fld>
            <a:endParaRPr lang="ru-RU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2"/>
          </p:nvPr>
        </p:nvSpPr>
        <p:spPr>
          <a:xfrm>
            <a:off x="4876800" y="6426200"/>
            <a:ext cx="2819400" cy="12700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000">
                <a:solidFill>
                  <a:srgbClr val="7F7F7F"/>
                </a:solidFill>
                <a:cs typeface="Arial" charset="0"/>
              </a:defRPr>
            </a:lvl1pPr>
          </a:lstStyle>
          <a:p>
            <a:pPr>
              <a:defRPr/>
            </a:pPr>
            <a:fld id="{B6CB13E5-624D-4BFA-9078-AE7AC6119E29}" type="datetime1">
              <a:rPr lang="ru-RU"/>
              <a:pPr>
                <a:defRPr/>
              </a:pPr>
              <a:t>01.10.2014</a:t>
            </a:fld>
            <a:endParaRPr lang="ru-RU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4875213" y="6296025"/>
            <a:ext cx="2820987" cy="1524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000">
                <a:cs typeface="Arial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89" r:id="rId1"/>
    <p:sldLayoutId id="2147484080" r:id="rId2"/>
    <p:sldLayoutId id="2147484090" r:id="rId3"/>
    <p:sldLayoutId id="2147484081" r:id="rId4"/>
    <p:sldLayoutId id="2147484082" r:id="rId5"/>
    <p:sldLayoutId id="2147484083" r:id="rId6"/>
    <p:sldLayoutId id="2147484084" r:id="rId7"/>
    <p:sldLayoutId id="2147484085" r:id="rId8"/>
    <p:sldLayoutId id="2147484086" r:id="rId9"/>
    <p:sldLayoutId id="2147484087" r:id="rId10"/>
    <p:sldLayoutId id="2147484088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r" rtl="0" eaLnBrk="0" fontAlgn="base" hangingPunct="0">
        <a:spcBef>
          <a:spcPct val="0"/>
        </a:spcBef>
        <a:spcAft>
          <a:spcPct val="0"/>
        </a:spcAft>
        <a:defRPr sz="2800" kern="1200">
          <a:gradFill>
            <a:gsLst>
              <a:gs pos="0">
                <a:schemeClr val="tx1">
                  <a:lumMod val="50000"/>
                </a:schemeClr>
              </a:gs>
              <a:gs pos="61000">
                <a:schemeClr val="tx1"/>
              </a:gs>
            </a:gsLst>
            <a:lin ang="5400000" scaled="0"/>
          </a:gradFill>
          <a:latin typeface="+mj-lt"/>
          <a:ea typeface="+mj-ea"/>
          <a:cs typeface="+mj-cs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Calibri" pitchFamily="34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Calibri" pitchFamily="34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Calibri" pitchFamily="34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Calibri" pitchFamily="34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Calibri" pitchFamily="34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Calibri" pitchFamily="34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Calibri" pitchFamily="34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Calibri" pitchFamily="34" charset="0"/>
        </a:defRPr>
      </a:lvl9pPr>
    </p:titleStyle>
    <p:bodyStyle>
      <a:lvl1pPr marL="182563" indent="-182563" algn="l" rtl="0" eaLnBrk="0" fontAlgn="base" hangingPunct="0">
        <a:spcBef>
          <a:spcPct val="20000"/>
        </a:spcBef>
        <a:spcAft>
          <a:spcPct val="0"/>
        </a:spcAft>
        <a:buClr>
          <a:srgbClr val="7F7F7F"/>
        </a:buClr>
        <a:buFont typeface="Wingdings" panose="05000000000000000000" pitchFamily="2" charset="2"/>
        <a:buChar char="§"/>
        <a:defRPr kern="1200">
          <a:solidFill>
            <a:srgbClr val="000000"/>
          </a:solidFill>
          <a:latin typeface="+mn-lt"/>
          <a:ea typeface="+mn-ea"/>
          <a:cs typeface="+mn-cs"/>
        </a:defRPr>
      </a:lvl1pPr>
      <a:lvl2pPr marL="411163" indent="-182563" algn="l" rtl="0" eaLnBrk="0" fontAlgn="base" hangingPunct="0">
        <a:spcBef>
          <a:spcPct val="20000"/>
        </a:spcBef>
        <a:spcAft>
          <a:spcPct val="0"/>
        </a:spcAft>
        <a:buClr>
          <a:srgbClr val="7F7F7F"/>
        </a:buClr>
        <a:buFont typeface="Wingdings" panose="05000000000000000000" pitchFamily="2" charset="2"/>
        <a:buChar char="§"/>
        <a:defRPr sz="1400" kern="1200">
          <a:solidFill>
            <a:srgbClr val="000000"/>
          </a:solidFill>
          <a:latin typeface="+mn-lt"/>
          <a:ea typeface="+mn-ea"/>
          <a:cs typeface="+mn-cs"/>
        </a:defRPr>
      </a:lvl2pPr>
      <a:lvl3pPr marL="593725" indent="-182563" algn="l" rtl="0" eaLnBrk="0" fontAlgn="base" hangingPunct="0">
        <a:spcBef>
          <a:spcPct val="20000"/>
        </a:spcBef>
        <a:spcAft>
          <a:spcPct val="0"/>
        </a:spcAft>
        <a:buClr>
          <a:srgbClr val="7F7F7F"/>
        </a:buClr>
        <a:buFont typeface="Wingdings" panose="05000000000000000000" pitchFamily="2" charset="2"/>
        <a:buChar char="§"/>
        <a:defRPr sz="1400" kern="1200">
          <a:solidFill>
            <a:srgbClr val="000000"/>
          </a:solidFill>
          <a:latin typeface="+mn-lt"/>
          <a:ea typeface="+mn-ea"/>
          <a:cs typeface="+mn-cs"/>
        </a:defRPr>
      </a:lvl3pPr>
      <a:lvl4pPr marL="776288" indent="-182563" algn="l" rtl="0" eaLnBrk="0" fontAlgn="base" hangingPunct="0">
        <a:spcBef>
          <a:spcPct val="20000"/>
        </a:spcBef>
        <a:spcAft>
          <a:spcPct val="0"/>
        </a:spcAft>
        <a:buClr>
          <a:srgbClr val="7F7F7F"/>
        </a:buClr>
        <a:buFont typeface="Wingdings" panose="05000000000000000000" pitchFamily="2" charset="2"/>
        <a:buChar char="§"/>
        <a:defRPr sz="1400" kern="1200">
          <a:solidFill>
            <a:srgbClr val="000000"/>
          </a:solidFill>
          <a:latin typeface="+mn-lt"/>
          <a:ea typeface="+mn-ea"/>
          <a:cs typeface="+mn-cs"/>
        </a:defRPr>
      </a:lvl4pPr>
      <a:lvl5pPr marL="958850" indent="-182563" algn="l" rtl="0" eaLnBrk="0" fontAlgn="base" hangingPunct="0">
        <a:spcBef>
          <a:spcPct val="20000"/>
        </a:spcBef>
        <a:spcAft>
          <a:spcPct val="0"/>
        </a:spcAft>
        <a:buClr>
          <a:srgbClr val="7F7F7F"/>
        </a:buClr>
        <a:buFont typeface="Wingdings" panose="05000000000000000000" pitchFamily="2" charset="2"/>
        <a:buChar char="§"/>
        <a:defRPr sz="1400" kern="1200">
          <a:solidFill>
            <a:srgbClr val="000000"/>
          </a:solidFill>
          <a:latin typeface="+mn-lt"/>
          <a:ea typeface="+mn-ea"/>
          <a:cs typeface="+mn-cs"/>
        </a:defRPr>
      </a:lvl5pPr>
      <a:lvl6pPr marL="1143000" indent="-182880" algn="l" defTabSz="914400" rtl="0" eaLnBrk="1" latinLnBrk="0" hangingPunct="1">
        <a:spcBef>
          <a:spcPts val="288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325880" indent="-182880" algn="l" defTabSz="914400" rtl="0" eaLnBrk="1" latinLnBrk="0" hangingPunct="1">
        <a:spcBef>
          <a:spcPts val="288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508760" indent="-182880" algn="l" defTabSz="914400" rtl="0" eaLnBrk="1" latinLnBrk="0" hangingPunct="1">
        <a:spcBef>
          <a:spcPts val="288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691640" indent="-182880" algn="l" defTabSz="914400" rtl="0" eaLnBrk="1" latinLnBrk="0" hangingPunct="1">
        <a:spcBef>
          <a:spcPts val="288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1.xml"/><Relationship Id="rId3" Type="http://schemas.openxmlformats.org/officeDocument/2006/relationships/image" Target="../media/image6.png"/><Relationship Id="rId7" Type="http://schemas.openxmlformats.org/officeDocument/2006/relationships/diagramLayout" Target="../diagrams/layout1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8.xml"/><Relationship Id="rId6" Type="http://schemas.openxmlformats.org/officeDocument/2006/relationships/diagramData" Target="../diagrams/data1.xml"/><Relationship Id="rId5" Type="http://schemas.openxmlformats.org/officeDocument/2006/relationships/image" Target="../media/image8.jpeg"/><Relationship Id="rId10" Type="http://schemas.microsoft.com/office/2007/relationships/diagramDrawing" Target="../diagrams/drawing1.xml"/><Relationship Id="rId4" Type="http://schemas.openxmlformats.org/officeDocument/2006/relationships/image" Target="../media/image7.png"/><Relationship Id="rId9" Type="http://schemas.openxmlformats.org/officeDocument/2006/relationships/diagramColors" Target="../diagrams/colors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8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8.jpe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wmf"/><Relationship Id="rId13" Type="http://schemas.openxmlformats.org/officeDocument/2006/relationships/image" Target="../media/image15.png"/><Relationship Id="rId18" Type="http://schemas.openxmlformats.org/officeDocument/2006/relationships/oleObject" Target="../embeddings/oleObject4.bin"/><Relationship Id="rId3" Type="http://schemas.openxmlformats.org/officeDocument/2006/relationships/notesSlide" Target="../notesSlides/notesSlide3.xml"/><Relationship Id="rId21" Type="http://schemas.openxmlformats.org/officeDocument/2006/relationships/image" Target="../media/image13.wmf"/><Relationship Id="rId7" Type="http://schemas.openxmlformats.org/officeDocument/2006/relationships/oleObject" Target="../embeddings/oleObject1.bin"/><Relationship Id="rId12" Type="http://schemas.openxmlformats.org/officeDocument/2006/relationships/image" Target="../media/image14.png"/><Relationship Id="rId17" Type="http://schemas.openxmlformats.org/officeDocument/2006/relationships/image" Target="../media/image11.wmf"/><Relationship Id="rId25" Type="http://schemas.openxmlformats.org/officeDocument/2006/relationships/image" Target="../media/image15.wmf"/><Relationship Id="rId2" Type="http://schemas.openxmlformats.org/officeDocument/2006/relationships/slideLayout" Target="../slideLayouts/slideLayout8.xml"/><Relationship Id="rId16" Type="http://schemas.openxmlformats.org/officeDocument/2006/relationships/oleObject" Target="../embeddings/oleObject3.bin"/><Relationship Id="rId20" Type="http://schemas.openxmlformats.org/officeDocument/2006/relationships/oleObject" Target="../embeddings/oleObject5.bin"/><Relationship Id="rId1" Type="http://schemas.openxmlformats.org/officeDocument/2006/relationships/vmlDrawing" Target="../drawings/vmlDrawing1.vml"/><Relationship Id="rId6" Type="http://schemas.openxmlformats.org/officeDocument/2006/relationships/image" Target="../media/image8.jpeg"/><Relationship Id="rId11" Type="http://schemas.openxmlformats.org/officeDocument/2006/relationships/image" Target="../media/image13.png"/><Relationship Id="rId24" Type="http://schemas.openxmlformats.org/officeDocument/2006/relationships/oleObject" Target="../embeddings/oleObject7.bin"/><Relationship Id="rId5" Type="http://schemas.openxmlformats.org/officeDocument/2006/relationships/image" Target="../media/image7.png"/><Relationship Id="rId15" Type="http://schemas.openxmlformats.org/officeDocument/2006/relationships/image" Target="../media/image17.png"/><Relationship Id="rId23" Type="http://schemas.openxmlformats.org/officeDocument/2006/relationships/image" Target="../media/image14.wmf"/><Relationship Id="rId10" Type="http://schemas.openxmlformats.org/officeDocument/2006/relationships/image" Target="../media/image10.wmf"/><Relationship Id="rId19" Type="http://schemas.openxmlformats.org/officeDocument/2006/relationships/image" Target="../media/image12.wmf"/><Relationship Id="rId4" Type="http://schemas.openxmlformats.org/officeDocument/2006/relationships/image" Target="../media/image6.png"/><Relationship Id="rId9" Type="http://schemas.openxmlformats.org/officeDocument/2006/relationships/oleObject" Target="../embeddings/oleObject2.bin"/><Relationship Id="rId14" Type="http://schemas.openxmlformats.org/officeDocument/2006/relationships/image" Target="../media/image16.png"/><Relationship Id="rId22" Type="http://schemas.openxmlformats.org/officeDocument/2006/relationships/oleObject" Target="../embeddings/oleObject6.bin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8.bin"/><Relationship Id="rId13" Type="http://schemas.openxmlformats.org/officeDocument/2006/relationships/image" Target="../media/image18.wmf"/><Relationship Id="rId18" Type="http://schemas.openxmlformats.org/officeDocument/2006/relationships/oleObject" Target="../embeddings/oleObject13.bin"/><Relationship Id="rId3" Type="http://schemas.openxmlformats.org/officeDocument/2006/relationships/notesSlide" Target="../notesSlides/notesSlide4.xml"/><Relationship Id="rId21" Type="http://schemas.openxmlformats.org/officeDocument/2006/relationships/image" Target="../media/image22.wmf"/><Relationship Id="rId7" Type="http://schemas.openxmlformats.org/officeDocument/2006/relationships/image" Target="../media/image25.png"/><Relationship Id="rId12" Type="http://schemas.openxmlformats.org/officeDocument/2006/relationships/oleObject" Target="../embeddings/oleObject10.bin"/><Relationship Id="rId17" Type="http://schemas.openxmlformats.org/officeDocument/2006/relationships/image" Target="../media/image20.wmf"/><Relationship Id="rId2" Type="http://schemas.openxmlformats.org/officeDocument/2006/relationships/slideLayout" Target="../slideLayouts/slideLayout8.xml"/><Relationship Id="rId16" Type="http://schemas.openxmlformats.org/officeDocument/2006/relationships/oleObject" Target="../embeddings/oleObject12.bin"/><Relationship Id="rId20" Type="http://schemas.openxmlformats.org/officeDocument/2006/relationships/oleObject" Target="../embeddings/oleObject14.bin"/><Relationship Id="rId1" Type="http://schemas.openxmlformats.org/officeDocument/2006/relationships/vmlDrawing" Target="../drawings/vmlDrawing2.vml"/><Relationship Id="rId6" Type="http://schemas.openxmlformats.org/officeDocument/2006/relationships/image" Target="../media/image8.jpeg"/><Relationship Id="rId11" Type="http://schemas.openxmlformats.org/officeDocument/2006/relationships/image" Target="../media/image17.wmf"/><Relationship Id="rId5" Type="http://schemas.openxmlformats.org/officeDocument/2006/relationships/image" Target="../media/image7.png"/><Relationship Id="rId15" Type="http://schemas.openxmlformats.org/officeDocument/2006/relationships/image" Target="../media/image19.wmf"/><Relationship Id="rId10" Type="http://schemas.openxmlformats.org/officeDocument/2006/relationships/oleObject" Target="../embeddings/oleObject9.bin"/><Relationship Id="rId19" Type="http://schemas.openxmlformats.org/officeDocument/2006/relationships/image" Target="../media/image21.wmf"/><Relationship Id="rId4" Type="http://schemas.openxmlformats.org/officeDocument/2006/relationships/image" Target="../media/image6.png"/><Relationship Id="rId9" Type="http://schemas.openxmlformats.org/officeDocument/2006/relationships/image" Target="../media/image16.wmf"/><Relationship Id="rId14" Type="http://schemas.openxmlformats.org/officeDocument/2006/relationships/oleObject" Target="../embeddings/oleObject11.bin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5.bin"/><Relationship Id="rId13" Type="http://schemas.openxmlformats.org/officeDocument/2006/relationships/image" Target="../media/image25.wmf"/><Relationship Id="rId18" Type="http://schemas.openxmlformats.org/officeDocument/2006/relationships/oleObject" Target="../embeddings/oleObject20.bin"/><Relationship Id="rId26" Type="http://schemas.openxmlformats.org/officeDocument/2006/relationships/oleObject" Target="../embeddings/oleObject24.bin"/><Relationship Id="rId3" Type="http://schemas.openxmlformats.org/officeDocument/2006/relationships/notesSlide" Target="../notesSlides/notesSlide5.xml"/><Relationship Id="rId21" Type="http://schemas.openxmlformats.org/officeDocument/2006/relationships/image" Target="../media/image29.wmf"/><Relationship Id="rId7" Type="http://schemas.openxmlformats.org/officeDocument/2006/relationships/image" Target="../media/image35.png"/><Relationship Id="rId12" Type="http://schemas.openxmlformats.org/officeDocument/2006/relationships/oleObject" Target="../embeddings/oleObject17.bin"/><Relationship Id="rId17" Type="http://schemas.openxmlformats.org/officeDocument/2006/relationships/image" Target="../media/image27.wmf"/><Relationship Id="rId25" Type="http://schemas.openxmlformats.org/officeDocument/2006/relationships/image" Target="../media/image31.wmf"/><Relationship Id="rId2" Type="http://schemas.openxmlformats.org/officeDocument/2006/relationships/slideLayout" Target="../slideLayouts/slideLayout8.xml"/><Relationship Id="rId16" Type="http://schemas.openxmlformats.org/officeDocument/2006/relationships/oleObject" Target="../embeddings/oleObject19.bin"/><Relationship Id="rId20" Type="http://schemas.openxmlformats.org/officeDocument/2006/relationships/oleObject" Target="../embeddings/oleObject21.bin"/><Relationship Id="rId29" Type="http://schemas.openxmlformats.org/officeDocument/2006/relationships/image" Target="../media/image33.wmf"/><Relationship Id="rId1" Type="http://schemas.openxmlformats.org/officeDocument/2006/relationships/vmlDrawing" Target="../drawings/vmlDrawing3.vml"/><Relationship Id="rId6" Type="http://schemas.openxmlformats.org/officeDocument/2006/relationships/image" Target="../media/image8.jpeg"/><Relationship Id="rId11" Type="http://schemas.openxmlformats.org/officeDocument/2006/relationships/image" Target="../media/image24.wmf"/><Relationship Id="rId24" Type="http://schemas.openxmlformats.org/officeDocument/2006/relationships/oleObject" Target="../embeddings/oleObject23.bin"/><Relationship Id="rId5" Type="http://schemas.openxmlformats.org/officeDocument/2006/relationships/image" Target="../media/image7.png"/><Relationship Id="rId15" Type="http://schemas.openxmlformats.org/officeDocument/2006/relationships/image" Target="../media/image26.wmf"/><Relationship Id="rId23" Type="http://schemas.openxmlformats.org/officeDocument/2006/relationships/image" Target="../media/image30.wmf"/><Relationship Id="rId28" Type="http://schemas.openxmlformats.org/officeDocument/2006/relationships/oleObject" Target="../embeddings/oleObject25.bin"/><Relationship Id="rId10" Type="http://schemas.openxmlformats.org/officeDocument/2006/relationships/oleObject" Target="../embeddings/oleObject16.bin"/><Relationship Id="rId19" Type="http://schemas.openxmlformats.org/officeDocument/2006/relationships/image" Target="../media/image28.wmf"/><Relationship Id="rId31" Type="http://schemas.openxmlformats.org/officeDocument/2006/relationships/image" Target="../media/image34.wmf"/><Relationship Id="rId4" Type="http://schemas.openxmlformats.org/officeDocument/2006/relationships/image" Target="../media/image6.png"/><Relationship Id="rId9" Type="http://schemas.openxmlformats.org/officeDocument/2006/relationships/image" Target="../media/image23.wmf"/><Relationship Id="rId14" Type="http://schemas.openxmlformats.org/officeDocument/2006/relationships/oleObject" Target="../embeddings/oleObject18.bin"/><Relationship Id="rId22" Type="http://schemas.openxmlformats.org/officeDocument/2006/relationships/oleObject" Target="../embeddings/oleObject22.bin"/><Relationship Id="rId27" Type="http://schemas.openxmlformats.org/officeDocument/2006/relationships/image" Target="../media/image32.wmf"/><Relationship Id="rId30" Type="http://schemas.openxmlformats.org/officeDocument/2006/relationships/oleObject" Target="../embeddings/oleObject26.bin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36.png"/><Relationship Id="rId5" Type="http://schemas.openxmlformats.org/officeDocument/2006/relationships/image" Target="../media/image8.jpeg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0.png"/><Relationship Id="rId13" Type="http://schemas.openxmlformats.org/officeDocument/2006/relationships/image" Target="../media/image43.png"/><Relationship Id="rId3" Type="http://schemas.openxmlformats.org/officeDocument/2006/relationships/image" Target="../media/image7.png"/><Relationship Id="rId7" Type="http://schemas.openxmlformats.org/officeDocument/2006/relationships/image" Target="../media/image38.png"/><Relationship Id="rId12" Type="http://schemas.openxmlformats.org/officeDocument/2006/relationships/image" Target="../media/image42.png"/><Relationship Id="rId17" Type="http://schemas.openxmlformats.org/officeDocument/2006/relationships/image" Target="../media/image47.png"/><Relationship Id="rId2" Type="http://schemas.openxmlformats.org/officeDocument/2006/relationships/notesSlide" Target="../notesSlides/notesSlide7.xml"/><Relationship Id="rId16" Type="http://schemas.openxmlformats.org/officeDocument/2006/relationships/image" Target="../media/image46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37.png"/><Relationship Id="rId11" Type="http://schemas.openxmlformats.org/officeDocument/2006/relationships/image" Target="../media/image41.png"/><Relationship Id="rId5" Type="http://schemas.openxmlformats.org/officeDocument/2006/relationships/image" Target="../media/image6.png"/><Relationship Id="rId15" Type="http://schemas.openxmlformats.org/officeDocument/2006/relationships/image" Target="../media/image45.png"/><Relationship Id="rId10" Type="http://schemas.openxmlformats.org/officeDocument/2006/relationships/image" Target="../media/image40.png"/><Relationship Id="rId4" Type="http://schemas.openxmlformats.org/officeDocument/2006/relationships/image" Target="../media/image8.jpeg"/><Relationship Id="rId9" Type="http://schemas.openxmlformats.org/officeDocument/2006/relationships/image" Target="../media/image39.png"/><Relationship Id="rId14" Type="http://schemas.openxmlformats.org/officeDocument/2006/relationships/image" Target="../media/image4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4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48.png"/><Relationship Id="rId5" Type="http://schemas.openxmlformats.org/officeDocument/2006/relationships/image" Target="../media/image8.jpeg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9512" y="2636912"/>
            <a:ext cx="6552728" cy="1800225"/>
          </a:xfrm>
        </p:spPr>
        <p:txBody>
          <a:bodyPr>
            <a:noAutofit/>
          </a:bodyPr>
          <a:lstStyle/>
          <a:p>
            <a:pPr algn="ctr" eaLnBrk="1" hangingPunct="1">
              <a:defRPr/>
            </a:pPr>
            <a:r>
              <a:rPr lang="ru-RU" sz="2400" b="1" dirty="0" smtClean="0">
                <a:solidFill>
                  <a:srgbClr val="59595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>Секция</a:t>
            </a:r>
            <a:endParaRPr lang="ru-RU" sz="2400" b="1" dirty="0">
              <a:solidFill>
                <a:srgbClr val="595959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Bookman Old Style" pitchFamily="18" charset="0"/>
            </a:endParaRPr>
          </a:p>
          <a:p>
            <a:pPr algn="ctr" eaLnBrk="1" hangingPunct="1">
              <a:defRPr/>
            </a:pPr>
            <a:r>
              <a:rPr lang="ru-RU" sz="2400" b="1" dirty="0">
                <a:solidFill>
                  <a:srgbClr val="59595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>«Математическое </a:t>
            </a:r>
            <a:r>
              <a:rPr lang="ru-RU" sz="2400" b="1" dirty="0" smtClean="0">
                <a:solidFill>
                  <a:srgbClr val="59595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>моделирование» </a:t>
            </a:r>
            <a:endParaRPr lang="ru-RU" sz="2400" dirty="0" smtClean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188640"/>
            <a:ext cx="5976664" cy="1336748"/>
          </a:xfrm>
        </p:spPr>
        <p:txBody>
          <a:bodyPr rtlCol="0"/>
          <a:lstStyle/>
          <a:p>
            <a:pPr algn="ctr">
              <a:spcBef>
                <a:spcPct val="20000"/>
              </a:spcBef>
              <a:defRPr/>
            </a:pPr>
            <a:r>
              <a:rPr lang="ru-RU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Bookman Old Style" pitchFamily="18" charset="0"/>
              </a:rPr>
              <a:t>Семинар ИКИ </a:t>
            </a:r>
            <a:r>
              <a:rPr lang="ru-RU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Bookman Old Style" pitchFamily="18" charset="0"/>
              </a:rPr>
              <a:t>РАН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Bookman Old Style" pitchFamily="18" charset="0"/>
              </a:rPr>
              <a:t/>
            </a:r>
            <a:b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Bookman Old Style" pitchFamily="18" charset="0"/>
              </a:rPr>
            </a:br>
            <a:r>
              <a:rPr lang="ru-RU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Bookman Old Style" pitchFamily="18" charset="0"/>
              </a:rPr>
              <a:t>Механика, Управление и Информатика</a:t>
            </a:r>
            <a:endParaRPr lang="ru-RU" sz="2000" dirty="0"/>
          </a:p>
        </p:txBody>
      </p:sp>
      <p:pic>
        <p:nvPicPr>
          <p:cNvPr id="7" name="Picture 6" descr="C:\Users\Cerdito\Desktop\Фоны\Logo_MIEM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559098" y="6229881"/>
            <a:ext cx="1497248" cy="414522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4101" name="Прямоугольник 5"/>
          <p:cNvSpPr>
            <a:spLocks noChangeArrowheads="1"/>
          </p:cNvSpPr>
          <p:nvPr/>
        </p:nvSpPr>
        <p:spPr bwMode="auto">
          <a:xfrm>
            <a:off x="971550" y="6138863"/>
            <a:ext cx="5848350" cy="1035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ru-RU" i="1" dirty="0" smtClean="0">
                <a:solidFill>
                  <a:srgbClr val="595959"/>
                </a:solidFill>
                <a:latin typeface="Bookman Old Style" panose="02050604050505020204" pitchFamily="18" charset="0"/>
              </a:rPr>
              <a:t>Ноздрин </a:t>
            </a:r>
            <a:r>
              <a:rPr lang="ru-RU" i="1" dirty="0">
                <a:solidFill>
                  <a:srgbClr val="595959"/>
                </a:solidFill>
                <a:latin typeface="Bookman Old Style" panose="02050604050505020204" pitchFamily="18" charset="0"/>
              </a:rPr>
              <a:t>Дмитрий, аспирант </a:t>
            </a:r>
            <a:r>
              <a:rPr lang="en-US" i="1" dirty="0" smtClean="0">
                <a:solidFill>
                  <a:srgbClr val="595959"/>
                </a:solidFill>
                <a:latin typeface="Bookman Old Style" panose="02050604050505020204" pitchFamily="18" charset="0"/>
              </a:rPr>
              <a:t>2</a:t>
            </a:r>
            <a:r>
              <a:rPr lang="ru-RU" i="1" dirty="0" smtClean="0">
                <a:solidFill>
                  <a:srgbClr val="595959"/>
                </a:solidFill>
                <a:latin typeface="Bookman Old Style" panose="02050604050505020204" pitchFamily="18" charset="0"/>
              </a:rPr>
              <a:t> </a:t>
            </a:r>
            <a:r>
              <a:rPr lang="ru-RU" i="1" dirty="0" err="1">
                <a:solidFill>
                  <a:srgbClr val="595959"/>
                </a:solidFill>
                <a:latin typeface="Bookman Old Style" panose="02050604050505020204" pitchFamily="18" charset="0"/>
              </a:rPr>
              <a:t>г.о</a:t>
            </a:r>
            <a:r>
              <a:rPr lang="ru-RU" i="1" dirty="0">
                <a:solidFill>
                  <a:srgbClr val="595959"/>
                </a:solidFill>
                <a:latin typeface="Bookman Old Style" panose="02050604050505020204" pitchFamily="18" charset="0"/>
              </a:rPr>
              <a:t>.</a:t>
            </a:r>
            <a:endParaRPr lang="en-US" i="1" dirty="0">
              <a:solidFill>
                <a:srgbClr val="595959"/>
              </a:solidFill>
              <a:latin typeface="Bookman Old Style" panose="02050604050505020204" pitchFamily="18" charset="0"/>
            </a:endParaRPr>
          </a:p>
          <a:p>
            <a:pPr algn="r" eaLnBrk="1" hangingPunct="1">
              <a:spcBef>
                <a:spcPct val="20000"/>
              </a:spcBef>
            </a:pPr>
            <a:r>
              <a:rPr lang="ru-RU" i="1" dirty="0" smtClean="0">
                <a:solidFill>
                  <a:srgbClr val="595959"/>
                </a:solidFill>
                <a:latin typeface="Bookman Old Style" panose="02050604050505020204" pitchFamily="18" charset="0"/>
              </a:rPr>
              <a:t>МИЭМ НИУ ВШЭ</a:t>
            </a:r>
            <a:endParaRPr lang="ru-RU" i="1" dirty="0">
              <a:solidFill>
                <a:srgbClr val="595959"/>
              </a:solidFill>
              <a:latin typeface="Bookman Old Style" panose="02050604050505020204" pitchFamily="18" charset="0"/>
            </a:endParaRPr>
          </a:p>
          <a:p>
            <a:pPr algn="r" eaLnBrk="1" hangingPunct="1">
              <a:spcBef>
                <a:spcPct val="20000"/>
              </a:spcBef>
              <a:buFont typeface="Arial" panose="020B0604020202020204" pitchFamily="34" charset="0"/>
              <a:buNone/>
            </a:pPr>
            <a:endParaRPr lang="ru-RU" i="1" dirty="0">
              <a:solidFill>
                <a:srgbClr val="595959"/>
              </a:solidFill>
              <a:latin typeface="Bookman Old Style" panose="02050604050505020204" pitchFamily="18" charset="0"/>
            </a:endParaRPr>
          </a:p>
        </p:txBody>
      </p:sp>
      <p:sp>
        <p:nvSpPr>
          <p:cNvPr id="4102" name="Прямоугольник 7"/>
          <p:cNvSpPr>
            <a:spLocks noChangeArrowheads="1"/>
          </p:cNvSpPr>
          <p:nvPr/>
        </p:nvSpPr>
        <p:spPr bwMode="auto">
          <a:xfrm>
            <a:off x="6948488" y="333375"/>
            <a:ext cx="2195512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spcBef>
                <a:spcPct val="20000"/>
              </a:spcBef>
              <a:buFont typeface="Arial" charset="0"/>
              <a:buNone/>
              <a:defRPr/>
            </a:pPr>
            <a: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ea typeface="Adobe Heiti Std R" pitchFamily="34" charset="-128"/>
                <a:cs typeface="Arial" charset="0"/>
              </a:rPr>
              <a:t>01.10.201</a:t>
            </a:r>
            <a:r>
              <a:rPr lang="en-US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ea typeface="Adobe Heiti Std R" pitchFamily="34" charset="-128"/>
                <a:cs typeface="Arial" charset="0"/>
              </a:rPr>
              <a:t>4</a:t>
            </a:r>
            <a:endParaRPr lang="ru-RU" sz="2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  <a:ea typeface="Adobe Heiti Std R" pitchFamily="34" charset="-128"/>
              <a:cs typeface="Arial" charset="0"/>
            </a:endParaRPr>
          </a:p>
        </p:txBody>
      </p:sp>
      <p:pic>
        <p:nvPicPr>
          <p:cNvPr id="4103" name="Picture 7" descr="D:\ЛыSS\Аспирантура\1 год\Конференции\МИЭМ\Презентация\HSEd.jpe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37943" y="6229881"/>
            <a:ext cx="422240" cy="426507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7942" y="5208136"/>
            <a:ext cx="2018404" cy="924860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0" h="0"/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503271" y="-960662"/>
            <a:ext cx="5849425" cy="771229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Скругленный прямоугольник 10"/>
          <p:cNvSpPr/>
          <p:nvPr/>
        </p:nvSpPr>
        <p:spPr>
          <a:xfrm>
            <a:off x="251520" y="260648"/>
            <a:ext cx="8352928" cy="864096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bg1">
                  <a:lumMod val="95000"/>
                </a:schemeClr>
              </a:gs>
              <a:gs pos="79000">
                <a:schemeClr val="bg1">
                  <a:lumMod val="95000"/>
                </a:schemeClr>
              </a:gs>
              <a:gs pos="23000">
                <a:schemeClr val="accent2">
                  <a:lumMod val="40000"/>
                  <a:lumOff val="60000"/>
                </a:schemeClr>
              </a:gs>
              <a:gs pos="100000">
                <a:schemeClr val="accent2">
                  <a:lumMod val="60000"/>
                  <a:lumOff val="40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>
              <a:defRPr/>
            </a:pPr>
            <a:endParaRPr lang="ru-RU" smtClean="0">
              <a:solidFill>
                <a:srgbClr val="000000"/>
              </a:solidFill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95536" y="359509"/>
            <a:ext cx="7992888" cy="576064"/>
          </a:xfrm>
        </p:spPr>
        <p:txBody>
          <a:bodyPr rtlCol="0"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Заключение</a:t>
            </a:r>
            <a:endParaRPr lang="ru-RU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</p:txBody>
      </p:sp>
      <p:pic>
        <p:nvPicPr>
          <p:cNvPr id="11272" name="Picture 2" descr="D:\ДИПЛОМ\!основная папка\img_present\1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1988" y="6345238"/>
            <a:ext cx="127635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7" descr="D:\ЛыSS\Аспирантура\1 год\Конференции\МИЭМ\Презентация\HSEd.jpe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24500" y="6309321"/>
            <a:ext cx="437892" cy="44231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noFill/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64852025"/>
              </p:ext>
            </p:extLst>
          </p:nvPr>
        </p:nvGraphicFramePr>
        <p:xfrm>
          <a:off x="251520" y="1340769"/>
          <a:ext cx="8510872" cy="481529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  <p:sp>
        <p:nvSpPr>
          <p:cNvPr id="9" name="Номер слайда 1"/>
          <p:cNvSpPr>
            <a:spLocks noGrp="1"/>
          </p:cNvSpPr>
          <p:nvPr>
            <p:ph type="sldNum" sz="quarter" idx="10"/>
          </p:nvPr>
        </p:nvSpPr>
        <p:spPr>
          <a:xfrm>
            <a:off x="8559212" y="0"/>
            <a:ext cx="682427" cy="620713"/>
          </a:xfrm>
        </p:spPr>
        <p:txBody>
          <a:bodyPr rtlCol="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1</a:t>
            </a:r>
            <a:r>
              <a:rPr lang="en-US" sz="3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0</a:t>
            </a:r>
            <a:endParaRPr lang="ru-RU" sz="3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00013" y="1484313"/>
            <a:ext cx="8667750" cy="3024187"/>
          </a:xfrm>
        </p:spPr>
        <p:txBody>
          <a:bodyPr>
            <a:noAutofit/>
          </a:bodyPr>
          <a:lstStyle/>
          <a:p>
            <a:pPr algn="ctr">
              <a:defRPr/>
            </a:pPr>
            <a:r>
              <a:rPr lang="ru-RU" sz="8800" b="1" dirty="0" smtClean="0">
                <a:solidFill>
                  <a:srgbClr val="40404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>Спасибо</a:t>
            </a:r>
            <a:br>
              <a:rPr lang="ru-RU" sz="8800" b="1" dirty="0" smtClean="0">
                <a:solidFill>
                  <a:srgbClr val="40404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</a:br>
            <a:r>
              <a:rPr lang="ru-RU" sz="8800" b="1" dirty="0" smtClean="0">
                <a:solidFill>
                  <a:srgbClr val="40404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>за внимание!</a:t>
            </a:r>
          </a:p>
        </p:txBody>
      </p:sp>
      <p:pic>
        <p:nvPicPr>
          <p:cNvPr id="13317" name="Picture 2" descr="D:\ДИПЛОМ\!основная папка\img_present\1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1988" y="6345238"/>
            <a:ext cx="127635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7" descr="D:\ЛыSS\Аспирантура\1 год\Конференции\МИЭМ\Презентация\HSEd.jpe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24500" y="6309321"/>
            <a:ext cx="437892" cy="44231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noFill/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11" name="Номер слайда 1"/>
          <p:cNvSpPr>
            <a:spLocks noGrp="1"/>
          </p:cNvSpPr>
          <p:nvPr>
            <p:ph type="sldNum" sz="quarter" idx="10"/>
          </p:nvPr>
        </p:nvSpPr>
        <p:spPr>
          <a:xfrm>
            <a:off x="8559212" y="0"/>
            <a:ext cx="682427" cy="620713"/>
          </a:xfrm>
        </p:spPr>
        <p:txBody>
          <a:bodyPr rtlCol="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1</a:t>
            </a:r>
            <a:r>
              <a:rPr lang="en-US" sz="3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1</a:t>
            </a:r>
            <a:endParaRPr lang="ru-RU" sz="3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2276872"/>
            <a:ext cx="6985001" cy="2016125"/>
          </a:xfrm>
        </p:spPr>
        <p:txBody>
          <a:bodyPr>
            <a:noAutofit/>
          </a:bodyPr>
          <a:lstStyle/>
          <a:p>
            <a:pPr algn="ctr" eaLnBrk="1" hangingPunct="1">
              <a:defRPr/>
            </a:pPr>
            <a:r>
              <a:rPr lang="ru-RU" sz="32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anose="02050604050505020204" pitchFamily="18" charset="0"/>
              </a:rPr>
              <a:t>«</a:t>
            </a:r>
            <a:r>
              <a:rPr lang="ru-RU" sz="3200" dirty="0">
                <a:latin typeface="Bookman Old Style" panose="02050604050505020204" pitchFamily="18" charset="0"/>
              </a:rPr>
              <a:t>Алгоритм управления р</a:t>
            </a:r>
            <a:r>
              <a:rPr lang="ru-RU" sz="3200" dirty="0" smtClean="0">
                <a:latin typeface="Bookman Old Style" panose="02050604050505020204" pitchFamily="18" charset="0"/>
              </a:rPr>
              <a:t>аспределением </a:t>
            </a:r>
            <a:r>
              <a:rPr lang="ru-RU" sz="3200" dirty="0">
                <a:latin typeface="Bookman Old Style" panose="02050604050505020204" pitchFamily="18" charset="0"/>
              </a:rPr>
              <a:t>потоков мощностей </a:t>
            </a:r>
            <a:r>
              <a:rPr lang="ru-RU" sz="3200" dirty="0" smtClean="0">
                <a:latin typeface="Bookman Old Style" panose="02050604050505020204" pitchFamily="18" charset="0"/>
              </a:rPr>
              <a:t>в</a:t>
            </a:r>
            <a:r>
              <a:rPr lang="en-US" sz="3200" dirty="0" smtClean="0">
                <a:latin typeface="Bookman Old Style" panose="02050604050505020204" pitchFamily="18" charset="0"/>
              </a:rPr>
              <a:t> </a:t>
            </a:r>
            <a:r>
              <a:rPr lang="ru-RU" sz="3200" dirty="0" smtClean="0">
                <a:latin typeface="Bookman Old Style" panose="02050604050505020204" pitchFamily="18" charset="0"/>
              </a:rPr>
              <a:t>замкнутой </a:t>
            </a:r>
            <a:r>
              <a:rPr lang="ru-RU" sz="3200" dirty="0">
                <a:latin typeface="Bookman Old Style" panose="02050604050505020204" pitchFamily="18" charset="0"/>
              </a:rPr>
              <a:t>энергосистеме электросети</a:t>
            </a:r>
            <a:r>
              <a:rPr lang="ru-RU" sz="32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anose="02050604050505020204" pitchFamily="18" charset="0"/>
              </a:rPr>
              <a:t>»</a:t>
            </a:r>
            <a:endParaRPr lang="ru-RU" sz="3200" dirty="0" smtClean="0">
              <a:effectLst>
                <a:outerShdw blurRad="38100" dist="38100" dir="2700000" algn="tl">
                  <a:srgbClr val="C0C0C0"/>
                </a:outerShdw>
              </a:effectLst>
              <a:latin typeface="Bookman Old Style" panose="02050604050505020204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3325" y="1646039"/>
            <a:ext cx="2736304" cy="578855"/>
          </a:xfrm>
        </p:spPr>
        <p:txBody>
          <a:bodyPr rtlCol="0">
            <a:normAutofit fontScale="90000"/>
          </a:bodyPr>
          <a:lstStyle/>
          <a:p>
            <a:pPr algn="ctr">
              <a:spcBef>
                <a:spcPct val="20000"/>
              </a:spcBef>
              <a:defRPr/>
            </a:pPr>
            <a:r>
              <a:rPr lang="ru-RU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Bookman Old Style" pitchFamily="18" charset="0"/>
              </a:rPr>
              <a:t>Тема доклада:</a:t>
            </a:r>
            <a:endParaRPr lang="ru-RU" dirty="0"/>
          </a:p>
        </p:txBody>
      </p:sp>
      <p:pic>
        <p:nvPicPr>
          <p:cNvPr id="8" name="Picture 6" descr="C:\Users\Cerdito\Desktop\Фоны\Logo_MIEM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59098" y="6229881"/>
            <a:ext cx="1497248" cy="414522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9" name="Picture 7" descr="D:\ЛыSS\Аспирантура\1 год\Конференции\МИЭМ\Презентация\HSEd.jpe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37943" y="6229881"/>
            <a:ext cx="422240" cy="426507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7942" y="5208136"/>
            <a:ext cx="2018404" cy="924860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0" h="0"/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503271" y="-960662"/>
            <a:ext cx="5849425" cy="771229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Скругленный прямоугольник 14"/>
          <p:cNvSpPr/>
          <p:nvPr/>
        </p:nvSpPr>
        <p:spPr>
          <a:xfrm>
            <a:off x="251520" y="260648"/>
            <a:ext cx="8352928" cy="864096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bg1">
                  <a:lumMod val="95000"/>
                </a:schemeClr>
              </a:gs>
              <a:gs pos="79000">
                <a:schemeClr val="bg1">
                  <a:lumMod val="95000"/>
                </a:schemeClr>
              </a:gs>
              <a:gs pos="23000">
                <a:schemeClr val="accent2">
                  <a:lumMod val="40000"/>
                  <a:lumOff val="60000"/>
                </a:schemeClr>
              </a:gs>
              <a:gs pos="100000">
                <a:schemeClr val="accent2">
                  <a:lumMod val="60000"/>
                  <a:lumOff val="40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>
              <a:defRPr/>
            </a:pPr>
            <a:endParaRPr lang="ru-RU" smtClean="0">
              <a:solidFill>
                <a:srgbClr val="000000"/>
              </a:solidFill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15415" y="260648"/>
            <a:ext cx="7992888" cy="648072"/>
          </a:xfrm>
        </p:spPr>
        <p:txBody>
          <a:bodyPr rtlCol="0"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Условия задачи оптимизации в электросетях</a:t>
            </a:r>
            <a:endParaRPr lang="ru-RU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</p:txBody>
      </p:sp>
      <p:pic>
        <p:nvPicPr>
          <p:cNvPr id="6151" name="Picture 2" descr="D:\ДИПЛОМ\!основная папка\img_present\1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1988" y="6345238"/>
            <a:ext cx="127635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Номер слайда 1"/>
          <p:cNvSpPr>
            <a:spLocks noGrp="1"/>
          </p:cNvSpPr>
          <p:nvPr>
            <p:ph type="sldNum" sz="quarter" idx="10"/>
          </p:nvPr>
        </p:nvSpPr>
        <p:spPr>
          <a:xfrm>
            <a:off x="8820150" y="0"/>
            <a:ext cx="401638" cy="620713"/>
          </a:xfrm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2AE0E6A6-260D-4561-8138-7843E8D1CC4C}" type="slidenum">
              <a:rPr lang="ru-RU" sz="36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pPr eaLnBrk="1" hangingPunct="1"/>
              <a:t>3</a:t>
            </a:fld>
            <a:endParaRPr lang="ru-RU" sz="3600" b="1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pic>
        <p:nvPicPr>
          <p:cNvPr id="16" name="Picture 7" descr="D:\ЛыSS\Аспирантура\1 год\Конференции\МИЭМ\Презентация\HSEd.jpe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24500" y="6309321"/>
            <a:ext cx="437892" cy="44231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noFill/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251520" y="1268761"/>
            <a:ext cx="8352928" cy="5040560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77500" lnSpcReduction="20000"/>
          </a:bodyPr>
          <a:lstStyle/>
          <a:p>
            <a:pPr lvl="0" algn="just">
              <a:lnSpc>
                <a:spcPct val="110000"/>
              </a:lnSpc>
              <a:spcBef>
                <a:spcPts val="0"/>
              </a:spcBef>
            </a:pPr>
            <a:r>
              <a:rPr lang="ru-RU" sz="2000" dirty="0">
                <a:latin typeface="Bookman Old Style" panose="02050604050505020204" pitchFamily="18" charset="0"/>
              </a:rPr>
              <a:t>Система отвечает уравнениям баланса (</a:t>
            </a:r>
            <a:r>
              <a:rPr lang="ru-RU" sz="2000" dirty="0" smtClean="0">
                <a:latin typeface="Bookman Old Style" panose="02050604050505020204" pitchFamily="18" charset="0"/>
              </a:rPr>
              <a:t>входящий в узел поток равен </a:t>
            </a:r>
            <a:r>
              <a:rPr lang="ru-RU" sz="2000" dirty="0">
                <a:latin typeface="Bookman Old Style" panose="02050604050505020204" pitchFamily="18" charset="0"/>
              </a:rPr>
              <a:t>исходящему потоку). В случае рассмотрения не узлов, а целиком электросетей, мощность потребления не превышает мощность генераторов </a:t>
            </a:r>
            <a:r>
              <a:rPr lang="ru-RU" sz="2000" dirty="0" smtClean="0">
                <a:latin typeface="Bookman Old Style" panose="02050604050505020204" pitchFamily="18" charset="0"/>
              </a:rPr>
              <a:t>(без учета </a:t>
            </a:r>
            <a:r>
              <a:rPr lang="ru-RU" sz="2000" dirty="0">
                <a:latin typeface="Bookman Old Style" panose="02050604050505020204" pitchFamily="18" charset="0"/>
              </a:rPr>
              <a:t>динамических толчков системы</a:t>
            </a:r>
            <a:r>
              <a:rPr lang="ru-RU" sz="2000" dirty="0" smtClean="0">
                <a:latin typeface="Bookman Old Style" panose="02050604050505020204" pitchFamily="18" charset="0"/>
              </a:rPr>
              <a:t>).</a:t>
            </a:r>
          </a:p>
          <a:p>
            <a:pPr lvl="0" algn="just">
              <a:lnSpc>
                <a:spcPct val="110000"/>
              </a:lnSpc>
              <a:spcBef>
                <a:spcPts val="0"/>
              </a:spcBef>
            </a:pPr>
            <a:endParaRPr lang="ru-RU" sz="2000" dirty="0">
              <a:latin typeface="Bookman Old Style" panose="02050604050505020204" pitchFamily="18" charset="0"/>
            </a:endParaRPr>
          </a:p>
          <a:p>
            <a:pPr lvl="0" algn="just">
              <a:lnSpc>
                <a:spcPct val="110000"/>
              </a:lnSpc>
              <a:spcBef>
                <a:spcPts val="0"/>
              </a:spcBef>
            </a:pPr>
            <a:r>
              <a:rPr lang="ru-RU" sz="2000" dirty="0">
                <a:latin typeface="Bookman Old Style" panose="02050604050505020204" pitchFamily="18" charset="0"/>
              </a:rPr>
              <a:t>Каждая линия электропередачи может быть, как однонаправленной (ток течет от установленного начала линии к концу), так и реверсивной (ток может протекать в любом направлении</a:t>
            </a:r>
            <a:r>
              <a:rPr lang="ru-RU" sz="2000" dirty="0" smtClean="0">
                <a:latin typeface="Bookman Old Style" panose="02050604050505020204" pitchFamily="18" charset="0"/>
              </a:rPr>
              <a:t>)</a:t>
            </a:r>
          </a:p>
          <a:p>
            <a:pPr lvl="0" algn="just">
              <a:lnSpc>
                <a:spcPct val="110000"/>
              </a:lnSpc>
              <a:spcBef>
                <a:spcPts val="0"/>
              </a:spcBef>
            </a:pPr>
            <a:endParaRPr lang="ru-RU" sz="2000" dirty="0">
              <a:latin typeface="Bookman Old Style" panose="02050604050505020204" pitchFamily="18" charset="0"/>
            </a:endParaRPr>
          </a:p>
          <a:p>
            <a:pPr lvl="0" algn="just">
              <a:lnSpc>
                <a:spcPct val="110000"/>
              </a:lnSpc>
              <a:spcBef>
                <a:spcPts val="0"/>
              </a:spcBef>
            </a:pPr>
            <a:r>
              <a:rPr lang="ru-RU" sz="2000" dirty="0">
                <a:latin typeface="Bookman Old Style" panose="02050604050505020204" pitchFamily="18" charset="0"/>
              </a:rPr>
              <a:t>В общем случае, в узлах системы может происходить поступление электрического тока в </a:t>
            </a:r>
            <a:r>
              <a:rPr lang="ru-RU" sz="2000" dirty="0" smtClean="0">
                <a:latin typeface="Bookman Old Style" panose="02050604050505020204" pitchFamily="18" charset="0"/>
              </a:rPr>
              <a:t>систему, даже если </a:t>
            </a:r>
            <a:r>
              <a:rPr lang="ru-RU" sz="2000" dirty="0">
                <a:latin typeface="Bookman Old Style" panose="02050604050505020204" pitchFamily="18" charset="0"/>
              </a:rPr>
              <a:t>это не тупиковая ветвь (например, установлены аккумуляторные батареи или промежуточная </a:t>
            </a:r>
            <a:r>
              <a:rPr lang="ru-RU" sz="2000" dirty="0" smtClean="0">
                <a:latin typeface="Bookman Old Style" panose="02050604050505020204" pitchFamily="18" charset="0"/>
              </a:rPr>
              <a:t>котельная). Для </a:t>
            </a:r>
            <a:r>
              <a:rPr lang="ru-RU" sz="2000" dirty="0">
                <a:latin typeface="Bookman Old Style" panose="02050604050505020204" pitchFamily="18" charset="0"/>
              </a:rPr>
              <a:t>простоты рассмотрения данные источники рассматриваются как установленные на ребре с «нулевой» ценой </a:t>
            </a:r>
            <a:r>
              <a:rPr lang="ru-RU" sz="2000" dirty="0" smtClean="0">
                <a:latin typeface="Bookman Old Style" panose="02050604050505020204" pitchFamily="18" charset="0"/>
              </a:rPr>
              <a:t>передачи электроэнергии.</a:t>
            </a:r>
          </a:p>
          <a:p>
            <a:pPr lvl="0" algn="just">
              <a:lnSpc>
                <a:spcPct val="110000"/>
              </a:lnSpc>
              <a:spcBef>
                <a:spcPts val="0"/>
              </a:spcBef>
            </a:pPr>
            <a:endParaRPr lang="ru-RU" sz="2000" dirty="0">
              <a:latin typeface="Bookman Old Style" panose="02050604050505020204" pitchFamily="18" charset="0"/>
            </a:endParaRPr>
          </a:p>
          <a:p>
            <a:pPr lvl="0" algn="just">
              <a:lnSpc>
                <a:spcPct val="110000"/>
              </a:lnSpc>
              <a:spcBef>
                <a:spcPts val="0"/>
              </a:spcBef>
            </a:pPr>
            <a:r>
              <a:rPr lang="ru-RU" sz="2000" dirty="0">
                <a:latin typeface="Bookman Old Style" panose="02050604050505020204" pitchFamily="18" charset="0"/>
              </a:rPr>
              <a:t>Линии электропередач обладают определенной пропускной способностью (допустимой нагрузкой, максимальным значением силы тока</a:t>
            </a:r>
            <a:r>
              <a:rPr lang="ru-RU" sz="2000" dirty="0" smtClean="0">
                <a:latin typeface="Bookman Old Style" panose="02050604050505020204" pitchFamily="18" charset="0"/>
              </a:rPr>
              <a:t>).</a:t>
            </a:r>
          </a:p>
          <a:p>
            <a:pPr lvl="0" algn="just">
              <a:lnSpc>
                <a:spcPct val="110000"/>
              </a:lnSpc>
              <a:spcBef>
                <a:spcPts val="0"/>
              </a:spcBef>
            </a:pPr>
            <a:endParaRPr lang="ru-RU" sz="2000" dirty="0" smtClean="0">
              <a:latin typeface="Bookman Old Style" panose="02050604050505020204" pitchFamily="18" charset="0"/>
            </a:endParaRPr>
          </a:p>
          <a:p>
            <a:r>
              <a:rPr lang="ru-RU" sz="2100" dirty="0" smtClean="0">
                <a:latin typeface="Bookman Old Style" panose="02050604050505020204" pitchFamily="18" charset="0"/>
              </a:rPr>
              <a:t>Возможно задание </a:t>
            </a:r>
            <a:r>
              <a:rPr lang="ru-RU" sz="2100" dirty="0">
                <a:latin typeface="Bookman Old Style" panose="02050604050505020204" pitchFamily="18" charset="0"/>
              </a:rPr>
              <a:t>точек с </a:t>
            </a:r>
            <a:r>
              <a:rPr lang="ru-RU" sz="2100" dirty="0" smtClean="0">
                <a:latin typeface="Bookman Old Style" panose="02050604050505020204" pitchFamily="18" charset="0"/>
              </a:rPr>
              <a:t>фиксированными значениями </a:t>
            </a:r>
            <a:r>
              <a:rPr lang="ru-RU" sz="2100" dirty="0">
                <a:latin typeface="Bookman Old Style" panose="02050604050505020204" pitchFamily="18" charset="0"/>
              </a:rPr>
              <a:t>потока </a:t>
            </a:r>
            <a:r>
              <a:rPr lang="ru-RU" sz="2100" dirty="0" smtClean="0">
                <a:latin typeface="Bookman Old Style" panose="02050604050505020204" pitchFamily="18" charset="0"/>
              </a:rPr>
              <a:t>(границы автономных сетей).</a:t>
            </a:r>
            <a:endParaRPr lang="ru-RU" sz="3100" dirty="0">
              <a:latin typeface="Bookman Old Style" panose="020506040505050202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503271" y="-960662"/>
            <a:ext cx="5849425" cy="771229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Скругленный прямоугольник 11"/>
          <p:cNvSpPr/>
          <p:nvPr/>
        </p:nvSpPr>
        <p:spPr>
          <a:xfrm>
            <a:off x="251520" y="260648"/>
            <a:ext cx="8352928" cy="864096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bg1">
                  <a:lumMod val="95000"/>
                </a:schemeClr>
              </a:gs>
              <a:gs pos="79000">
                <a:schemeClr val="bg1">
                  <a:lumMod val="95000"/>
                </a:schemeClr>
              </a:gs>
              <a:gs pos="23000">
                <a:schemeClr val="accent2">
                  <a:lumMod val="40000"/>
                  <a:lumOff val="60000"/>
                </a:schemeClr>
              </a:gs>
              <a:gs pos="100000">
                <a:schemeClr val="accent2">
                  <a:lumMod val="60000"/>
                  <a:lumOff val="40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>
              <a:defRPr/>
            </a:pPr>
            <a:endParaRPr lang="ru-RU" smtClean="0">
              <a:solidFill>
                <a:srgbClr val="000000"/>
              </a:solidFill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95536" y="359509"/>
            <a:ext cx="7992888" cy="576064"/>
          </a:xfrm>
        </p:spPr>
        <p:txBody>
          <a:bodyPr rtlCol="0"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Постановка задачи</a:t>
            </a:r>
            <a:endParaRPr lang="ru-RU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0"/>
          </p:nvPr>
        </p:nvSpPr>
        <p:spPr>
          <a:xfrm>
            <a:off x="8820150" y="0"/>
            <a:ext cx="401638" cy="620713"/>
          </a:xfrm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06BC221D-27BB-4266-84F5-E411941E43A1}" type="slidenum">
              <a:rPr lang="ru-RU" sz="36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pPr eaLnBrk="1" hangingPunct="1"/>
              <a:t>4</a:t>
            </a:fld>
            <a:endParaRPr lang="ru-RU" sz="3600" b="1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pic>
        <p:nvPicPr>
          <p:cNvPr id="7179" name="Picture 2" descr="D:\ДИПЛОМ\!основная папка\img_present\1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1988" y="6345238"/>
            <a:ext cx="127635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Picture 7" descr="D:\ЛыSS\Аспирантура\1 год\Конференции\МИЭМ\Презентация\HSEd.jpe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24500" y="6309321"/>
            <a:ext cx="437892" cy="44231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noFill/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16" name="Объект 2"/>
          <p:cNvSpPr>
            <a:spLocks noGrp="1"/>
          </p:cNvSpPr>
          <p:nvPr>
            <p:ph idx="1"/>
          </p:nvPr>
        </p:nvSpPr>
        <p:spPr>
          <a:xfrm>
            <a:off x="304800" y="1340768"/>
            <a:ext cx="8299648" cy="4932041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t">
            <a:normAutofit/>
          </a:bodyPr>
          <a:lstStyle/>
          <a:p>
            <a:pPr marL="45720" indent="0">
              <a:spcBef>
                <a:spcPts val="0"/>
              </a:spcBef>
              <a:buNone/>
            </a:pPr>
            <a:endParaRPr lang="ru-RU" sz="1600" dirty="0" smtClean="0">
              <a:latin typeface="Bookman Old Style" panose="02050604050505020204" pitchFamily="18" charset="0"/>
            </a:endParaRPr>
          </a:p>
          <a:p>
            <a:pPr marL="45720" indent="0">
              <a:spcBef>
                <a:spcPts val="0"/>
              </a:spcBef>
              <a:buNone/>
            </a:pPr>
            <a:r>
              <a:rPr lang="ru-RU" sz="1600" dirty="0" smtClean="0">
                <a:latin typeface="Bookman Old Style" panose="02050604050505020204" pitchFamily="18" charset="0"/>
              </a:rPr>
              <a:t>Уравнение баланса системы:</a:t>
            </a:r>
          </a:p>
          <a:p>
            <a:pPr marL="45720" lvl="3" indent="0">
              <a:spcBef>
                <a:spcPts val="0"/>
              </a:spcBef>
              <a:buNone/>
            </a:pPr>
            <a:endParaRPr lang="ru-RU" sz="1600" dirty="0" smtClean="0">
              <a:latin typeface="Bookman Old Style" panose="02050604050505020204" pitchFamily="18" charset="0"/>
            </a:endParaRPr>
          </a:p>
          <a:p>
            <a:pPr marL="45720" lvl="3" indent="0">
              <a:spcBef>
                <a:spcPts val="0"/>
              </a:spcBef>
              <a:buNone/>
            </a:pPr>
            <a:r>
              <a:rPr lang="ru-RU" sz="1600" dirty="0" smtClean="0">
                <a:latin typeface="Bookman Old Style" panose="02050604050505020204" pitchFamily="18" charset="0"/>
              </a:rPr>
              <a:t>Целевая функция:</a:t>
            </a:r>
            <a:endParaRPr lang="ru-RU" sz="1600" dirty="0">
              <a:latin typeface="Bookman Old Style" panose="02050604050505020204" pitchFamily="18" charset="0"/>
            </a:endParaRPr>
          </a:p>
          <a:p>
            <a:pPr marL="45720" indent="0">
              <a:spcBef>
                <a:spcPts val="0"/>
              </a:spcBef>
              <a:buNone/>
            </a:pPr>
            <a:endParaRPr lang="ru-RU" sz="1600" dirty="0" smtClean="0">
              <a:latin typeface="Bookman Old Style" panose="02050604050505020204" pitchFamily="18" charset="0"/>
            </a:endParaRPr>
          </a:p>
          <a:p>
            <a:pPr marL="45720" indent="0">
              <a:spcBef>
                <a:spcPts val="0"/>
              </a:spcBef>
              <a:buNone/>
            </a:pPr>
            <a:r>
              <a:rPr lang="ru-RU" sz="1600" i="1" dirty="0" smtClean="0">
                <a:latin typeface="Bookman Old Style" panose="02050604050505020204" pitchFamily="18" charset="0"/>
              </a:rPr>
              <a:t>i</a:t>
            </a:r>
            <a:r>
              <a:rPr lang="ru-RU" sz="1600" dirty="0">
                <a:latin typeface="Bookman Old Style" panose="02050604050505020204" pitchFamily="18" charset="0"/>
              </a:rPr>
              <a:t> и </a:t>
            </a:r>
            <a:r>
              <a:rPr lang="ru-RU" sz="1600" i="1" dirty="0">
                <a:latin typeface="Bookman Old Style" panose="02050604050505020204" pitchFamily="18" charset="0"/>
              </a:rPr>
              <a:t>j</a:t>
            </a:r>
            <a:r>
              <a:rPr lang="ru-RU" sz="1600" dirty="0">
                <a:latin typeface="Bookman Old Style" panose="02050604050505020204" pitchFamily="18" charset="0"/>
              </a:rPr>
              <a:t> - вершины входящих в расчетный узел </a:t>
            </a:r>
            <a:r>
              <a:rPr lang="ru-RU" sz="1600" dirty="0" smtClean="0">
                <a:latin typeface="Bookman Old Style" panose="02050604050505020204" pitchFamily="18" charset="0"/>
              </a:rPr>
              <a:t>ребер</a:t>
            </a:r>
            <a:r>
              <a:rPr lang="en-US" sz="1600" dirty="0" smtClean="0">
                <a:latin typeface="Bookman Old Style" panose="02050604050505020204" pitchFamily="18" charset="0"/>
              </a:rPr>
              <a:t>,</a:t>
            </a:r>
            <a:endParaRPr lang="ru-RU" sz="1600" dirty="0" smtClean="0">
              <a:latin typeface="Bookman Old Style" panose="02050604050505020204" pitchFamily="18" charset="0"/>
            </a:endParaRPr>
          </a:p>
          <a:p>
            <a:pPr marL="45720" indent="0">
              <a:spcBef>
                <a:spcPts val="0"/>
              </a:spcBef>
              <a:buNone/>
            </a:pPr>
            <a:r>
              <a:rPr lang="ru-RU" sz="1600" i="1" dirty="0" smtClean="0">
                <a:latin typeface="Bookman Old Style" panose="02050604050505020204" pitchFamily="18" charset="0"/>
              </a:rPr>
              <a:t>j</a:t>
            </a:r>
            <a:r>
              <a:rPr lang="ru-RU" sz="1600" dirty="0">
                <a:latin typeface="Bookman Old Style" panose="02050604050505020204" pitchFamily="18" charset="0"/>
              </a:rPr>
              <a:t> и </a:t>
            </a:r>
            <a:r>
              <a:rPr lang="ru-RU" sz="1600" i="1" dirty="0">
                <a:latin typeface="Bookman Old Style" panose="02050604050505020204" pitchFamily="18" charset="0"/>
              </a:rPr>
              <a:t>k</a:t>
            </a:r>
            <a:r>
              <a:rPr lang="ru-RU" sz="1600" dirty="0">
                <a:latin typeface="Bookman Old Style" panose="02050604050505020204" pitchFamily="18" charset="0"/>
              </a:rPr>
              <a:t> - вершины ребер, выходящих из расчетного узла; </a:t>
            </a:r>
            <a:endParaRPr lang="ru-RU" sz="1600" dirty="0" smtClean="0">
              <a:latin typeface="Bookman Old Style" panose="02050604050505020204" pitchFamily="18" charset="0"/>
            </a:endParaRPr>
          </a:p>
          <a:p>
            <a:pPr marL="45720" indent="0">
              <a:spcBef>
                <a:spcPts val="0"/>
              </a:spcBef>
              <a:buNone/>
            </a:pPr>
            <a:r>
              <a:rPr lang="ru-RU" sz="1600" i="1" dirty="0" smtClean="0">
                <a:latin typeface="Bookman Old Style" panose="02050604050505020204" pitchFamily="18" charset="0"/>
              </a:rPr>
              <a:t>p</a:t>
            </a:r>
            <a:r>
              <a:rPr lang="ru-RU" sz="1600" dirty="0" smtClean="0">
                <a:latin typeface="Bookman Old Style" panose="02050604050505020204" pitchFamily="18" charset="0"/>
              </a:rPr>
              <a:t> </a:t>
            </a:r>
            <a:r>
              <a:rPr lang="ru-RU" sz="1600" dirty="0">
                <a:latin typeface="Bookman Old Style" panose="02050604050505020204" pitchFamily="18" charset="0"/>
              </a:rPr>
              <a:t>- величина потока (мощности) на входах входящих </a:t>
            </a:r>
            <a:r>
              <a:rPr lang="ru-RU" sz="1600" dirty="0" smtClean="0">
                <a:latin typeface="Bookman Old Style" panose="02050604050505020204" pitchFamily="18" charset="0"/>
              </a:rPr>
              <a:t>в рассчитываемый </a:t>
            </a:r>
            <a:r>
              <a:rPr lang="ru-RU" sz="1600" dirty="0">
                <a:latin typeface="Bookman Old Style" panose="02050604050505020204" pitchFamily="18" charset="0"/>
              </a:rPr>
              <a:t>узел </a:t>
            </a:r>
            <a:endParaRPr lang="en-US" sz="1600" dirty="0" smtClean="0">
              <a:latin typeface="Bookman Old Style" panose="02050604050505020204" pitchFamily="18" charset="0"/>
            </a:endParaRPr>
          </a:p>
          <a:p>
            <a:pPr marL="45720" indent="0">
              <a:spcBef>
                <a:spcPts val="0"/>
              </a:spcBef>
              <a:buNone/>
            </a:pPr>
            <a:r>
              <a:rPr lang="ru-RU" sz="1600" dirty="0" smtClean="0">
                <a:latin typeface="Bookman Old Style" panose="02050604050505020204" pitchFamily="18" charset="0"/>
              </a:rPr>
              <a:t>линий (в левой части формулы) и </a:t>
            </a:r>
            <a:r>
              <a:rPr lang="ru-RU" sz="1600" dirty="0">
                <a:latin typeface="Bookman Old Style" panose="02050604050505020204" pitchFamily="18" charset="0"/>
              </a:rPr>
              <a:t>выходящих из рассчитываемого узла </a:t>
            </a:r>
            <a:r>
              <a:rPr lang="ru-RU" sz="1600" dirty="0" smtClean="0">
                <a:latin typeface="Bookman Old Style" panose="02050604050505020204" pitchFamily="18" charset="0"/>
              </a:rPr>
              <a:t>линий(в правой части формулы); </a:t>
            </a:r>
          </a:p>
          <a:p>
            <a:pPr marL="45720" indent="0">
              <a:spcBef>
                <a:spcPts val="0"/>
              </a:spcBef>
              <a:buNone/>
            </a:pPr>
            <a:r>
              <a:rPr lang="en-US" sz="1600" i="1" dirty="0" smtClean="0">
                <a:latin typeface="Bookman Old Style" panose="02050604050505020204" pitchFamily="18" charset="0"/>
              </a:rPr>
              <a:t>g</a:t>
            </a:r>
            <a:r>
              <a:rPr lang="ru-RU" sz="1600" i="1" dirty="0" smtClean="0">
                <a:latin typeface="Bookman Old Style" panose="02050604050505020204" pitchFamily="18" charset="0"/>
              </a:rPr>
              <a:t> </a:t>
            </a:r>
            <a:r>
              <a:rPr lang="ru-RU" sz="1600" dirty="0">
                <a:latin typeface="Bookman Old Style" panose="02050604050505020204" pitchFamily="18" charset="0"/>
              </a:rPr>
              <a:t>- потребление или распределение на входящих </a:t>
            </a:r>
            <a:r>
              <a:rPr lang="ru-RU" sz="1600" dirty="0" smtClean="0">
                <a:latin typeface="Bookman Old Style" panose="02050604050505020204" pitchFamily="18" charset="0"/>
              </a:rPr>
              <a:t>линиях;</a:t>
            </a:r>
          </a:p>
          <a:p>
            <a:pPr marL="45720" indent="0">
              <a:spcBef>
                <a:spcPts val="0"/>
              </a:spcBef>
              <a:buNone/>
            </a:pPr>
            <a:r>
              <a:rPr lang="en-US" sz="1600" i="1" dirty="0" smtClean="0">
                <a:latin typeface="Bookman Old Style" panose="02050604050505020204" pitchFamily="18" charset="0"/>
              </a:rPr>
              <a:t>f</a:t>
            </a:r>
            <a:r>
              <a:rPr lang="ru-RU" sz="1600" i="1" dirty="0" smtClean="0">
                <a:latin typeface="Bookman Old Style" panose="02050604050505020204" pitchFamily="18" charset="0"/>
              </a:rPr>
              <a:t> </a:t>
            </a:r>
            <a:r>
              <a:rPr lang="ru-RU" sz="1600" dirty="0" smtClean="0">
                <a:latin typeface="Bookman Old Style" panose="02050604050505020204" pitchFamily="18" charset="0"/>
              </a:rPr>
              <a:t>– известный приток или распределение на самом узле.</a:t>
            </a:r>
            <a:endParaRPr lang="ru-RU" sz="1600" dirty="0">
              <a:latin typeface="Bookman Old Style" panose="02050604050505020204" pitchFamily="18" charset="0"/>
            </a:endParaRPr>
          </a:p>
          <a:p>
            <a:pPr marL="46037" indent="0">
              <a:buNone/>
            </a:pPr>
            <a:r>
              <a:rPr lang="en-US" sz="1600" i="1" dirty="0" smtClean="0">
                <a:latin typeface="Bookman Old Style" panose="02050604050505020204" pitchFamily="18" charset="0"/>
              </a:rPr>
              <a:t>c</a:t>
            </a:r>
            <a:r>
              <a:rPr lang="en-US" sz="1600" dirty="0" smtClean="0">
                <a:latin typeface="Bookman Old Style" panose="02050604050505020204" pitchFamily="18" charset="0"/>
              </a:rPr>
              <a:t> – </a:t>
            </a:r>
            <a:r>
              <a:rPr lang="ru-RU" sz="1600" dirty="0" smtClean="0">
                <a:latin typeface="Bookman Old Style" panose="02050604050505020204" pitchFamily="18" charset="0"/>
              </a:rPr>
              <a:t>стоимость передачи единицы мощности по участку </a:t>
            </a:r>
            <a:r>
              <a:rPr lang="en-US" sz="1600" dirty="0" err="1" smtClean="0">
                <a:latin typeface="Bookman Old Style" panose="02050604050505020204" pitchFamily="18" charset="0"/>
              </a:rPr>
              <a:t>i</a:t>
            </a:r>
            <a:r>
              <a:rPr lang="en-US" sz="1600" dirty="0" smtClean="0">
                <a:latin typeface="Bookman Old Style" panose="02050604050505020204" pitchFamily="18" charset="0"/>
              </a:rPr>
              <a:t>-j;</a:t>
            </a:r>
          </a:p>
          <a:p>
            <a:pPr marL="46037" indent="0">
              <a:buNone/>
            </a:pPr>
            <a:endParaRPr lang="ru-RU" sz="1600" dirty="0" smtClean="0">
              <a:latin typeface="Bookman Old Style" panose="02050604050505020204" pitchFamily="18" charset="0"/>
            </a:endParaRPr>
          </a:p>
          <a:p>
            <a:pPr marL="46037" indent="0">
              <a:buNone/>
            </a:pPr>
            <a:r>
              <a:rPr lang="ru-RU" sz="1600" dirty="0" smtClean="0">
                <a:latin typeface="Bookman Old Style" panose="02050604050505020204" pitchFamily="18" charset="0"/>
              </a:rPr>
              <a:t>Стандартный вид задачи линейного программирования:</a:t>
            </a:r>
          </a:p>
          <a:p>
            <a:pPr marL="46037" indent="0">
              <a:buNone/>
            </a:pPr>
            <a:r>
              <a:rPr lang="ru-RU" sz="1600" dirty="0" smtClean="0">
                <a:latin typeface="Bookman Old Style" panose="02050604050505020204" pitchFamily="18" charset="0"/>
              </a:rPr>
              <a:t>	           , целевая функция</a:t>
            </a:r>
            <a:r>
              <a:rPr lang="en-US" sz="1600" dirty="0" smtClean="0">
                <a:latin typeface="Bookman Old Style" panose="02050604050505020204" pitchFamily="18" charset="0"/>
              </a:rPr>
              <a:t>:</a:t>
            </a:r>
            <a:endParaRPr lang="ru-RU" sz="1600" dirty="0" smtClean="0">
              <a:latin typeface="Bookman Old Style" panose="02050604050505020204" pitchFamily="18" charset="0"/>
            </a:endParaRPr>
          </a:p>
          <a:p>
            <a:pPr marL="46037" indent="0">
              <a:buNone/>
            </a:pPr>
            <a:endParaRPr lang="ru-RU" sz="1600" dirty="0" smtClean="0">
              <a:latin typeface="Bookman Old Style" panose="02050604050505020204" pitchFamily="18" charset="0"/>
            </a:endParaRPr>
          </a:p>
          <a:p>
            <a:pPr marL="46037" indent="0">
              <a:buNone/>
            </a:pPr>
            <a:r>
              <a:rPr lang="ru-RU" sz="1600" dirty="0" smtClean="0">
                <a:latin typeface="Bookman Old Style" panose="02050604050505020204" pitchFamily="18" charset="0"/>
              </a:rPr>
              <a:t>В матричном виде:  		     ,</a:t>
            </a:r>
          </a:p>
        </p:txBody>
      </p:sp>
      <p:sp>
        <p:nvSpPr>
          <p:cNvPr id="5" name="Rectangle 1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6" name="Объект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02785148"/>
              </p:ext>
            </p:extLst>
          </p:nvPr>
        </p:nvGraphicFramePr>
        <p:xfrm>
          <a:off x="3436153" y="1575531"/>
          <a:ext cx="2293956" cy="4829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491" name="Уравнение" r:id="rId7" imgW="1625600" imgH="342900" progId="Equation.3">
                  <p:embed/>
                </p:oleObj>
              </mc:Choice>
              <mc:Fallback>
                <p:oleObj name="Уравнение" r:id="rId7" imgW="1625600" imgH="342900" progId="Equation.3">
                  <p:embed/>
                  <p:pic>
                    <p:nvPicPr>
                      <p:cNvPr id="0" name="Object 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36153" y="1575531"/>
                        <a:ext cx="2293956" cy="48293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Объект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43546320"/>
              </p:ext>
            </p:extLst>
          </p:nvPr>
        </p:nvGraphicFramePr>
        <p:xfrm>
          <a:off x="2477126" y="2032276"/>
          <a:ext cx="898485" cy="613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492" name="Уравнение" r:id="rId9" imgW="520560" imgH="355320" progId="Equation.3">
                  <p:embed/>
                </p:oleObj>
              </mc:Choice>
              <mc:Fallback>
                <p:oleObj name="Уравнение" r:id="rId9" imgW="520560" imgH="35532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2477126" y="2032276"/>
                        <a:ext cx="898485" cy="6136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Rectangle 3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pSp>
        <p:nvGrpSpPr>
          <p:cNvPr id="7168" name="Группа 7167"/>
          <p:cNvGrpSpPr/>
          <p:nvPr/>
        </p:nvGrpSpPr>
        <p:grpSpPr>
          <a:xfrm>
            <a:off x="5943599" y="1628800"/>
            <a:ext cx="2576394" cy="891725"/>
            <a:chOff x="5751729" y="1624727"/>
            <a:chExt cx="2576394" cy="891725"/>
          </a:xfrm>
        </p:grpSpPr>
        <p:sp>
          <p:nvSpPr>
            <p:cNvPr id="8" name="Овал 7"/>
            <p:cNvSpPr/>
            <p:nvPr/>
          </p:nvSpPr>
          <p:spPr>
            <a:xfrm>
              <a:off x="6936755" y="1844824"/>
              <a:ext cx="216024" cy="21602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11" name="Прямая со стрелкой 10"/>
            <p:cNvCxnSpPr>
              <a:endCxn id="8" idx="2"/>
            </p:cNvCxnSpPr>
            <p:nvPr/>
          </p:nvCxnSpPr>
          <p:spPr>
            <a:xfrm>
              <a:off x="5904232" y="1673019"/>
              <a:ext cx="1032523" cy="279817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Прямая со стрелкой 14"/>
            <p:cNvCxnSpPr>
              <a:endCxn id="8" idx="2"/>
            </p:cNvCxnSpPr>
            <p:nvPr/>
          </p:nvCxnSpPr>
          <p:spPr>
            <a:xfrm flipV="1">
              <a:off x="5904232" y="1952836"/>
              <a:ext cx="1032523" cy="297183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Прямая со стрелкой 18"/>
            <p:cNvCxnSpPr>
              <a:stCxn id="8" idx="6"/>
            </p:cNvCxnSpPr>
            <p:nvPr/>
          </p:nvCxnSpPr>
          <p:spPr>
            <a:xfrm flipV="1">
              <a:off x="7152779" y="1673019"/>
              <a:ext cx="947613" cy="279817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Прямая со стрелкой 21"/>
            <p:cNvCxnSpPr>
              <a:stCxn id="8" idx="6"/>
            </p:cNvCxnSpPr>
            <p:nvPr/>
          </p:nvCxnSpPr>
          <p:spPr>
            <a:xfrm>
              <a:off x="7152779" y="1952836"/>
              <a:ext cx="960494" cy="297183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3" name="TextBox 22"/>
                <p:cNvSpPr txBox="1"/>
                <p:nvPr/>
              </p:nvSpPr>
              <p:spPr>
                <a:xfrm>
                  <a:off x="5751729" y="1624727"/>
                  <a:ext cx="391967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60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1600" i="1">
                                <a:latin typeface="Cambria Math" panose="02040503050406030204" pitchFamily="18" charset="0"/>
                              </a:rPr>
                              <m:t>𝑖</m:t>
                            </m:r>
                          </m:e>
                          <m:sub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oMath>
                    </m:oMathPara>
                  </a14:m>
                  <a:endParaRPr lang="ru-RU" sz="1000" dirty="0"/>
                </a:p>
              </p:txBody>
            </p:sp>
          </mc:Choice>
          <mc:Fallback xmlns="">
            <p:sp>
              <p:nvSpPr>
                <p:cNvPr id="23" name="TextBox 2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751729" y="1624727"/>
                  <a:ext cx="391967" cy="338554"/>
                </a:xfrm>
                <a:prstGeom prst="rect">
                  <a:avLst/>
                </a:prstGeom>
                <a:blipFill rotWithShape="0">
                  <a:blip r:embed="rId11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5" name="TextBox 24"/>
                <p:cNvSpPr txBox="1"/>
                <p:nvPr/>
              </p:nvSpPr>
              <p:spPr>
                <a:xfrm>
                  <a:off x="5836918" y="2165726"/>
                  <a:ext cx="38722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600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𝑖</m:t>
                            </m:r>
                          </m:e>
                          <m:sub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oMath>
                    </m:oMathPara>
                  </a14:m>
                  <a:endParaRPr lang="ru-RU" sz="1600" dirty="0"/>
                </a:p>
              </p:txBody>
            </p:sp>
          </mc:Choice>
          <mc:Fallback xmlns="">
            <p:sp>
              <p:nvSpPr>
                <p:cNvPr id="25" name="TextBox 24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836918" y="2165726"/>
                  <a:ext cx="387222" cy="338554"/>
                </a:xfrm>
                <a:prstGeom prst="rect">
                  <a:avLst/>
                </a:prstGeom>
                <a:blipFill rotWithShape="0">
                  <a:blip r:embed="rId12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6" name="TextBox 25"/>
                <p:cNvSpPr txBox="1"/>
                <p:nvPr/>
              </p:nvSpPr>
              <p:spPr>
                <a:xfrm>
                  <a:off x="6904788" y="1996449"/>
                  <a:ext cx="308418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𝑗</m:t>
                        </m:r>
                      </m:oMath>
                    </m:oMathPara>
                  </a14:m>
                  <a:endParaRPr lang="ru-RU" sz="1600" dirty="0"/>
                </a:p>
              </p:txBody>
            </p:sp>
          </mc:Choice>
          <mc:Fallback xmlns="">
            <p:sp>
              <p:nvSpPr>
                <p:cNvPr id="26" name="TextBox 25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904788" y="1996449"/>
                  <a:ext cx="308418" cy="338554"/>
                </a:xfrm>
                <a:prstGeom prst="rect">
                  <a:avLst/>
                </a:prstGeom>
                <a:blipFill rotWithShape="0">
                  <a:blip r:embed="rId13"/>
                  <a:stretch>
                    <a:fillRect b="-8929"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7" name="TextBox 26"/>
                <p:cNvSpPr txBox="1"/>
                <p:nvPr/>
              </p:nvSpPr>
              <p:spPr>
                <a:xfrm>
                  <a:off x="7892812" y="1643650"/>
                  <a:ext cx="435311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600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𝑘</m:t>
                            </m:r>
                          </m:e>
                          <m:sub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oMath>
                    </m:oMathPara>
                  </a14:m>
                  <a:endParaRPr lang="ru-RU" sz="1600" dirty="0"/>
                </a:p>
              </p:txBody>
            </p:sp>
          </mc:Choice>
          <mc:Fallback xmlns="">
            <p:sp>
              <p:nvSpPr>
                <p:cNvPr id="27" name="TextBox 26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892812" y="1643650"/>
                  <a:ext cx="435311" cy="338554"/>
                </a:xfrm>
                <a:prstGeom prst="rect">
                  <a:avLst/>
                </a:prstGeom>
                <a:blipFill rotWithShape="0">
                  <a:blip r:embed="rId1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8" name="TextBox 27"/>
                <p:cNvSpPr txBox="1"/>
                <p:nvPr/>
              </p:nvSpPr>
              <p:spPr>
                <a:xfrm>
                  <a:off x="7853027" y="2177898"/>
                  <a:ext cx="440057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600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𝑘</m:t>
                            </m:r>
                          </m:e>
                          <m:sub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oMath>
                    </m:oMathPara>
                  </a14:m>
                  <a:endParaRPr lang="ru-RU" sz="1600" dirty="0"/>
                </a:p>
              </p:txBody>
            </p:sp>
          </mc:Choice>
          <mc:Fallback xmlns="">
            <p:sp>
              <p:nvSpPr>
                <p:cNvPr id="28" name="TextBox 27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853027" y="2177898"/>
                  <a:ext cx="440057" cy="338554"/>
                </a:xfrm>
                <a:prstGeom prst="rect">
                  <a:avLst/>
                </a:prstGeom>
                <a:blipFill rotWithShape="0">
                  <a:blip r:embed="rId1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7171" name="Rectangle 4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7172" name="Объект 717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76692363"/>
              </p:ext>
            </p:extLst>
          </p:nvPr>
        </p:nvGraphicFramePr>
        <p:xfrm>
          <a:off x="467544" y="5157192"/>
          <a:ext cx="1575175" cy="50405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493" name="Уравнение" r:id="rId16" imgW="952087" imgH="304668" progId="Equation.3">
                  <p:embed/>
                </p:oleObj>
              </mc:Choice>
              <mc:Fallback>
                <p:oleObj name="Уравнение" r:id="rId16" imgW="952087" imgH="304668" progId="Equation.3">
                  <p:embed/>
                  <p:pic>
                    <p:nvPicPr>
                      <p:cNvPr id="0" name="Object 4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7544" y="5157192"/>
                        <a:ext cx="1575175" cy="50405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7173" name="Rectangle 5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7174" name="Объект 717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49395192"/>
              </p:ext>
            </p:extLst>
          </p:nvPr>
        </p:nvGraphicFramePr>
        <p:xfrm>
          <a:off x="4036440" y="5157192"/>
          <a:ext cx="1071119" cy="50405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494" name="Уравнение" r:id="rId18" imgW="647419" imgH="304668" progId="Equation.3">
                  <p:embed/>
                </p:oleObj>
              </mc:Choice>
              <mc:Fallback>
                <p:oleObj name="Уравнение" r:id="rId18" imgW="647419" imgH="304668" progId="Equation.3">
                  <p:embed/>
                  <p:pic>
                    <p:nvPicPr>
                      <p:cNvPr id="0" name="Object 4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36440" y="5157192"/>
                        <a:ext cx="1071119" cy="50405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7175" name="Rectangle 5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7176" name="Объект 717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92373948"/>
              </p:ext>
            </p:extLst>
          </p:nvPr>
        </p:nvGraphicFramePr>
        <p:xfrm>
          <a:off x="5208652" y="5229200"/>
          <a:ext cx="734947" cy="39092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495" name="Уравнение" r:id="rId20" imgW="444307" imgH="241195" progId="Equation.3">
                  <p:embed/>
                </p:oleObj>
              </mc:Choice>
              <mc:Fallback>
                <p:oleObj name="Уравнение" r:id="rId20" imgW="444307" imgH="241195" progId="Equation.3">
                  <p:embed/>
                  <p:pic>
                    <p:nvPicPr>
                      <p:cNvPr id="0" name="Object 5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08652" y="5229200"/>
                        <a:ext cx="734947" cy="390929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Rectangle 19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7" name="Объект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74076875"/>
              </p:ext>
            </p:extLst>
          </p:nvPr>
        </p:nvGraphicFramePr>
        <p:xfrm>
          <a:off x="2483768" y="5733256"/>
          <a:ext cx="1789913" cy="43204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496" name="Формула" r:id="rId22" imgW="825500" imgH="203200" progId="Equation.3">
                  <p:embed/>
                </p:oleObj>
              </mc:Choice>
              <mc:Fallback>
                <p:oleObj name="Формула" r:id="rId22" imgW="825500" imgH="203200" progId="Equation.3">
                  <p:embed/>
                  <p:pic>
                    <p:nvPicPr>
                      <p:cNvPr id="0" name="Object 19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83768" y="5733256"/>
                        <a:ext cx="1789913" cy="43204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" name="Rectangle 19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21" name="Объект 2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10092953"/>
              </p:ext>
            </p:extLst>
          </p:nvPr>
        </p:nvGraphicFramePr>
        <p:xfrm>
          <a:off x="4716016" y="5733256"/>
          <a:ext cx="977309" cy="40595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497" name="Формула" r:id="rId24" imgW="622080" imgH="253800" progId="Equation.3">
                  <p:embed/>
                </p:oleObj>
              </mc:Choice>
              <mc:Fallback>
                <p:oleObj name="Формула" r:id="rId24" imgW="622080" imgH="253800" progId="Equation.3">
                  <p:embed/>
                  <p:pic>
                    <p:nvPicPr>
                      <p:cNvPr id="0" name="Object 19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16016" y="5733256"/>
                        <a:ext cx="977309" cy="405959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503271" y="-960662"/>
            <a:ext cx="5849425" cy="771229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Скругленный прямоугольник 10"/>
          <p:cNvSpPr/>
          <p:nvPr/>
        </p:nvSpPr>
        <p:spPr>
          <a:xfrm>
            <a:off x="251520" y="260648"/>
            <a:ext cx="8352928" cy="864096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bg1">
                  <a:lumMod val="95000"/>
                </a:schemeClr>
              </a:gs>
              <a:gs pos="79000">
                <a:schemeClr val="bg1">
                  <a:lumMod val="95000"/>
                </a:schemeClr>
              </a:gs>
              <a:gs pos="23000">
                <a:schemeClr val="accent2">
                  <a:lumMod val="40000"/>
                  <a:lumOff val="60000"/>
                </a:schemeClr>
              </a:gs>
              <a:gs pos="100000">
                <a:schemeClr val="accent2">
                  <a:lumMod val="60000"/>
                  <a:lumOff val="40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>
              <a:defRPr/>
            </a:pPr>
            <a:endParaRPr lang="ru-RU" smtClean="0">
              <a:solidFill>
                <a:srgbClr val="000000"/>
              </a:solidFill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95536" y="359509"/>
            <a:ext cx="7992888" cy="576064"/>
          </a:xfrm>
        </p:spPr>
        <p:txBody>
          <a:bodyPr rtlCol="0"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Переход к системе индексов из одного знака</a:t>
            </a:r>
            <a:endParaRPr lang="ru-RU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0"/>
          </p:nvPr>
        </p:nvSpPr>
        <p:spPr>
          <a:xfrm>
            <a:off x="8820150" y="0"/>
            <a:ext cx="401638" cy="620713"/>
          </a:xfrm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ADA5DEFC-8065-4159-B9F4-7EE9A72CDBCF}" type="slidenum">
              <a:rPr lang="ru-RU" sz="36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pPr eaLnBrk="1" hangingPunct="1"/>
              <a:t>5</a:t>
            </a:fld>
            <a:endParaRPr lang="ru-RU" sz="3600" b="1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pic>
        <p:nvPicPr>
          <p:cNvPr id="8201" name="Picture 2" descr="D:\ДИПЛОМ\!основная папка\img_present\1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1988" y="6345238"/>
            <a:ext cx="127635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7" descr="D:\ЛыSS\Аспирантура\1 год\Конференции\МИЭМ\Презентация\HSEd.jpe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24500" y="6309321"/>
            <a:ext cx="437892" cy="44231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noFill/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6" name="Объект 2"/>
              <p:cNvSpPr txBox="1">
                <a:spLocks/>
              </p:cNvSpPr>
              <p:nvPr/>
            </p:nvSpPr>
            <p:spPr bwMode="auto">
              <a:xfrm>
                <a:off x="304800" y="1340768"/>
                <a:ext cx="8299648" cy="4932041"/>
              </a:xfrm>
              <a:prstGeom prst="rect">
                <a:avLst/>
              </a:prstGeom>
              <a:extLst/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/>
              </a:bodyPr>
              <a:lstStyle>
                <a:lvl1pPr marL="228600" indent="-18288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7F7F7F"/>
                  </a:buClr>
                  <a:buFont typeface="Wingdings" panose="05000000000000000000" pitchFamily="2" charset="2"/>
                  <a:buChar char="§"/>
                  <a:defRPr sz="12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 marL="411163" indent="-182563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7F7F7F"/>
                  </a:buClr>
                  <a:buFont typeface="Wingdings" panose="05000000000000000000" pitchFamily="2" charset="2"/>
                  <a:buChar char="§"/>
                  <a:defRPr sz="12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 marL="593725" indent="-182563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7F7F7F"/>
                  </a:buClr>
                  <a:buFont typeface="Wingdings" panose="05000000000000000000" pitchFamily="2" charset="2"/>
                  <a:buChar char="§"/>
                  <a:defRPr sz="12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 marL="776288" indent="-182563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7F7F7F"/>
                  </a:buClr>
                  <a:buFont typeface="Wingdings" panose="05000000000000000000" pitchFamily="2" charset="2"/>
                  <a:buChar char="§"/>
                  <a:defRPr sz="12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 marL="958850" indent="-182563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7F7F7F"/>
                  </a:buClr>
                  <a:buFont typeface="Wingdings" panose="05000000000000000000" pitchFamily="2" charset="2"/>
                  <a:buChar char="§"/>
                  <a:defRPr sz="12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 marL="1143000" indent="-182880" algn="l" defTabSz="914400" rtl="0" eaLnBrk="1" latinLnBrk="0" hangingPunct="1">
                  <a:spcBef>
                    <a:spcPts val="288"/>
                  </a:spcBef>
                  <a:buClr>
                    <a:schemeClr val="tx1">
                      <a:lumMod val="50000"/>
                      <a:lumOff val="50000"/>
                    </a:schemeClr>
                  </a:buClr>
                  <a:buFont typeface="Wingdings" pitchFamily="2" charset="2"/>
                  <a:buChar char="§"/>
                  <a:defRPr sz="1200" kern="1200" baseline="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 marL="1325880" indent="-182880" algn="l" defTabSz="914400" rtl="0" eaLnBrk="1" latinLnBrk="0" hangingPunct="1">
                  <a:spcBef>
                    <a:spcPts val="288"/>
                  </a:spcBef>
                  <a:buClr>
                    <a:schemeClr val="tx1">
                      <a:lumMod val="50000"/>
                      <a:lumOff val="50000"/>
                    </a:schemeClr>
                  </a:buClr>
                  <a:buFont typeface="Wingdings" pitchFamily="2" charset="2"/>
                  <a:buChar char="§"/>
                  <a:defRPr sz="1200" kern="1200" baseline="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 marL="1508760" indent="-182880" algn="l" defTabSz="914400" rtl="0" eaLnBrk="1" latinLnBrk="0" hangingPunct="1">
                  <a:spcBef>
                    <a:spcPts val="288"/>
                  </a:spcBef>
                  <a:buClr>
                    <a:schemeClr val="tx1">
                      <a:lumMod val="50000"/>
                      <a:lumOff val="50000"/>
                    </a:schemeClr>
                  </a:buClr>
                  <a:buFont typeface="Wingdings" pitchFamily="2" charset="2"/>
                  <a:buChar char="§"/>
                  <a:defRPr sz="1200" kern="1200" baseline="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 marL="1691640" indent="-182880" algn="l" defTabSz="914400" rtl="0" eaLnBrk="1" latinLnBrk="0" hangingPunct="1">
                  <a:spcBef>
                    <a:spcPts val="288"/>
                  </a:spcBef>
                  <a:buClr>
                    <a:schemeClr val="tx1">
                      <a:lumMod val="50000"/>
                      <a:lumOff val="50000"/>
                    </a:schemeClr>
                  </a:buClr>
                  <a:buFont typeface="Wingdings" pitchFamily="2" charset="2"/>
                  <a:buChar char="§"/>
                  <a:defRPr sz="1200" kern="1200" baseline="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46037" indent="0">
                  <a:buNone/>
                </a:pPr>
                <a:r>
                  <a:rPr lang="ru-RU" sz="1600" dirty="0" smtClean="0">
                    <a:latin typeface="Bookman Old Style" panose="02050604050505020204" pitchFamily="18" charset="0"/>
                  </a:rPr>
                  <a:t>Переход к системе нумерации с одним индексом посредством отображения </a:t>
                </a:r>
                <a:r>
                  <a:rPr lang="en-US" sz="1600" dirty="0" smtClean="0">
                    <a:latin typeface="Bookman Old Style" panose="02050604050505020204" pitchFamily="18" charset="0"/>
                  </a:rPr>
                  <a:t>T</a:t>
                </a:r>
                <a:r>
                  <a:rPr lang="ru-RU" sz="1600" dirty="0" smtClean="0">
                    <a:latin typeface="Bookman Old Style" panose="02050604050505020204" pitchFamily="18" charset="0"/>
                  </a:rPr>
                  <a:t>. </a:t>
                </a:r>
                <a:endParaRPr lang="en-US" sz="1600" dirty="0" smtClean="0">
                  <a:latin typeface="Bookman Old Style" panose="02050604050505020204" pitchFamily="18" charset="0"/>
                </a:endParaRPr>
              </a:p>
              <a:p>
                <a:pPr marL="46037" indent="0">
                  <a:buNone/>
                </a:pPr>
                <a:r>
                  <a:rPr lang="ru-RU" sz="1600" dirty="0" smtClean="0">
                    <a:latin typeface="Bookman Old Style" panose="02050604050505020204" pitchFamily="18" charset="0"/>
                  </a:rPr>
                  <a:t>Модифицированная матрица смежности М:</a:t>
                </a:r>
              </a:p>
              <a:p>
                <a:pPr marL="46037" indent="0">
                  <a:buNone/>
                </a:pPr>
                <a:r>
                  <a:rPr lang="en-US" sz="1600" dirty="0"/>
                  <a:t> </a:t>
                </a:r>
                <a:r>
                  <a:rPr lang="en-US" sz="1600" dirty="0" smtClean="0"/>
                  <a:t>      </a:t>
                </a:r>
                <a14:m>
                  <m:oMath xmlns:m="http://schemas.openxmlformats.org/officeDocument/2006/math"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𝑀</m:t>
                    </m:r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=[</m:t>
                    </m:r>
                    <m:sSub>
                      <m:sSubPr>
                        <m:ctrlPr>
                          <a:rPr lang="en-US" sz="16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𝑖𝑗</m:t>
                        </m:r>
                      </m:sub>
                    </m:sSub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]</m:t>
                    </m:r>
                  </m:oMath>
                </a14:m>
                <a:r>
                  <a:rPr lang="ru-RU" sz="1600" dirty="0" smtClean="0">
                    <a:latin typeface="Bookman Old Style" panose="02050604050505020204" pitchFamily="18" charset="0"/>
                  </a:rPr>
                  <a:t>, где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sz="16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𝑖𝑗</m:t>
                        </m:r>
                      </m:sub>
                    </m:sSub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𝑙</m:t>
                    </m:r>
                  </m:oMath>
                </a14:m>
                <a:endParaRPr lang="ru-RU" sz="1600" dirty="0" smtClean="0">
                  <a:latin typeface="Bookman Old Style" panose="02050604050505020204" pitchFamily="18" charset="0"/>
                </a:endParaRPr>
              </a:p>
              <a:p>
                <a:pPr marL="46037" indent="0">
                  <a:buNone/>
                </a:pPr>
                <a:r>
                  <a:rPr lang="ru-RU" sz="1600" dirty="0">
                    <a:latin typeface="Bookman Old Style" panose="02050604050505020204" pitchFamily="18" charset="0"/>
                  </a:rPr>
                  <a:t> 	</a:t>
                </a:r>
                <a:r>
                  <a:rPr lang="ru-RU" sz="1600" dirty="0" smtClean="0">
                    <a:latin typeface="Bookman Old Style" panose="02050604050505020204" pitchFamily="18" charset="0"/>
                  </a:rPr>
                  <a:t>				</a:t>
                </a:r>
                <a:r>
                  <a:rPr lang="ru-RU" sz="1600" dirty="0">
                    <a:latin typeface="Bookman Old Style" panose="02050604050505020204" pitchFamily="18" charset="0"/>
                  </a:rPr>
                  <a:t>где </a:t>
                </a:r>
                <a:r>
                  <a:rPr lang="ru-RU" sz="1600" dirty="0" err="1">
                    <a:latin typeface="Bookman Old Style" panose="02050604050505020204" pitchFamily="18" charset="0"/>
                  </a:rPr>
                  <a:t>i,j</a:t>
                </a:r>
                <a:r>
                  <a:rPr lang="ru-RU" sz="1600" dirty="0">
                    <a:latin typeface="Bookman Old Style" panose="02050604050505020204" pitchFamily="18" charset="0"/>
                  </a:rPr>
                  <a:t> = 1,2,…,</a:t>
                </a:r>
                <a:r>
                  <a:rPr lang="en-US" sz="1600" dirty="0">
                    <a:latin typeface="Bookman Old Style" panose="02050604050505020204" pitchFamily="18" charset="0"/>
                  </a:rPr>
                  <a:t>m</a:t>
                </a:r>
                <a:r>
                  <a:rPr lang="ru-RU" sz="1600" dirty="0">
                    <a:latin typeface="Bookman Old Style" panose="02050604050505020204" pitchFamily="18" charset="0"/>
                  </a:rPr>
                  <a:t>; </a:t>
                </a:r>
                <a:r>
                  <a:rPr lang="en-US" sz="1600" dirty="0">
                    <a:latin typeface="Bookman Old Style" panose="02050604050505020204" pitchFamily="18" charset="0"/>
                  </a:rPr>
                  <a:t>l</a:t>
                </a:r>
                <a:r>
                  <a:rPr lang="ru-RU" sz="1600" dirty="0">
                    <a:latin typeface="Bookman Old Style" panose="02050604050505020204" pitchFamily="18" charset="0"/>
                  </a:rPr>
                  <a:t> = 1,2,…,</a:t>
                </a:r>
                <a:r>
                  <a:rPr lang="en-US" sz="1600" dirty="0">
                    <a:latin typeface="Bookman Old Style" panose="02050604050505020204" pitchFamily="18" charset="0"/>
                  </a:rPr>
                  <a:t>n</a:t>
                </a:r>
                <a:r>
                  <a:rPr lang="ru-RU" sz="1600" dirty="0">
                    <a:latin typeface="Bookman Old Style" panose="02050604050505020204" pitchFamily="18" charset="0"/>
                  </a:rPr>
                  <a:t>; </a:t>
                </a:r>
                <a:endParaRPr lang="en-US" sz="1600" dirty="0" smtClean="0">
                  <a:latin typeface="Bookman Old Style" panose="02050604050505020204" pitchFamily="18" charset="0"/>
                </a:endParaRPr>
              </a:p>
              <a:p>
                <a:pPr marL="46037" indent="0">
                  <a:buNone/>
                </a:pPr>
                <a:endParaRPr lang="ru-RU" sz="1600" dirty="0" smtClean="0">
                  <a:latin typeface="Bookman Old Style" panose="02050604050505020204" pitchFamily="18" charset="0"/>
                </a:endParaRPr>
              </a:p>
              <a:p>
                <a:pPr marL="46037" indent="0">
                  <a:buNone/>
                </a:pPr>
                <a:r>
                  <a:rPr lang="ru-RU" sz="1600" dirty="0">
                    <a:latin typeface="Bookman Old Style" panose="02050604050505020204" pitchFamily="18" charset="0"/>
                  </a:rPr>
                  <a:t>С учетом </a:t>
                </a:r>
                <a:r>
                  <a:rPr lang="ru-RU" sz="1600" dirty="0" err="1">
                    <a:latin typeface="Bookman Old Style" panose="02050604050505020204" pitchFamily="18" charset="0"/>
                  </a:rPr>
                  <a:t>перенумерации</a:t>
                </a:r>
                <a:r>
                  <a:rPr lang="ru-RU" sz="1600" dirty="0">
                    <a:latin typeface="Bookman Old Style" panose="02050604050505020204" pitchFamily="18" charset="0"/>
                  </a:rPr>
                  <a:t> </a:t>
                </a:r>
                <a:r>
                  <a:rPr lang="ru-RU" sz="1600" dirty="0" smtClean="0">
                    <a:latin typeface="Bookman Old Style" panose="02050604050505020204" pitchFamily="18" charset="0"/>
                  </a:rPr>
                  <a:t>задача может быть записана следующим образом:</a:t>
                </a:r>
              </a:p>
              <a:p>
                <a:pPr marL="46037" indent="0">
                  <a:buNone/>
                </a:pPr>
                <a:endParaRPr lang="ru-RU" sz="1600" dirty="0">
                  <a:latin typeface="Bookman Old Style" panose="02050604050505020204" pitchFamily="18" charset="0"/>
                </a:endParaRPr>
              </a:p>
              <a:p>
                <a:pPr marL="46037" indent="0">
                  <a:buNone/>
                </a:pPr>
                <a:endParaRPr lang="ru-RU" sz="1600" dirty="0" smtClean="0">
                  <a:latin typeface="Bookman Old Style" panose="02050604050505020204" pitchFamily="18" charset="0"/>
                </a:endParaRPr>
              </a:p>
              <a:p>
                <a:pPr marL="46037" indent="0">
                  <a:buNone/>
                </a:pPr>
                <a:endParaRPr lang="ru-RU" sz="2000" dirty="0">
                  <a:latin typeface="Bookman Old Style" panose="02050604050505020204" pitchFamily="18" charset="0"/>
                </a:endParaRPr>
              </a:p>
              <a:p>
                <a:pPr marL="46037" indent="0">
                  <a:buNone/>
                </a:pPr>
                <a:endParaRPr lang="ru-RU" sz="1600" dirty="0" smtClean="0">
                  <a:latin typeface="Bookman Old Style" panose="02050604050505020204" pitchFamily="18" charset="0"/>
                </a:endParaRPr>
              </a:p>
              <a:p>
                <a:pPr marL="46037" indent="0">
                  <a:buNone/>
                </a:pPr>
                <a:endParaRPr lang="ru-RU" sz="1600" dirty="0">
                  <a:latin typeface="Bookman Old Style" panose="02050604050505020204" pitchFamily="18" charset="0"/>
                </a:endParaRPr>
              </a:p>
              <a:p>
                <a:pPr marL="46037" indent="0">
                  <a:buNone/>
                </a:pPr>
                <a:r>
                  <a:rPr lang="ru-RU" sz="1600" dirty="0" smtClean="0">
                    <a:latin typeface="Bookman Old Style" panose="02050604050505020204" pitchFamily="18" charset="0"/>
                  </a:rPr>
                  <a:t>Учитывая</a:t>
                </a:r>
                <a:r>
                  <a:rPr lang="ru-RU" sz="1600" dirty="0">
                    <a:latin typeface="Bookman Old Style" panose="02050604050505020204" pitchFamily="18" charset="0"/>
                  </a:rPr>
                  <a:t>, что </a:t>
                </a:r>
                <a:r>
                  <a:rPr lang="ru-RU" sz="1600" i="1" dirty="0">
                    <a:latin typeface="Bookman Old Style" panose="02050604050505020204" pitchFamily="18" charset="0"/>
                  </a:rPr>
                  <a:t>T</a:t>
                </a:r>
                <a:r>
                  <a:rPr lang="ru-RU" sz="1600" dirty="0">
                    <a:latin typeface="Bookman Old Style" panose="02050604050505020204" pitchFamily="18" charset="0"/>
                  </a:rPr>
                  <a:t> - биекция, условие можно записать так: </a:t>
                </a:r>
              </a:p>
              <a:p>
                <a:pPr marL="46037" indent="0">
                  <a:buNone/>
                </a:pPr>
                <a:endParaRPr lang="ru-RU" sz="1600" dirty="0" smtClean="0">
                  <a:latin typeface="Bookman Old Style" panose="02050604050505020204" pitchFamily="18" charset="0"/>
                </a:endParaRPr>
              </a:p>
            </p:txBody>
          </p:sp>
        </mc:Choice>
        <mc:Fallback xmlns="">
          <p:sp>
            <p:nvSpPr>
              <p:cNvPr id="36" name="Объект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04800" y="1340768"/>
                <a:ext cx="8299648" cy="4932041"/>
              </a:xfrm>
              <a:prstGeom prst="rect">
                <a:avLst/>
              </a:prstGeom>
              <a:blipFill rotWithShape="0">
                <a:blip r:embed="rId7"/>
                <a:stretch>
                  <a:fillRect t="-246"/>
                </a:stretch>
              </a:blipFill>
              <a:extLst/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40" name="Объект 3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05334200"/>
              </p:ext>
            </p:extLst>
          </p:nvPr>
        </p:nvGraphicFramePr>
        <p:xfrm>
          <a:off x="683568" y="2458575"/>
          <a:ext cx="1355587" cy="42362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556" name="Уравнение" r:id="rId8" imgW="761669" imgH="241195" progId="Equation.3">
                  <p:embed/>
                </p:oleObj>
              </mc:Choice>
              <mc:Fallback>
                <p:oleObj name="Уравнение" r:id="rId8" imgW="761669" imgH="241195" progId="Equation.3">
                  <p:embed/>
                  <p:pic>
                    <p:nvPicPr>
                      <p:cNvPr id="0" name="Object 2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3568" y="2458575"/>
                        <a:ext cx="1355587" cy="423621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2" name="Объект 4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67629851"/>
              </p:ext>
            </p:extLst>
          </p:nvPr>
        </p:nvGraphicFramePr>
        <p:xfrm>
          <a:off x="2201897" y="2458574"/>
          <a:ext cx="1338642" cy="42362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557" name="Уравнение" r:id="rId10" imgW="748975" imgH="241195" progId="Equation.3">
                  <p:embed/>
                </p:oleObj>
              </mc:Choice>
              <mc:Fallback>
                <p:oleObj name="Уравнение" r:id="rId10" imgW="748975" imgH="241195" progId="Equation.3">
                  <p:embed/>
                  <p:pic>
                    <p:nvPicPr>
                      <p:cNvPr id="0" name="Object 2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01897" y="2458574"/>
                        <a:ext cx="1338642" cy="423621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4" name="Объект 4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22596687"/>
              </p:ext>
            </p:extLst>
          </p:nvPr>
        </p:nvGraphicFramePr>
        <p:xfrm>
          <a:off x="3703608" y="2458573"/>
          <a:ext cx="1236973" cy="42362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558" name="Уравнение" r:id="rId12" imgW="698500" imgH="241300" progId="Equation.3">
                  <p:embed/>
                </p:oleObj>
              </mc:Choice>
              <mc:Fallback>
                <p:oleObj name="Уравнение" r:id="rId12" imgW="698500" imgH="241300" progId="Equation.3">
                  <p:embed/>
                  <p:pic>
                    <p:nvPicPr>
                      <p:cNvPr id="0" name="Object 2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03608" y="2458573"/>
                        <a:ext cx="1236973" cy="423621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5" name="Объект 4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56430092"/>
              </p:ext>
            </p:extLst>
          </p:nvPr>
        </p:nvGraphicFramePr>
        <p:xfrm>
          <a:off x="395536" y="3349926"/>
          <a:ext cx="4046113" cy="48832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559" name="Уравнение" r:id="rId14" imgW="2209800" imgH="266700" progId="Equation.3">
                  <p:embed/>
                </p:oleObj>
              </mc:Choice>
              <mc:Fallback>
                <p:oleObj name="Уравнение" r:id="rId14" imgW="2209800" imgH="266700" progId="Equation.3">
                  <p:embed/>
                  <p:pic>
                    <p:nvPicPr>
                      <p:cNvPr id="0" name="Object 3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5536" y="3349926"/>
                        <a:ext cx="4046113" cy="48832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6" name="Объект 4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2798667"/>
              </p:ext>
            </p:extLst>
          </p:nvPr>
        </p:nvGraphicFramePr>
        <p:xfrm>
          <a:off x="395536" y="3927905"/>
          <a:ext cx="2633463" cy="50576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560" name="Уравнение" r:id="rId16" imgW="1435100" imgH="279400" progId="Equation.3">
                  <p:embed/>
                </p:oleObj>
              </mc:Choice>
              <mc:Fallback>
                <p:oleObj name="Уравнение" r:id="rId16" imgW="1435100" imgH="279400" progId="Equation.3">
                  <p:embed/>
                  <p:pic>
                    <p:nvPicPr>
                      <p:cNvPr id="0" name="Object 3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5536" y="3927905"/>
                        <a:ext cx="2633463" cy="50576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7" name="Объект 4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62675030"/>
              </p:ext>
            </p:extLst>
          </p:nvPr>
        </p:nvGraphicFramePr>
        <p:xfrm>
          <a:off x="395536" y="4394840"/>
          <a:ext cx="1046409" cy="43600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561" name="Уравнение" r:id="rId18" imgW="571252" imgH="241195" progId="Equation.3">
                  <p:embed/>
                </p:oleObj>
              </mc:Choice>
              <mc:Fallback>
                <p:oleObj name="Уравнение" r:id="rId18" imgW="571252" imgH="241195" progId="Equation.3">
                  <p:embed/>
                  <p:pic>
                    <p:nvPicPr>
                      <p:cNvPr id="0" name="Object 3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5536" y="4394840"/>
                        <a:ext cx="1046409" cy="43600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3" name="Объект 5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06646718"/>
              </p:ext>
            </p:extLst>
          </p:nvPr>
        </p:nvGraphicFramePr>
        <p:xfrm>
          <a:off x="406400" y="5229225"/>
          <a:ext cx="2509838" cy="476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562" name="Формула" r:id="rId20" imgW="1409400" imgH="266400" progId="Equation.3">
                  <p:embed/>
                </p:oleObj>
              </mc:Choice>
              <mc:Fallback>
                <p:oleObj name="Формула" r:id="rId20" imgW="1409400" imgH="266400" progId="Equation.3">
                  <p:embed/>
                  <p:pic>
                    <p:nvPicPr>
                      <p:cNvPr id="0" name="Object 4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6400" y="5229225"/>
                        <a:ext cx="2509838" cy="47625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503271" y="-960662"/>
            <a:ext cx="5849425" cy="771229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Скругленный прямоугольник 10"/>
          <p:cNvSpPr/>
          <p:nvPr/>
        </p:nvSpPr>
        <p:spPr>
          <a:xfrm>
            <a:off x="251520" y="260648"/>
            <a:ext cx="8352928" cy="864096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bg1">
                  <a:lumMod val="95000"/>
                </a:schemeClr>
              </a:gs>
              <a:gs pos="79000">
                <a:schemeClr val="bg1">
                  <a:lumMod val="95000"/>
                </a:schemeClr>
              </a:gs>
              <a:gs pos="23000">
                <a:schemeClr val="accent2">
                  <a:lumMod val="40000"/>
                  <a:lumOff val="60000"/>
                </a:schemeClr>
              </a:gs>
              <a:gs pos="100000">
                <a:schemeClr val="accent2">
                  <a:lumMod val="60000"/>
                  <a:lumOff val="40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>
              <a:defRPr/>
            </a:pPr>
            <a:endParaRPr lang="ru-RU" smtClean="0">
              <a:solidFill>
                <a:srgbClr val="000000"/>
              </a:solidFill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95536" y="359509"/>
            <a:ext cx="7992888" cy="576064"/>
          </a:xfrm>
        </p:spPr>
        <p:txBody>
          <a:bodyPr rtlCol="0">
            <a:noAutofit/>
          </a:bodyPr>
          <a:lstStyle/>
          <a:p>
            <a:pPr algn="ctr">
              <a:defRPr/>
            </a:pPr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Формулировка матриц симплекс-метода</a:t>
            </a: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0"/>
          </p:nvPr>
        </p:nvSpPr>
        <p:spPr>
          <a:xfrm>
            <a:off x="8820150" y="0"/>
            <a:ext cx="401638" cy="620713"/>
          </a:xfrm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F1B6D286-4940-457D-9EB3-D4DA5A85E022}" type="slidenum">
              <a:rPr lang="ru-RU" sz="36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pPr eaLnBrk="1" hangingPunct="1"/>
              <a:t>6</a:t>
            </a:fld>
            <a:endParaRPr lang="ru-RU" sz="3600" b="1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pic>
        <p:nvPicPr>
          <p:cNvPr id="9224" name="Picture 2" descr="D:\ДИПЛОМ\!основная папка\img_present\1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1988" y="6345238"/>
            <a:ext cx="127635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7" descr="D:\ЛыSS\Аспирантура\1 год\Конференции\МИЭМ\Презентация\HSEd.jpe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24500" y="6309321"/>
            <a:ext cx="437892" cy="44231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noFill/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9" name="Объект 2"/>
              <p:cNvSpPr txBox="1">
                <a:spLocks/>
              </p:cNvSpPr>
              <p:nvPr/>
            </p:nvSpPr>
            <p:spPr bwMode="auto">
              <a:xfrm>
                <a:off x="304800" y="1223606"/>
                <a:ext cx="8299648" cy="5049204"/>
              </a:xfrm>
              <a:prstGeom prst="rect">
                <a:avLst/>
              </a:prstGeom>
              <a:extLst/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/>
              </a:bodyPr>
              <a:lstStyle>
                <a:lvl1pPr marL="228600" indent="-18288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7F7F7F"/>
                  </a:buClr>
                  <a:buFont typeface="Wingdings" panose="05000000000000000000" pitchFamily="2" charset="2"/>
                  <a:buChar char="§"/>
                  <a:defRPr sz="12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 marL="411163" indent="-182563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7F7F7F"/>
                  </a:buClr>
                  <a:buFont typeface="Wingdings" panose="05000000000000000000" pitchFamily="2" charset="2"/>
                  <a:buChar char="§"/>
                  <a:defRPr sz="12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 marL="593725" indent="-182563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7F7F7F"/>
                  </a:buClr>
                  <a:buFont typeface="Wingdings" panose="05000000000000000000" pitchFamily="2" charset="2"/>
                  <a:buChar char="§"/>
                  <a:defRPr sz="12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 marL="776288" indent="-182563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7F7F7F"/>
                  </a:buClr>
                  <a:buFont typeface="Wingdings" panose="05000000000000000000" pitchFamily="2" charset="2"/>
                  <a:buChar char="§"/>
                  <a:defRPr sz="12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 marL="958850" indent="-182563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7F7F7F"/>
                  </a:buClr>
                  <a:buFont typeface="Wingdings" panose="05000000000000000000" pitchFamily="2" charset="2"/>
                  <a:buChar char="§"/>
                  <a:defRPr sz="12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 marL="1143000" indent="-182880" algn="l" defTabSz="914400" rtl="0" eaLnBrk="1" latinLnBrk="0" hangingPunct="1">
                  <a:spcBef>
                    <a:spcPts val="288"/>
                  </a:spcBef>
                  <a:buClr>
                    <a:schemeClr val="tx1">
                      <a:lumMod val="50000"/>
                      <a:lumOff val="50000"/>
                    </a:schemeClr>
                  </a:buClr>
                  <a:buFont typeface="Wingdings" pitchFamily="2" charset="2"/>
                  <a:buChar char="§"/>
                  <a:defRPr sz="1200" kern="1200" baseline="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 marL="1325880" indent="-182880" algn="l" defTabSz="914400" rtl="0" eaLnBrk="1" latinLnBrk="0" hangingPunct="1">
                  <a:spcBef>
                    <a:spcPts val="288"/>
                  </a:spcBef>
                  <a:buClr>
                    <a:schemeClr val="tx1">
                      <a:lumMod val="50000"/>
                      <a:lumOff val="50000"/>
                    </a:schemeClr>
                  </a:buClr>
                  <a:buFont typeface="Wingdings" pitchFamily="2" charset="2"/>
                  <a:buChar char="§"/>
                  <a:defRPr sz="1200" kern="1200" baseline="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 marL="1508760" indent="-182880" algn="l" defTabSz="914400" rtl="0" eaLnBrk="1" latinLnBrk="0" hangingPunct="1">
                  <a:spcBef>
                    <a:spcPts val="288"/>
                  </a:spcBef>
                  <a:buClr>
                    <a:schemeClr val="tx1">
                      <a:lumMod val="50000"/>
                      <a:lumOff val="50000"/>
                    </a:schemeClr>
                  </a:buClr>
                  <a:buFont typeface="Wingdings" pitchFamily="2" charset="2"/>
                  <a:buChar char="§"/>
                  <a:defRPr sz="1200" kern="1200" baseline="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 marL="1691640" indent="-182880" algn="l" defTabSz="914400" rtl="0" eaLnBrk="1" latinLnBrk="0" hangingPunct="1">
                  <a:spcBef>
                    <a:spcPts val="288"/>
                  </a:spcBef>
                  <a:buClr>
                    <a:schemeClr val="tx1">
                      <a:lumMod val="50000"/>
                      <a:lumOff val="50000"/>
                    </a:schemeClr>
                  </a:buClr>
                  <a:buFont typeface="Wingdings" pitchFamily="2" charset="2"/>
                  <a:buChar char="§"/>
                  <a:defRPr sz="1200" kern="1200" baseline="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46037" indent="0">
                  <a:buNone/>
                </a:pPr>
                <a:r>
                  <a:rPr lang="ru-RU" sz="1600" dirty="0" smtClean="0">
                    <a:latin typeface="Bookman Old Style" panose="02050604050505020204" pitchFamily="18" charset="0"/>
                  </a:rPr>
                  <a:t>Для решения задачи линейного программирования составляется матрица </a:t>
                </a:r>
                <a:r>
                  <a:rPr lang="ru-RU" sz="1600" i="1" dirty="0" smtClean="0">
                    <a:latin typeface="Bookman Old Style" panose="02050604050505020204" pitchFamily="18" charset="0"/>
                  </a:rPr>
                  <a:t>A</a:t>
                </a:r>
                <a:r>
                  <a:rPr lang="ru-RU" sz="1600" dirty="0">
                    <a:latin typeface="Bookman Old Style" panose="02050604050505020204" pitchFamily="18" charset="0"/>
                  </a:rPr>
                  <a:t>, вектор ограничений </a:t>
                </a:r>
                <a:r>
                  <a:rPr lang="ru-RU" sz="1600" i="1" dirty="0">
                    <a:latin typeface="Bookman Old Style" panose="02050604050505020204" pitchFamily="18" charset="0"/>
                  </a:rPr>
                  <a:t>b</a:t>
                </a:r>
                <a:r>
                  <a:rPr lang="ru-RU" sz="1600" dirty="0">
                    <a:latin typeface="Bookman Old Style" panose="02050604050505020204" pitchFamily="18" charset="0"/>
                  </a:rPr>
                  <a:t>, и вектор с коэффициентами линейной формы </a:t>
                </a:r>
                <a:r>
                  <a:rPr lang="ru-RU" sz="1600" i="1" dirty="0">
                    <a:latin typeface="Bookman Old Style" panose="02050604050505020204" pitchFamily="18" charset="0"/>
                  </a:rPr>
                  <a:t>c</a:t>
                </a:r>
                <a:r>
                  <a:rPr lang="ru-RU" sz="1600" dirty="0" smtClean="0">
                    <a:latin typeface="Bookman Old Style" panose="02050604050505020204" pitchFamily="18" charset="0"/>
                  </a:rPr>
                  <a:t>.</a:t>
                </a:r>
              </a:p>
              <a:p>
                <a:pPr marL="46037" indent="0">
                  <a:buNone/>
                </a:pPr>
                <a:r>
                  <a:rPr lang="ru-RU" sz="1600" dirty="0" smtClean="0">
                    <a:latin typeface="Bookman Old Style" panose="02050604050505020204" pitchFamily="18" charset="0"/>
                  </a:rPr>
                  <a:t>	  , где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sz="16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b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𝑖𝑗</m:t>
                        </m:r>
                      </m:sub>
                    </m:sSub>
                  </m:oMath>
                </a14:m>
                <a:r>
                  <a:rPr lang="ru-RU" sz="1600" dirty="0" smtClean="0">
                    <a:latin typeface="Bookman Old Style" panose="02050604050505020204" pitchFamily="18" charset="0"/>
                  </a:rPr>
                  <a:t> - </a:t>
                </a:r>
                <a:r>
                  <a:rPr lang="ru-RU" sz="1600" dirty="0" err="1" smtClean="0">
                    <a:latin typeface="Bookman Old Style" panose="02050604050505020204" pitchFamily="18" charset="0"/>
                  </a:rPr>
                  <a:t>гипербинарная</a:t>
                </a:r>
                <a:r>
                  <a:rPr lang="ru-RU" sz="1600" dirty="0" smtClean="0">
                    <a:latin typeface="Bookman Old Style" panose="02050604050505020204" pitchFamily="18" charset="0"/>
                  </a:rPr>
                  <a:t> величина.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sz="16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b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𝑖𝑗</m:t>
                        </m:r>
                      </m:sub>
                    </m:sSub>
                    <m:r>
                      <a:rPr lang="ru-RU" sz="1600" b="0" i="1" smtClean="0">
                        <a:latin typeface="Cambria Math" panose="02040503050406030204" pitchFamily="18" charset="0"/>
                      </a:rPr>
                      <m:t>=1</m:t>
                    </m:r>
                  </m:oMath>
                </a14:m>
                <a:r>
                  <a:rPr lang="ru-RU" sz="1600" dirty="0" smtClean="0">
                    <a:latin typeface="Bookman Old Style" panose="02050604050505020204" pitchFamily="18" charset="0"/>
                  </a:rPr>
                  <a:t>, если</a:t>
                </a:r>
                <a:r>
                  <a:rPr lang="en-US" sz="1600" dirty="0" smtClean="0">
                    <a:latin typeface="Bookman Old Style" panose="02050604050505020204" pitchFamily="18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sz="16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𝑖𝑗</m:t>
                        </m:r>
                      </m:sub>
                    </m:sSub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𝑙</m:t>
                    </m:r>
                  </m:oMath>
                </a14:m>
                <a:endParaRPr lang="en-US" sz="1600" dirty="0" smtClean="0">
                  <a:latin typeface="Bookman Old Style" panose="02050604050505020204" pitchFamily="18" charset="0"/>
                </a:endParaRPr>
              </a:p>
              <a:p>
                <a:pPr marL="46037" indent="0">
                  <a:buNone/>
                </a:pPr>
                <a:r>
                  <a:rPr lang="en-US" sz="1600" dirty="0">
                    <a:latin typeface="Bookman Old Style" panose="02050604050505020204" pitchFamily="18" charset="0"/>
                  </a:rPr>
                  <a:t>	</a:t>
                </a:r>
                <a:r>
                  <a:rPr lang="en-US" sz="1600" dirty="0" smtClean="0">
                    <a:latin typeface="Bookman Old Style" panose="02050604050505020204" pitchFamily="18" charset="0"/>
                  </a:rPr>
                  <a:t>	</a:t>
                </a:r>
                <a:r>
                  <a:rPr lang="ru-RU" sz="1600" dirty="0" smtClean="0">
                    <a:latin typeface="Bookman Old Style" panose="02050604050505020204" pitchFamily="18" charset="0"/>
                  </a:rPr>
                  <a:t>			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sz="16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b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𝑖𝑗</m:t>
                        </m:r>
                      </m:sub>
                    </m:sSub>
                    <m:r>
                      <a:rPr lang="ru-RU" sz="16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ru-RU" sz="1600" b="0" i="1" smtClean="0">
                        <a:latin typeface="Cambria Math" panose="02040503050406030204" pitchFamily="18" charset="0"/>
                      </a:rPr>
                      <m:t>−</m:t>
                    </m:r>
                    <m:r>
                      <a:rPr lang="ru-RU" sz="1600" i="1">
                        <a:latin typeface="Cambria Math" panose="02040503050406030204" pitchFamily="18" charset="0"/>
                      </a:rPr>
                      <m:t>1</m:t>
                    </m:r>
                  </m:oMath>
                </a14:m>
                <a:r>
                  <a:rPr lang="ru-RU" sz="1600" dirty="0">
                    <a:latin typeface="Bookman Old Style" panose="02050604050505020204" pitchFamily="18" charset="0"/>
                  </a:rPr>
                  <a:t>, </a:t>
                </a:r>
                <a:r>
                  <a:rPr lang="ru-RU" sz="1600" dirty="0" smtClean="0">
                    <a:latin typeface="Bookman Old Style" panose="02050604050505020204" pitchFamily="18" charset="0"/>
                  </a:rPr>
                  <a:t>если</a:t>
                </a:r>
                <a:r>
                  <a:rPr lang="en-US" sz="1600" dirty="0" smtClean="0">
                    <a:latin typeface="Bookman Old Style" panose="02050604050505020204" pitchFamily="18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sz="16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𝑗𝑖</m:t>
                        </m:r>
                      </m:sub>
                    </m:sSub>
                    <m:r>
                      <a:rPr lang="en-US" sz="16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1600" i="1">
                        <a:latin typeface="Cambria Math" panose="02040503050406030204" pitchFamily="18" charset="0"/>
                      </a:rPr>
                      <m:t>𝑙</m:t>
                    </m:r>
                  </m:oMath>
                </a14:m>
                <a:endParaRPr lang="en-US" sz="1600" dirty="0" smtClean="0">
                  <a:latin typeface="Bookman Old Style" panose="02050604050505020204" pitchFamily="18" charset="0"/>
                </a:endParaRPr>
              </a:p>
              <a:p>
                <a:pPr marL="46037" indent="0">
                  <a:buNone/>
                </a:pPr>
                <a:r>
                  <a:rPr lang="en-US" sz="1600" dirty="0" smtClean="0">
                    <a:latin typeface="Bookman Old Style" panose="02050604050505020204" pitchFamily="18" charset="0"/>
                  </a:rPr>
                  <a:t>					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sz="16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b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𝑖𝑗</m:t>
                        </m:r>
                      </m:sub>
                    </m:sSub>
                    <m:r>
                      <a:rPr lang="ru-RU" sz="16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1600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1600" dirty="0" smtClean="0">
                    <a:latin typeface="Bookman Old Style" panose="02050604050505020204" pitchFamily="18" charset="0"/>
                  </a:rPr>
                  <a:t>0</a:t>
                </a:r>
                <a:r>
                  <a:rPr lang="ru-RU" sz="1600" dirty="0" smtClean="0">
                    <a:latin typeface="Bookman Old Style" panose="02050604050505020204" pitchFamily="18" charset="0"/>
                  </a:rPr>
                  <a:t>, иначе</a:t>
                </a:r>
              </a:p>
              <a:p>
                <a:pPr marL="46037" indent="0">
                  <a:buNone/>
                </a:pPr>
                <a:r>
                  <a:rPr lang="ru-RU" sz="1600" dirty="0" smtClean="0">
                    <a:latin typeface="Bookman Old Style" panose="02050604050505020204" pitchFamily="18" charset="0"/>
                  </a:rPr>
                  <a:t>Чтобы задать вектор 	        инициализируем его значением</a:t>
                </a:r>
              </a:p>
              <a:p>
                <a:pPr marL="46037" indent="0">
                  <a:buNone/>
                </a:pPr>
                <a:r>
                  <a:rPr lang="ru-RU" sz="1600" dirty="0" smtClean="0">
                    <a:latin typeface="Bookman Old Style" panose="02050604050505020204" pitchFamily="18" charset="0"/>
                  </a:rPr>
                  <a:t>Из компонент равных </a:t>
                </a:r>
                <a:r>
                  <a:rPr lang="en-US" sz="1600" dirty="0" smtClean="0">
                    <a:latin typeface="Bookman Old Style" panose="02050604050505020204" pitchFamily="18" charset="0"/>
                  </a:rPr>
                  <a:t>l </a:t>
                </a:r>
                <a:r>
                  <a:rPr lang="ru-RU" sz="1600" dirty="0" smtClean="0">
                    <a:latin typeface="Bookman Old Style" panose="02050604050505020204" pitchFamily="18" charset="0"/>
                  </a:rPr>
                  <a:t>вычтем </a:t>
                </a:r>
              </a:p>
              <a:p>
                <a:pPr marL="46037" indent="0">
                  <a:buNone/>
                </a:pPr>
                <a:r>
                  <a:rPr lang="ru-RU" sz="1600" dirty="0" smtClean="0">
                    <a:latin typeface="Bookman Old Style" panose="02050604050505020204" pitchFamily="18" charset="0"/>
                  </a:rPr>
                  <a:t>Аналогично строится вектор 	</a:t>
                </a:r>
                <a:r>
                  <a:rPr lang="ru-RU" sz="1600" dirty="0">
                    <a:latin typeface="Bookman Old Style" panose="02050604050505020204" pitchFamily="18" charset="0"/>
                  </a:rPr>
                  <a:t>     </a:t>
                </a:r>
                <a:endParaRPr lang="ru-RU" sz="1600" dirty="0" smtClean="0">
                  <a:latin typeface="Bookman Old Style" panose="02050604050505020204" pitchFamily="18" charset="0"/>
                </a:endParaRPr>
              </a:p>
              <a:p>
                <a:pPr marL="46037" indent="0">
                  <a:buNone/>
                </a:pPr>
                <a:r>
                  <a:rPr lang="ru-RU" sz="1600" dirty="0" smtClean="0">
                    <a:latin typeface="Bookman Old Style" panose="02050604050505020204" pitchFamily="18" charset="0"/>
                  </a:rPr>
                  <a:t>Если </a:t>
                </a:r>
                <a:r>
                  <a:rPr lang="ru-RU" sz="1600" dirty="0">
                    <a:latin typeface="Bookman Old Style" panose="02050604050505020204" pitchFamily="18" charset="0"/>
                  </a:rPr>
                  <a:t>значение в ячейке равно </a:t>
                </a:r>
                <a:r>
                  <a:rPr lang="en-US" sz="1600" dirty="0">
                    <a:latin typeface="Bookman Old Style" panose="02050604050505020204" pitchFamily="18" charset="0"/>
                  </a:rPr>
                  <a:t>l</a:t>
                </a:r>
                <a:r>
                  <a:rPr lang="ru-RU" sz="1600" dirty="0" smtClean="0">
                    <a:latin typeface="Bookman Old Style" panose="02050604050505020204" pitchFamily="18" charset="0"/>
                  </a:rPr>
                  <a:t>, </a:t>
                </a:r>
                <a:r>
                  <a:rPr lang="ru-RU" sz="1600" dirty="0">
                    <a:latin typeface="Bookman Old Style" panose="02050604050505020204" pitchFamily="18" charset="0"/>
                  </a:rPr>
                  <a:t>то  </a:t>
                </a:r>
                <a:endParaRPr lang="en-US" sz="1600" dirty="0">
                  <a:latin typeface="Bookman Old Style" panose="02050604050505020204" pitchFamily="18" charset="0"/>
                </a:endParaRPr>
              </a:p>
              <a:p>
                <a:pPr marL="46037" indent="0">
                  <a:buNone/>
                </a:pPr>
                <a:endParaRPr lang="ru-RU" sz="1600" dirty="0" smtClean="0">
                  <a:latin typeface="Bookman Old Style" panose="02050604050505020204" pitchFamily="18" charset="0"/>
                </a:endParaRPr>
              </a:p>
              <a:p>
                <a:pPr marL="46037" indent="0">
                  <a:buNone/>
                </a:pPr>
                <a:r>
                  <a:rPr lang="ru-RU" sz="1600" dirty="0" smtClean="0">
                    <a:latin typeface="Bookman Old Style" panose="02050604050505020204" pitchFamily="18" charset="0"/>
                  </a:rPr>
                  <a:t>Чтобы перейти от изначально уравнения, зададим             , </a:t>
                </a:r>
                <a:endParaRPr lang="en-US" sz="1600" dirty="0" smtClean="0">
                  <a:latin typeface="Bookman Old Style" panose="02050604050505020204" pitchFamily="18" charset="0"/>
                </a:endParaRPr>
              </a:p>
              <a:p>
                <a:pPr marL="46037" indent="0">
                  <a:buNone/>
                </a:pPr>
                <a:r>
                  <a:rPr lang="ru-RU" sz="1600" dirty="0" smtClean="0">
                    <a:latin typeface="Bookman Old Style" panose="02050604050505020204" pitchFamily="18" charset="0"/>
                  </a:rPr>
                  <a:t>Новая матрица условий и вектор приобретают вид:</a:t>
                </a:r>
                <a:endParaRPr lang="en-US" sz="1600" dirty="0">
                  <a:latin typeface="Bookman Old Style" panose="02050604050505020204" pitchFamily="18" charset="0"/>
                </a:endParaRPr>
              </a:p>
              <a:p>
                <a:pPr marL="46037" indent="0">
                  <a:buNone/>
                </a:pPr>
                <a:endParaRPr lang="en-US" sz="1600" dirty="0" smtClean="0">
                  <a:latin typeface="Bookman Old Style" panose="02050604050505020204" pitchFamily="18" charset="0"/>
                </a:endParaRPr>
              </a:p>
              <a:p>
                <a:pPr marL="46037" indent="0">
                  <a:buNone/>
                </a:pPr>
                <a:r>
                  <a:rPr lang="ru-RU" sz="1600" dirty="0" smtClean="0">
                    <a:latin typeface="Bookman Old Style" panose="02050604050505020204" pitchFamily="18" charset="0"/>
                  </a:rPr>
                  <a:t>	 </a:t>
                </a:r>
                <a:r>
                  <a:rPr lang="en-US" sz="1600" dirty="0" smtClean="0">
                    <a:latin typeface="Bookman Old Style" panose="02050604050505020204" pitchFamily="18" charset="0"/>
                  </a:rPr>
                  <a:t>;  </a:t>
                </a:r>
                <a:endParaRPr lang="ru-RU" sz="1600" dirty="0" smtClean="0">
                  <a:latin typeface="Bookman Old Style" panose="02050604050505020204" pitchFamily="18" charset="0"/>
                </a:endParaRPr>
              </a:p>
              <a:p>
                <a:pPr marL="46037" indent="0">
                  <a:buNone/>
                </a:pPr>
                <a:endParaRPr lang="en-US" sz="1600" dirty="0">
                  <a:latin typeface="Bookman Old Style" panose="02050604050505020204" pitchFamily="18" charset="0"/>
                </a:endParaRPr>
              </a:p>
              <a:p>
                <a:pPr marL="46037" indent="0">
                  <a:buNone/>
                </a:pPr>
                <a:r>
                  <a:rPr lang="ru-RU" sz="1600" dirty="0" smtClean="0">
                    <a:latin typeface="Bookman Old Style" panose="02050604050505020204" pitchFamily="18" charset="0"/>
                  </a:rPr>
                  <a:t>Чтобы найти минимум </a:t>
                </a:r>
                <a:r>
                  <a:rPr lang="en-US" sz="1600" i="1" dirty="0" smtClean="0">
                    <a:latin typeface="Bookman Old Style" panose="02050604050505020204" pitchFamily="18" charset="0"/>
                  </a:rPr>
                  <a:t>F(x) </a:t>
                </a:r>
                <a:r>
                  <a:rPr lang="ru-RU" sz="1600" dirty="0" smtClean="0">
                    <a:latin typeface="Bookman Old Style" panose="02050604050505020204" pitchFamily="18" charset="0"/>
                  </a:rPr>
                  <a:t>ищем максимум функции   	   произведя замену </a:t>
                </a:r>
                <a:endParaRPr lang="ru-RU" sz="1600" dirty="0">
                  <a:latin typeface="Bookman Old Style" panose="02050604050505020204" pitchFamily="18" charset="0"/>
                </a:endParaRPr>
              </a:p>
            </p:txBody>
          </p:sp>
        </mc:Choice>
        <mc:Fallback xmlns="">
          <p:sp>
            <p:nvSpPr>
              <p:cNvPr id="9" name="Объект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04800" y="1223606"/>
                <a:ext cx="8299648" cy="5049204"/>
              </a:xfrm>
              <a:prstGeom prst="rect">
                <a:avLst/>
              </a:prstGeom>
              <a:blipFill rotWithShape="1">
                <a:blip r:embed="rId7"/>
                <a:stretch>
                  <a:fillRect t="-241" b="-120"/>
                </a:stretch>
              </a:blipFill>
              <a:extLst/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6" name="Объект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15434364"/>
              </p:ext>
            </p:extLst>
          </p:nvPr>
        </p:nvGraphicFramePr>
        <p:xfrm>
          <a:off x="495301" y="1774486"/>
          <a:ext cx="915102" cy="3600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736" name="Уравнение" r:id="rId8" imgW="583947" imgH="228501" progId="Equation.3">
                  <p:embed/>
                </p:oleObj>
              </mc:Choice>
              <mc:Fallback>
                <p:oleObj name="Уравнение" r:id="rId8" imgW="583947" imgH="228501" progId="Equation.3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5301" y="1774486"/>
                        <a:ext cx="915102" cy="36004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6" name="Rectangle 2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27" name="Объект 2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70362475"/>
              </p:ext>
            </p:extLst>
          </p:nvPr>
        </p:nvGraphicFramePr>
        <p:xfrm>
          <a:off x="2652443" y="2667583"/>
          <a:ext cx="944165" cy="39340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737" name="Уравнение" r:id="rId10" imgW="571252" imgH="241195" progId="Equation.3">
                  <p:embed/>
                </p:oleObj>
              </mc:Choice>
              <mc:Fallback>
                <p:oleObj name="Уравнение" r:id="rId10" imgW="571252" imgH="241195" progId="Equation.3">
                  <p:embed/>
                  <p:pic>
                    <p:nvPicPr>
                      <p:cNvPr id="0" name="Object 2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52443" y="2667583"/>
                        <a:ext cx="944165" cy="39340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8" name="Rectangle 2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29" name="Объект 2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0282133"/>
              </p:ext>
            </p:extLst>
          </p:nvPr>
        </p:nvGraphicFramePr>
        <p:xfrm>
          <a:off x="7011988" y="2651857"/>
          <a:ext cx="1171575" cy="4460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738" name="Уравнение" r:id="rId12" imgW="622080" imgH="241200" progId="Equation.3">
                  <p:embed/>
                </p:oleObj>
              </mc:Choice>
              <mc:Fallback>
                <p:oleObj name="Уравнение" r:id="rId12" imgW="622080" imgH="241200" progId="Equation.3">
                  <p:embed/>
                  <p:pic>
                    <p:nvPicPr>
                      <p:cNvPr id="0" name="Object 2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011988" y="2651857"/>
                        <a:ext cx="1171575" cy="446087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" name="Rectangle 2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9219" name="Rectangle 3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9220" name="Объект 921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80011406"/>
              </p:ext>
            </p:extLst>
          </p:nvPr>
        </p:nvGraphicFramePr>
        <p:xfrm>
          <a:off x="3779912" y="2996952"/>
          <a:ext cx="961410" cy="36977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739" name="Уравнение" r:id="rId14" imgW="622030" imgH="241195" progId="Equation.3">
                  <p:embed/>
                </p:oleObj>
              </mc:Choice>
              <mc:Fallback>
                <p:oleObj name="Уравнение" r:id="rId14" imgW="622030" imgH="241195" progId="Equation.3">
                  <p:embed/>
                  <p:pic>
                    <p:nvPicPr>
                      <p:cNvPr id="0" name="Object 3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79912" y="2996952"/>
                        <a:ext cx="961410" cy="36977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9223" name="Rectangle 3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9225" name="Объект 922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55326727"/>
              </p:ext>
            </p:extLst>
          </p:nvPr>
        </p:nvGraphicFramePr>
        <p:xfrm>
          <a:off x="3503448" y="3320010"/>
          <a:ext cx="817385" cy="34057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740" name="Уравнение" r:id="rId16" imgW="571252" imgH="241195" progId="Equation.3">
                  <p:embed/>
                </p:oleObj>
              </mc:Choice>
              <mc:Fallback>
                <p:oleObj name="Уравнение" r:id="rId16" imgW="571252" imgH="241195" progId="Equation.3">
                  <p:embed/>
                  <p:pic>
                    <p:nvPicPr>
                      <p:cNvPr id="0" name="Object 3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03448" y="3320010"/>
                        <a:ext cx="817385" cy="340577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9229" name="Rectangle 4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9230" name="Объект 922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33350086"/>
              </p:ext>
            </p:extLst>
          </p:nvPr>
        </p:nvGraphicFramePr>
        <p:xfrm>
          <a:off x="4125954" y="3555543"/>
          <a:ext cx="892587" cy="37821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741" name="Уравнение" r:id="rId18" imgW="558558" imgH="241195" progId="Equation.3">
                  <p:embed/>
                </p:oleObj>
              </mc:Choice>
              <mc:Fallback>
                <p:oleObj name="Уравнение" r:id="rId18" imgW="558558" imgH="241195" progId="Equation.3">
                  <p:embed/>
                  <p:pic>
                    <p:nvPicPr>
                      <p:cNvPr id="0" name="Object 4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25954" y="3555543"/>
                        <a:ext cx="892587" cy="37821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9233" name="Rectangle 5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9234" name="Объект 923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80483857"/>
              </p:ext>
            </p:extLst>
          </p:nvPr>
        </p:nvGraphicFramePr>
        <p:xfrm>
          <a:off x="5714377" y="4200865"/>
          <a:ext cx="742819" cy="28803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742" name="Уравнение" r:id="rId20" imgW="469696" imgH="177723" progId="Equation.3">
                  <p:embed/>
                </p:oleObj>
              </mc:Choice>
              <mc:Fallback>
                <p:oleObj name="Уравнение" r:id="rId20" imgW="469696" imgH="177723" progId="Equation.3">
                  <p:embed/>
                  <p:pic>
                    <p:nvPicPr>
                      <p:cNvPr id="0" name="Object 5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14377" y="4200865"/>
                        <a:ext cx="742819" cy="28803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9235" name="Rectangle 5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9236" name="Объект 923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39892077"/>
              </p:ext>
            </p:extLst>
          </p:nvPr>
        </p:nvGraphicFramePr>
        <p:xfrm>
          <a:off x="6636204" y="4170721"/>
          <a:ext cx="930305" cy="28241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743" name="Уравнение" r:id="rId22" imgW="532937" imgH="164957" progId="Equation.3">
                  <p:embed/>
                </p:oleObj>
              </mc:Choice>
              <mc:Fallback>
                <p:oleObj name="Уравнение" r:id="rId22" imgW="532937" imgH="164957" progId="Equation.3">
                  <p:embed/>
                  <p:pic>
                    <p:nvPicPr>
                      <p:cNvPr id="0" name="Object 5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36204" y="4170721"/>
                        <a:ext cx="930305" cy="28241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9237" name="Rectangle 5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9238" name="Объект 923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32262878"/>
              </p:ext>
            </p:extLst>
          </p:nvPr>
        </p:nvGraphicFramePr>
        <p:xfrm>
          <a:off x="420480" y="4861636"/>
          <a:ext cx="915102" cy="65559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744" name="Уравнение" r:id="rId24" imgW="634725" imgH="457002" progId="Equation.3">
                  <p:embed/>
                </p:oleObj>
              </mc:Choice>
              <mc:Fallback>
                <p:oleObj name="Уравнение" r:id="rId24" imgW="634725" imgH="457002" progId="Equation.3">
                  <p:embed/>
                  <p:pic>
                    <p:nvPicPr>
                      <p:cNvPr id="0" name="Object 5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0480" y="4861636"/>
                        <a:ext cx="915102" cy="65559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9239" name="Rectangle 59"/>
          <p:cNvSpPr>
            <a:spLocks noChangeArrowheads="1"/>
          </p:cNvSpPr>
          <p:nvPr/>
        </p:nvSpPr>
        <p:spPr bwMode="auto">
          <a:xfrm>
            <a:off x="1489006" y="5517231"/>
            <a:ext cx="12255533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9240" name="Объект 923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61312173"/>
              </p:ext>
            </p:extLst>
          </p:nvPr>
        </p:nvGraphicFramePr>
        <p:xfrm>
          <a:off x="1487488" y="4859338"/>
          <a:ext cx="924272" cy="657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745" name="Формула" r:id="rId26" imgW="571320" imgH="457200" progId="Equation.3">
                  <p:embed/>
                </p:oleObj>
              </mc:Choice>
              <mc:Fallback>
                <p:oleObj name="Формула" r:id="rId26" imgW="571320" imgH="457200" progId="Equation.3">
                  <p:embed/>
                  <p:pic>
                    <p:nvPicPr>
                      <p:cNvPr id="0" name="Object 5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87488" y="4859338"/>
                        <a:ext cx="924272" cy="65722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9241" name="Rectangle 6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9242" name="Объект 924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43159759"/>
              </p:ext>
            </p:extLst>
          </p:nvPr>
        </p:nvGraphicFramePr>
        <p:xfrm>
          <a:off x="5993244" y="5616094"/>
          <a:ext cx="995073" cy="39242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746" name="Уравнение" r:id="rId28" imgW="672808" imgH="266584" progId="Equation.3">
                  <p:embed/>
                </p:oleObj>
              </mc:Choice>
              <mc:Fallback>
                <p:oleObj name="Уравнение" r:id="rId28" imgW="672808" imgH="266584" progId="Equation.3">
                  <p:embed/>
                  <p:pic>
                    <p:nvPicPr>
                      <p:cNvPr id="0" name="Object 6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93244" y="5616094"/>
                        <a:ext cx="995073" cy="39242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9243" name="Rectangle 6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9244" name="Объект 924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90146890"/>
              </p:ext>
            </p:extLst>
          </p:nvPr>
        </p:nvGraphicFramePr>
        <p:xfrm>
          <a:off x="1212643" y="5909532"/>
          <a:ext cx="682863" cy="254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747" name="Уравнение" r:id="rId30" imgW="482181" imgH="177646" progId="Equation.3">
                  <p:embed/>
                </p:oleObj>
              </mc:Choice>
              <mc:Fallback>
                <p:oleObj name="Уравнение" r:id="rId30" imgW="482181" imgH="177646" progId="Equation.3">
                  <p:embed/>
                  <p:pic>
                    <p:nvPicPr>
                      <p:cNvPr id="0" name="Object 6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12643" y="5909532"/>
                        <a:ext cx="682863" cy="2544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503271" y="-960662"/>
            <a:ext cx="5849425" cy="771229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Скругленный прямоугольник 7"/>
          <p:cNvSpPr/>
          <p:nvPr/>
        </p:nvSpPr>
        <p:spPr>
          <a:xfrm>
            <a:off x="251520" y="260648"/>
            <a:ext cx="8352928" cy="864096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bg1">
                  <a:lumMod val="95000"/>
                </a:schemeClr>
              </a:gs>
              <a:gs pos="79000">
                <a:schemeClr val="bg1">
                  <a:lumMod val="95000"/>
                </a:schemeClr>
              </a:gs>
              <a:gs pos="23000">
                <a:schemeClr val="accent2">
                  <a:lumMod val="40000"/>
                  <a:lumOff val="60000"/>
                </a:schemeClr>
              </a:gs>
              <a:gs pos="100000">
                <a:schemeClr val="accent2">
                  <a:lumMod val="60000"/>
                  <a:lumOff val="40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>
              <a:defRPr/>
            </a:pPr>
            <a:endParaRPr lang="ru-RU" smtClean="0">
              <a:solidFill>
                <a:srgbClr val="000000"/>
              </a:solidFill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31539" y="284157"/>
            <a:ext cx="7992888" cy="815478"/>
          </a:xfrm>
        </p:spPr>
        <p:txBody>
          <a:bodyPr rtlCol="0"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Учет требований </a:t>
            </a: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контрактов</a:t>
            </a: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 </a:t>
            </a: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и максимального тока</a:t>
            </a:r>
            <a:endParaRPr lang="ru-RU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0"/>
          </p:nvPr>
        </p:nvSpPr>
        <p:spPr>
          <a:xfrm>
            <a:off x="8763000" y="0"/>
            <a:ext cx="523875" cy="620713"/>
          </a:xfrm>
        </p:spPr>
        <p:txBody>
          <a:bodyPr rtlCol="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7</a:t>
            </a:r>
          </a:p>
        </p:txBody>
      </p:sp>
      <p:pic>
        <p:nvPicPr>
          <p:cNvPr id="10262" name="Picture 2" descr="D:\ДИПЛОМ\!основная папка\img_present\1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1988" y="6345238"/>
            <a:ext cx="127635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Picture 7" descr="D:\ЛыSS\Аспирантура\1 год\Конференции\МИЭМ\Презентация\HSEd.jpe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24500" y="6309321"/>
            <a:ext cx="437892" cy="44231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noFill/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10" name="Объект 2"/>
              <p:cNvSpPr txBox="1">
                <a:spLocks/>
              </p:cNvSpPr>
              <p:nvPr/>
            </p:nvSpPr>
            <p:spPr bwMode="auto">
              <a:xfrm>
                <a:off x="304800" y="1223606"/>
                <a:ext cx="8299648" cy="5049204"/>
              </a:xfrm>
              <a:prstGeom prst="rect">
                <a:avLst/>
              </a:prstGeom>
              <a:extLst/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/>
              </a:bodyPr>
              <a:lstStyle>
                <a:lvl1pPr marL="228600" indent="-18288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7F7F7F"/>
                  </a:buClr>
                  <a:buFont typeface="Wingdings" panose="05000000000000000000" pitchFamily="2" charset="2"/>
                  <a:buChar char="§"/>
                  <a:defRPr sz="12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 marL="411163" indent="-182563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7F7F7F"/>
                  </a:buClr>
                  <a:buFont typeface="Wingdings" panose="05000000000000000000" pitchFamily="2" charset="2"/>
                  <a:buChar char="§"/>
                  <a:defRPr sz="12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 marL="593725" indent="-182563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7F7F7F"/>
                  </a:buClr>
                  <a:buFont typeface="Wingdings" panose="05000000000000000000" pitchFamily="2" charset="2"/>
                  <a:buChar char="§"/>
                  <a:defRPr sz="12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 marL="776288" indent="-182563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7F7F7F"/>
                  </a:buClr>
                  <a:buFont typeface="Wingdings" panose="05000000000000000000" pitchFamily="2" charset="2"/>
                  <a:buChar char="§"/>
                  <a:defRPr sz="12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 marL="958850" indent="-182563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7F7F7F"/>
                  </a:buClr>
                  <a:buFont typeface="Wingdings" panose="05000000000000000000" pitchFamily="2" charset="2"/>
                  <a:buChar char="§"/>
                  <a:defRPr sz="12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 marL="1143000" indent="-182880" algn="l" defTabSz="914400" rtl="0" eaLnBrk="1" latinLnBrk="0" hangingPunct="1">
                  <a:spcBef>
                    <a:spcPts val="288"/>
                  </a:spcBef>
                  <a:buClr>
                    <a:schemeClr val="tx1">
                      <a:lumMod val="50000"/>
                      <a:lumOff val="50000"/>
                    </a:schemeClr>
                  </a:buClr>
                  <a:buFont typeface="Wingdings" pitchFamily="2" charset="2"/>
                  <a:buChar char="§"/>
                  <a:defRPr sz="1200" kern="1200" baseline="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 marL="1325880" indent="-182880" algn="l" defTabSz="914400" rtl="0" eaLnBrk="1" latinLnBrk="0" hangingPunct="1">
                  <a:spcBef>
                    <a:spcPts val="288"/>
                  </a:spcBef>
                  <a:buClr>
                    <a:schemeClr val="tx1">
                      <a:lumMod val="50000"/>
                      <a:lumOff val="50000"/>
                    </a:schemeClr>
                  </a:buClr>
                  <a:buFont typeface="Wingdings" pitchFamily="2" charset="2"/>
                  <a:buChar char="§"/>
                  <a:defRPr sz="1200" kern="1200" baseline="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 marL="1508760" indent="-182880" algn="l" defTabSz="914400" rtl="0" eaLnBrk="1" latinLnBrk="0" hangingPunct="1">
                  <a:spcBef>
                    <a:spcPts val="288"/>
                  </a:spcBef>
                  <a:buClr>
                    <a:schemeClr val="tx1">
                      <a:lumMod val="50000"/>
                      <a:lumOff val="50000"/>
                    </a:schemeClr>
                  </a:buClr>
                  <a:buFont typeface="Wingdings" pitchFamily="2" charset="2"/>
                  <a:buChar char="§"/>
                  <a:defRPr sz="1200" kern="1200" baseline="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 marL="1691640" indent="-182880" algn="l" defTabSz="914400" rtl="0" eaLnBrk="1" latinLnBrk="0" hangingPunct="1">
                  <a:spcBef>
                    <a:spcPts val="288"/>
                  </a:spcBef>
                  <a:buClr>
                    <a:schemeClr val="tx1">
                      <a:lumMod val="50000"/>
                      <a:lumOff val="50000"/>
                    </a:schemeClr>
                  </a:buClr>
                  <a:buFont typeface="Wingdings" pitchFamily="2" charset="2"/>
                  <a:buChar char="§"/>
                  <a:defRPr sz="1200" kern="1200" baseline="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46037" indent="0">
                  <a:buNone/>
                </a:pPr>
                <a:r>
                  <a:rPr lang="ru-RU" sz="1600" dirty="0" smtClean="0">
                    <a:latin typeface="Bookman Old Style" panose="02050604050505020204" pitchFamily="18" charset="0"/>
                  </a:rPr>
                  <a:t>Требование удовлетворения контрактов означает, что полностью должны удовлетворяться условия распределения на </a:t>
                </a:r>
                <a:r>
                  <a:rPr lang="ru-RU" sz="1600" dirty="0" smtClean="0">
                    <a:latin typeface="Bookman Old Style" panose="02050604050505020204" pitchFamily="18" charset="0"/>
                  </a:rPr>
                  <a:t>линии, </a:t>
                </a:r>
                <a:r>
                  <a:rPr lang="ru-RU" sz="1600" dirty="0" smtClean="0">
                    <a:latin typeface="Bookman Old Style" panose="02050604050505020204" pitchFamily="18" charset="0"/>
                  </a:rPr>
                  <a:t>и поток должен оставаться в конце </a:t>
                </a:r>
                <a:r>
                  <a:rPr lang="ru-RU" sz="1600" dirty="0" smtClean="0">
                    <a:latin typeface="Bookman Old Style" panose="02050604050505020204" pitchFamily="18" charset="0"/>
                  </a:rPr>
                  <a:t>линии неотрицательным</a:t>
                </a:r>
                <a:r>
                  <a:rPr lang="ru-RU" sz="1600" dirty="0" smtClean="0">
                    <a:latin typeface="Bookman Old Style" panose="02050604050505020204" pitchFamily="18" charset="0"/>
                  </a:rPr>
                  <a:t>.</a:t>
                </a:r>
              </a:p>
              <a:p>
                <a:pPr marL="46037" indent="0">
                  <a:buNone/>
                </a:pPr>
                <a:r>
                  <a:rPr lang="en-US" sz="1600" dirty="0" smtClean="0"/>
                  <a:t>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sz="16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𝑖𝑗</m:t>
                        </m:r>
                      </m:sub>
                    </m:sSub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sz="16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𝑔</m:t>
                        </m:r>
                      </m:e>
                      <m:sub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𝑖𝑗</m:t>
                        </m:r>
                      </m:sub>
                    </m:sSub>
                    <m:r>
                      <a:rPr lang="en-US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≥0</m:t>
                    </m:r>
                  </m:oMath>
                </a14:m>
                <a:r>
                  <a:rPr lang="ru-RU" sz="1600" dirty="0" smtClean="0">
                    <a:latin typeface="Bookman Old Style" panose="02050604050505020204" pitchFamily="18" charset="0"/>
                  </a:rPr>
                  <a:t>	</a:t>
                </a:r>
                <a:endParaRPr lang="ru-RU" sz="1600" dirty="0">
                  <a:latin typeface="Bookman Old Style" panose="02050604050505020204" pitchFamily="18" charset="0"/>
                </a:endParaRPr>
              </a:p>
              <a:p>
                <a:pPr marL="46037" indent="0">
                  <a:buNone/>
                </a:pPr>
                <a:r>
                  <a:rPr lang="ru-RU" sz="1600" dirty="0">
                    <a:latin typeface="Bookman Old Style" panose="02050604050505020204" pitchFamily="18" charset="0"/>
                  </a:rPr>
                  <a:t>Используя описанное выше соответствие индексов </a:t>
                </a:r>
                <a:r>
                  <a:rPr lang="ru-RU" sz="1600" i="1" dirty="0" smtClean="0">
                    <a:latin typeface="Bookman Old Style" panose="02050604050505020204" pitchFamily="18" charset="0"/>
                  </a:rPr>
                  <a:t>T</a:t>
                </a:r>
                <a:r>
                  <a:rPr lang="en-US" sz="1600" i="1" dirty="0" smtClean="0">
                    <a:latin typeface="Bookman Old Style" panose="02050604050505020204" pitchFamily="18" charset="0"/>
                  </a:rPr>
                  <a:t>:</a:t>
                </a:r>
                <a:endParaRPr lang="en-US" sz="1600" dirty="0">
                  <a:latin typeface="Bookman Old Style" panose="02050604050505020204" pitchFamily="18" charset="0"/>
                </a:endParaRPr>
              </a:p>
              <a:p>
                <a:pPr marL="46037" indent="0">
                  <a:buNone/>
                </a:pPr>
                <a:r>
                  <a:rPr lang="en-US" sz="1600" b="0" dirty="0" smtClean="0">
                    <a:latin typeface="Bookman Old Style" panose="02050604050505020204" pitchFamily="18" charset="0"/>
                  </a:rPr>
                  <a:t>	</a:t>
                </a:r>
                <a14:m>
                  <m:oMath xmlns:m="http://schemas.openxmlformats.org/officeDocument/2006/math"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𝑇</m:t>
                    </m:r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:</m:t>
                    </m:r>
                    <m:sSub>
                      <m:sSubPr>
                        <m:ctrlPr>
                          <a:rPr lang="en-US" sz="16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𝑔</m:t>
                        </m:r>
                      </m:e>
                      <m:sub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𝑖𝑗</m:t>
                        </m:r>
                      </m:sub>
                    </m:sSub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sz="16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𝑔</m:t>
                        </m:r>
                      </m:e>
                      <m:sub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𝑖𝑗</m:t>
                        </m:r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)</m:t>
                        </m:r>
                      </m:sub>
                    </m:sSub>
                    <m:r>
                      <a:rPr lang="en-US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sSub>
                      <m:sSubPr>
                        <m:ctrlPr>
                          <a:rPr lang="en-US" sz="1600" b="0" i="1" smtClean="0">
                            <a:latin typeface="Cambria Math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𝑔</m:t>
                        </m:r>
                      </m:e>
                      <m:sub>
                        <m:r>
                          <a:rPr lang="en-US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𝑙</m:t>
                        </m:r>
                      </m:sub>
                    </m:sSub>
                  </m:oMath>
                </a14:m>
                <a:r>
                  <a:rPr lang="en-US" sz="1600" dirty="0" smtClean="0">
                    <a:latin typeface="Bookman Old Style" panose="02050604050505020204" pitchFamily="18" charset="0"/>
                  </a:rPr>
                  <a:t>;		</a:t>
                </a:r>
                <a14:m>
                  <m:oMath xmlns:m="http://schemas.openxmlformats.org/officeDocument/2006/math"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−</m:t>
                    </m:r>
                    <m:sSub>
                      <m:sSubPr>
                        <m:ctrlPr>
                          <a:rPr lang="en-US" sz="16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𝑙</m:t>
                        </m:r>
                      </m:sub>
                    </m:sSub>
                    <m:r>
                      <a:rPr lang="en-US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≤</m:t>
                    </m:r>
                    <m:sSub>
                      <m:sSubPr>
                        <m:ctrlPr>
                          <a:rPr lang="en-US" sz="1600" b="0" i="1" smtClean="0">
                            <a:latin typeface="Cambria Math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𝑔</m:t>
                        </m:r>
                      </m:e>
                      <m:sub>
                        <m:r>
                          <a:rPr lang="en-US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𝑙</m:t>
                        </m:r>
                      </m:sub>
                    </m:sSub>
                  </m:oMath>
                </a14:m>
                <a:endParaRPr lang="ru-RU" sz="1600" dirty="0" smtClean="0">
                  <a:latin typeface="Bookman Old Style" panose="02050604050505020204" pitchFamily="18" charset="0"/>
                </a:endParaRPr>
              </a:p>
              <a:p>
                <a:pPr marL="46037" indent="0">
                  <a:buNone/>
                </a:pPr>
                <a:r>
                  <a:rPr lang="ru-RU" sz="1600" dirty="0" smtClean="0">
                    <a:latin typeface="Bookman Old Style" panose="02050604050505020204" pitchFamily="18" charset="0"/>
                  </a:rPr>
                  <a:t>В матричном виде: </a:t>
                </a:r>
                <a:endParaRPr lang="ru-RU" sz="1600" b="0" i="1" dirty="0" smtClean="0">
                  <a:latin typeface="Cambria Math" panose="02040503050406030204" pitchFamily="18" charset="0"/>
                </a:endParaRPr>
              </a:p>
              <a:p>
                <a:pPr marL="46037" indent="0">
                  <a:buNone/>
                </a:pPr>
                <a:r>
                  <a:rPr lang="ru-RU" sz="1600" b="0" dirty="0" smtClean="0"/>
                  <a:t>	</a:t>
                </a:r>
                <a14:m>
                  <m:oMath xmlns:m="http://schemas.openxmlformats.org/officeDocument/2006/math">
                    <m:r>
                      <a:rPr lang="ru-RU" sz="1600" b="0" i="1" smtClean="0">
                        <a:latin typeface="Cambria Math" panose="02040503050406030204" pitchFamily="18" charset="0"/>
                      </a:rPr>
                      <m:t>−</m:t>
                    </m:r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𝐸𝑝</m:t>
                    </m:r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𝑔</m:t>
                    </m:r>
                  </m:oMath>
                </a14:m>
                <a:endParaRPr lang="en-US" sz="1600" dirty="0">
                  <a:latin typeface="Bookman Old Style" panose="02050604050505020204" pitchFamily="18" charset="0"/>
                </a:endParaRPr>
              </a:p>
              <a:p>
                <a:pPr marL="46037" indent="0">
                  <a:buNone/>
                </a:pPr>
                <a:r>
                  <a:rPr lang="ru-RU" sz="1600" dirty="0" smtClean="0">
                    <a:latin typeface="Bookman Old Style" panose="02050604050505020204" pitchFamily="18" charset="0"/>
                  </a:rPr>
                  <a:t>Ограничения мощности(тока) на линиях:</a:t>
                </a:r>
              </a:p>
              <a:p>
                <a:pPr marL="46037" indent="0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𝑖𝑗</m:t>
                        </m:r>
                      </m:sub>
                    </m:sSub>
                    <m:r>
                      <a:rPr lang="en-US" sz="16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≤</m:t>
                    </m:r>
                    <m:sSub>
                      <m:sSubPr>
                        <m:ctrlPr>
                          <a:rPr lang="en-US" sz="1600" i="1" smtClean="0">
                            <a:latin typeface="Cambria Math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𝑞</m:t>
                        </m:r>
                      </m:e>
                      <m:sub>
                        <m:r>
                          <a:rPr lang="en-US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𝑖𝑗</m:t>
                        </m:r>
                      </m:sub>
                    </m:sSub>
                  </m:oMath>
                </a14:m>
                <a:r>
                  <a:rPr lang="en-US" sz="1600" dirty="0" smtClean="0">
                    <a:latin typeface="Bookman Old Style" panose="02050604050505020204" pitchFamily="18" charset="0"/>
                  </a:rPr>
                  <a:t>;		</a:t>
                </a:r>
                <a14:m>
                  <m:oMath xmlns:m="http://schemas.openxmlformats.org/officeDocument/2006/math">
                    <m:r>
                      <a:rPr lang="en-US" sz="1600" i="1">
                        <a:latin typeface="Cambria Math" panose="02040503050406030204" pitchFamily="18" charset="0"/>
                      </a:rPr>
                      <m:t>𝑇</m:t>
                    </m:r>
                    <m:r>
                      <a:rPr lang="en-US" sz="1600" i="1">
                        <a:latin typeface="Cambria Math" panose="02040503050406030204" pitchFamily="18" charset="0"/>
                      </a:rPr>
                      <m:t>:</m:t>
                    </m:r>
                    <m:sSub>
                      <m:sSubPr>
                        <m:ctrlPr>
                          <a:rPr lang="en-US" sz="16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𝑞</m:t>
                        </m:r>
                      </m:e>
                      <m:sub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𝑖𝑗</m:t>
                        </m:r>
                      </m:sub>
                    </m:sSub>
                    <m:r>
                      <a:rPr lang="en-US" sz="1600" i="1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sz="16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𝑞</m:t>
                        </m:r>
                      </m:e>
                      <m:sub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𝑇</m:t>
                        </m:r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𝑖𝑗</m:t>
                        </m:r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)</m:t>
                        </m:r>
                      </m:sub>
                    </m:sSub>
                    <m:r>
                      <a:rPr lang="en-US" sz="16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sSub>
                      <m:sSubPr>
                        <m:ctrlPr>
                          <a:rPr lang="en-US" sz="1600" i="1" smtClean="0">
                            <a:latin typeface="Cambria Math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𝑞</m:t>
                        </m:r>
                      </m:e>
                      <m:sub>
                        <m:r>
                          <a:rPr lang="en-US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𝑙</m:t>
                        </m:r>
                      </m:sub>
                    </m:sSub>
                  </m:oMath>
                </a14:m>
                <a:r>
                  <a:rPr lang="en-US" sz="1600" dirty="0">
                    <a:latin typeface="Bookman Old Style" panose="02050604050505020204" pitchFamily="18" charset="0"/>
                  </a:rPr>
                  <a:t>;	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𝑙</m:t>
                        </m:r>
                      </m:sub>
                    </m:sSub>
                    <m:r>
                      <a:rPr lang="en-US" sz="16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≤</m:t>
                    </m:r>
                    <m:sSub>
                      <m:sSubPr>
                        <m:ctrlPr>
                          <a:rPr lang="en-US" sz="1600" i="1">
                            <a:latin typeface="Cambria Math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𝑞</m:t>
                        </m:r>
                      </m:e>
                      <m:sub>
                        <m:r>
                          <a:rPr lang="en-US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𝑙</m:t>
                        </m:r>
                      </m:sub>
                    </m:sSub>
                  </m:oMath>
                </a14:m>
                <a:r>
                  <a:rPr lang="en-US" sz="1600" dirty="0" smtClean="0">
                    <a:latin typeface="Bookman Old Style" panose="02050604050505020204" pitchFamily="18" charset="0"/>
                  </a:rPr>
                  <a:t>;		</a:t>
                </a:r>
                <a14:m>
                  <m:oMath xmlns:m="http://schemas.openxmlformats.org/officeDocument/2006/math">
                    <m:r>
                      <a:rPr lang="en-US" sz="1600" i="1">
                        <a:latin typeface="Cambria Math" panose="02040503050406030204" pitchFamily="18" charset="0"/>
                      </a:rPr>
                      <m:t>𝐸</m:t>
                    </m:r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𝑝</m:t>
                    </m:r>
                    <m:r>
                      <a:rPr lang="en-US" sz="1600" i="1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US" sz="1600" dirty="0" smtClean="0">
                    <a:latin typeface="Bookman Old Style" panose="02050604050505020204" pitchFamily="18" charset="0"/>
                  </a:rPr>
                  <a:t>q;</a:t>
                </a:r>
              </a:p>
              <a:p>
                <a:pPr marL="46037" indent="0">
                  <a:buNone/>
                </a:pPr>
                <a:endParaRPr lang="en-US" sz="1600" dirty="0">
                  <a:latin typeface="Bookman Old Style" panose="02050604050505020204" pitchFamily="18" charset="0"/>
                </a:endParaRPr>
              </a:p>
              <a:p>
                <a:pPr marL="46037" indent="0">
                  <a:buNone/>
                </a:pPr>
                <a:r>
                  <a:rPr lang="ru-RU" sz="1600" dirty="0" smtClean="0">
                    <a:latin typeface="Bookman Old Style" panose="02050604050505020204" pitchFamily="18" charset="0"/>
                  </a:rPr>
                  <a:t>Финальные матрица и вектора для симплекс-метода:</a:t>
                </a:r>
              </a:p>
              <a:p>
                <a:pPr marL="46037" indent="0">
                  <a:buNone/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en-US" sz="1600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p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′′′</m:t>
                        </m:r>
                      </m:sup>
                    </m:sSup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ctrlPr>
                          <a:rPr lang="en-US" sz="1600" b="0" i="1" smtClean="0">
                            <a:latin typeface="Cambria Math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en-US" sz="1600" i="1">
                                <a:latin typeface="Cambria Math"/>
                              </a:rPr>
                            </m:ctrlPr>
                          </m:mPr>
                          <m:mr>
                            <m:e>
                              <m:m>
                                <m:mPr>
                                  <m:mcs>
                                    <m:mc>
                                      <m:mcPr>
                                        <m:count m:val="1"/>
                                        <m:mcJc m:val="center"/>
                                      </m:mcPr>
                                    </m:mc>
                                  </m:mcs>
                                  <m:ctrlPr>
                                    <a:rPr lang="en-US" sz="1600" i="1">
                                      <a:latin typeface="Cambria Math"/>
                                    </a:rPr>
                                  </m:ctrlPr>
                                </m:mPr>
                                <m:mr>
                                  <m:e>
                                    <m:r>
                                      <m:rPr>
                                        <m:brk m:alnAt="7"/>
                                      </m:rPr>
                                      <a:rPr lang="en-US" sz="1600" b="0" i="1" smtClean="0">
                                        <a:latin typeface="Cambria Math" panose="02040503050406030204" pitchFamily="18" charset="0"/>
                                      </a:rPr>
                                      <m:t>𝐴</m:t>
                                    </m:r>
                                  </m:e>
                                </m:mr>
                                <m:mr>
                                  <m:e>
                                    <m:r>
                                      <a:rPr lang="en-US" sz="1600" b="0" i="1" smtClean="0">
                                        <a:latin typeface="Cambria Math" panose="02040503050406030204" pitchFamily="18" charset="0"/>
                                      </a:rPr>
                                      <m:t>𝐴</m:t>
                                    </m:r>
                                    <m:r>
                                      <a:rPr lang="en-US" sz="1600" b="0" i="1" smtClean="0">
                                        <a:latin typeface="Cambria Math" panose="02040503050406030204" pitchFamily="18" charset="0"/>
                                      </a:rPr>
                                      <m:t>′</m:t>
                                    </m:r>
                                  </m:e>
                                </m:mr>
                              </m:m>
                            </m:e>
                          </m:mr>
                          <m:mr>
                            <m:e>
                              <m:m>
                                <m:mPr>
                                  <m:mcs>
                                    <m:mc>
                                      <m:mcPr>
                                        <m:count m:val="1"/>
                                        <m:mcJc m:val="center"/>
                                      </m:mcPr>
                                    </m:mc>
                                  </m:mcs>
                                  <m:ctrlPr>
                                    <a:rPr lang="en-US" sz="1600" i="1">
                                      <a:latin typeface="Cambria Math"/>
                                    </a:rPr>
                                  </m:ctrlPr>
                                </m:mPr>
                                <m:mr>
                                  <m:e>
                                    <m:r>
                                      <m:rPr>
                                        <m:brk m:alnAt="7"/>
                                      </m:rPr>
                                      <a:rPr lang="en-US" sz="1600" b="0" i="1" smtClean="0"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  <m:r>
                                      <a:rPr lang="en-US" sz="1600" b="0" i="1" smtClean="0">
                                        <a:latin typeface="Cambria Math" panose="02040503050406030204" pitchFamily="18" charset="0"/>
                                      </a:rPr>
                                      <m:t>𝐸</m:t>
                                    </m:r>
                                  </m:e>
                                </m:mr>
                                <m:mr>
                                  <m:e>
                                    <m:r>
                                      <a:rPr lang="en-US" sz="1600" b="0" i="1" smtClean="0">
                                        <a:latin typeface="Cambria Math" panose="02040503050406030204" pitchFamily="18" charset="0"/>
                                      </a:rPr>
                                      <m:t>𝐸</m:t>
                                    </m:r>
                                  </m:e>
                                </m:mr>
                              </m:m>
                            </m:e>
                          </m:mr>
                        </m:m>
                      </m:e>
                    </m:d>
                    <m:r>
                      <a:rPr lang="en-US" sz="1600" b="0" i="0" smtClean="0">
                        <a:latin typeface="Cambria Math" panose="02040503050406030204" pitchFamily="18" charset="0"/>
                      </a:rPr>
                      <m:t>;</m:t>
                    </m:r>
                  </m:oMath>
                </a14:m>
                <a:r>
                  <a:rPr lang="en-US" sz="1600" dirty="0" smtClean="0">
                    <a:latin typeface="Bookman Old Style" panose="02050604050505020204" pitchFamily="18" charset="0"/>
                  </a:rPr>
                  <a:t>	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600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𝑏</m:t>
                        </m:r>
                      </m:e>
                      <m:sup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′′′</m:t>
                        </m:r>
                      </m:sup>
                    </m:sSup>
                    <m:r>
                      <a:rPr lang="en-US" sz="1600" i="1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ctrlPr>
                          <a:rPr lang="en-US" sz="1600" i="1">
                            <a:latin typeface="Cambria Math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en-US" sz="1600" i="1">
                                <a:latin typeface="Cambria Math"/>
                              </a:rPr>
                            </m:ctrlPr>
                          </m:mPr>
                          <m:mr>
                            <m:e>
                              <m:m>
                                <m:mPr>
                                  <m:mcs>
                                    <m:mc>
                                      <m:mcPr>
                                        <m:count m:val="1"/>
                                        <m:mcJc m:val="center"/>
                                      </m:mcPr>
                                    </m:mc>
                                  </m:mcs>
                                  <m:ctrlPr>
                                    <a:rPr lang="en-US" sz="1600" i="1">
                                      <a:latin typeface="Cambria Math"/>
                                    </a:rPr>
                                  </m:ctrlPr>
                                </m:mPr>
                                <m:mr>
                                  <m:e>
                                    <m:r>
                                      <m:rPr>
                                        <m:brk m:alnAt="7"/>
                                      </m:rPr>
                                      <a:rPr lang="en-US" sz="1600" b="0" i="1" smtClean="0">
                                        <a:latin typeface="Cambria Math" panose="02040503050406030204" pitchFamily="18" charset="0"/>
                                      </a:rPr>
                                      <m:t>𝑏</m:t>
                                    </m:r>
                                  </m:e>
                                </m:mr>
                                <m:mr>
                                  <m:e>
                                    <m:r>
                                      <a:rPr lang="en-US" sz="1600" b="0" i="1" smtClean="0">
                                        <a:latin typeface="Cambria Math" panose="02040503050406030204" pitchFamily="18" charset="0"/>
                                      </a:rPr>
                                      <m:t>𝑏</m:t>
                                    </m:r>
                                    <m:r>
                                      <a:rPr lang="en-US" sz="1600" i="1">
                                        <a:latin typeface="Cambria Math" panose="02040503050406030204" pitchFamily="18" charset="0"/>
                                      </a:rPr>
                                      <m:t>′</m:t>
                                    </m:r>
                                  </m:e>
                                </m:mr>
                              </m:m>
                            </m:e>
                          </m:mr>
                          <m:mr>
                            <m:e>
                              <m:m>
                                <m:mPr>
                                  <m:mcs>
                                    <m:mc>
                                      <m:mcPr>
                                        <m:count m:val="1"/>
                                        <m:mcJc m:val="center"/>
                                      </m:mcPr>
                                    </m:mc>
                                  </m:mcs>
                                  <m:ctrlPr>
                                    <a:rPr lang="en-US" sz="1600" i="1">
                                      <a:latin typeface="Cambria Math"/>
                                    </a:rPr>
                                  </m:ctrlPr>
                                </m:mPr>
                                <m:mr>
                                  <m:e>
                                    <m:r>
                                      <m:rPr>
                                        <m:brk m:alnAt="7"/>
                                      </m:rPr>
                                      <a:rPr lang="en-US" sz="1600" b="0" i="1" smtClean="0">
                                        <a:latin typeface="Cambria Math" panose="02040503050406030204" pitchFamily="18" charset="0"/>
                                      </a:rPr>
                                      <m:t>𝑔</m:t>
                                    </m:r>
                                  </m:e>
                                </m:mr>
                                <m:mr>
                                  <m:e>
                                    <m:r>
                                      <a:rPr lang="en-US" sz="1600" b="0" i="1" smtClean="0">
                                        <a:latin typeface="Cambria Math" panose="02040503050406030204" pitchFamily="18" charset="0"/>
                                      </a:rPr>
                                      <m:t>𝑞</m:t>
                                    </m:r>
                                  </m:e>
                                </m:mr>
                              </m:m>
                            </m:e>
                          </m:mr>
                        </m:m>
                      </m:e>
                    </m:d>
                  </m:oMath>
                </a14:m>
                <a:r>
                  <a:rPr lang="en-US" sz="1600" dirty="0" smtClean="0">
                    <a:latin typeface="Bookman Old Style" panose="02050604050505020204" pitchFamily="18" charset="0"/>
                  </a:rPr>
                  <a:t>;	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60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𝑐</m:t>
                        </m:r>
                      </m:e>
                      <m:sup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′′′</m:t>
                        </m:r>
                      </m:sup>
                    </m:sSup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𝑐</m:t>
                    </m:r>
                  </m:oMath>
                </a14:m>
                <a:endParaRPr lang="en-US" sz="1600" dirty="0">
                  <a:latin typeface="Bookman Old Style" panose="02050604050505020204" pitchFamily="18" charset="0"/>
                </a:endParaRPr>
              </a:p>
              <a:p>
                <a:pPr marL="46037" indent="0">
                  <a:buNone/>
                </a:pPr>
                <a:endParaRPr lang="ru-RU" sz="1600" dirty="0">
                  <a:latin typeface="Bookman Old Style" panose="02050604050505020204" pitchFamily="18" charset="0"/>
                </a:endParaRPr>
              </a:p>
            </p:txBody>
          </p:sp>
        </mc:Choice>
        <mc:Fallback>
          <p:sp>
            <p:nvSpPr>
              <p:cNvPr id="10" name="Объект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04800" y="1223606"/>
                <a:ext cx="8299648" cy="5049204"/>
              </a:xfrm>
              <a:prstGeom prst="rect">
                <a:avLst/>
              </a:prstGeom>
              <a:blipFill rotWithShape="1">
                <a:blip r:embed="rId6"/>
                <a:stretch>
                  <a:fillRect t="-241"/>
                </a:stretch>
              </a:blipFill>
              <a:extLst/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AutoShape 2" descr="unmht://unmht/file.5/D:/%D0%9B%D1%8BSS/%D0%90%D1%81%D0%BF%D0%B8%D1%80%D0%B0%D0%BD%D1%82%D1%83%D1%80%D0%B0/2%20%D0%B3%D0%BE%D0%B4/%D0%90%D0%9B%D0%93%D0%9E%D0%A0%D0%98%D0%A2%D0%9C%20%D0%A3%D0%9F%D0%A0%D0%90%D0%92%D0%9B%D0%95%D0%9D%D0%98%D0%AF%20%D0%A0%D0%90%D0%A1%D0%9F%D0%A0%D0%95%D0%94%D0%95%D0%9B%D0%95%D0%9D%D0%98%D0%95%D0%9C%20%D0%9F%D0%9E%D0%A2%D0%9E%D0%9A%D0%9E%D0%92%20%D0%93%D0%90%D0%97%D0%90%20%D0%92%20%D0%97%D0%90%D0%9C%D0%9A%D0%9D%D0%A3%D0%A2%D0%9E%D0%99%20%D0%93%D0%90%D0%97%D0%9E%D0%A2%D0%A0%D0%90%D0%9D%D0%A1%D0%9F%D0%9E%D0%A0%D0%A2%D0%9D%D0%9E%D0%99%20%D0%A1%D0%98%D0%A1%D0%A2%D0%95%D0%9C%D0%95%20-%20%D0%A2%D0%B5%D1%85%D0%BD%D0%B8%D1%87%D0%B5%D1%81%D0%BA%D0%B8%D0%B5%20%D0%BD%D0%B0%D1%83%D0%BA%D0%B8%20-%20%D0%A1%D0%BE%D0%B2%D1%80%D0%B5%D0%BC%D0%B5%D0%BD%D0%BD%D1%8B%D0%B5%20%D0%BF%D1%80%D0%BE%D0%B1%D0%BB%D0%B5%D0%BC%D1%8B%20%D0%BD%D0%B0%D1%83%D0%BA%D0%B8%20%D0%B8%20%D0%BE%D0%B1%D1%80%D0%B0%D0%B7%D0%BE%D0%B2%D0%B0%D0%BD%D0%B8%D1%8F.mht/image102.jpg"/>
          <p:cNvSpPr>
            <a:spLocks noChangeAspect="1" noChangeArrowheads="1"/>
          </p:cNvSpPr>
          <p:nvPr/>
        </p:nvSpPr>
        <p:spPr bwMode="auto">
          <a:xfrm>
            <a:off x="805694" y="2287026"/>
            <a:ext cx="2254138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2" name="Picture 2" descr="D:\ДИПЛОМ\!основная папка\img_present\1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1988" y="6345238"/>
            <a:ext cx="127635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Picture 7" descr="D:\ЛыSS\Аспирантура\1 год\Конференции\МИЭМ\Презентация\HSEd.jpe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24500" y="6309321"/>
            <a:ext cx="437892" cy="44231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noFill/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11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503271" y="-960662"/>
            <a:ext cx="5849425" cy="771229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Скругленный прямоугольник 7"/>
          <p:cNvSpPr/>
          <p:nvPr/>
        </p:nvSpPr>
        <p:spPr>
          <a:xfrm>
            <a:off x="251520" y="260648"/>
            <a:ext cx="8352928" cy="864096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bg1">
                  <a:lumMod val="95000"/>
                </a:schemeClr>
              </a:gs>
              <a:gs pos="79000">
                <a:schemeClr val="bg1">
                  <a:lumMod val="95000"/>
                </a:schemeClr>
              </a:gs>
              <a:gs pos="23000">
                <a:schemeClr val="accent2">
                  <a:lumMod val="40000"/>
                  <a:lumOff val="60000"/>
                </a:schemeClr>
              </a:gs>
              <a:gs pos="100000">
                <a:schemeClr val="accent2">
                  <a:lumMod val="60000"/>
                  <a:lumOff val="40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>
              <a:defRPr/>
            </a:pPr>
            <a:endParaRPr lang="ru-RU" smtClean="0">
              <a:solidFill>
                <a:srgbClr val="000000"/>
              </a:solidFill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8180" y="489226"/>
            <a:ext cx="7992888" cy="406939"/>
          </a:xfrm>
        </p:spPr>
        <p:txBody>
          <a:bodyPr rtlCol="0"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Реверсивные линии</a:t>
            </a:r>
            <a:endParaRPr lang="ru-RU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0"/>
          </p:nvPr>
        </p:nvSpPr>
        <p:spPr>
          <a:xfrm>
            <a:off x="8763000" y="0"/>
            <a:ext cx="523875" cy="620713"/>
          </a:xfrm>
        </p:spPr>
        <p:txBody>
          <a:bodyPr rtlCol="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8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0" name="Объект 2"/>
              <p:cNvSpPr txBox="1">
                <a:spLocks/>
              </p:cNvSpPr>
              <p:nvPr/>
            </p:nvSpPr>
            <p:spPr bwMode="auto">
              <a:xfrm>
                <a:off x="304800" y="1223605"/>
                <a:ext cx="8299648" cy="5491520"/>
              </a:xfrm>
              <a:prstGeom prst="rect">
                <a:avLst/>
              </a:prstGeom>
              <a:extLst/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/>
              </a:bodyPr>
              <a:lstStyle>
                <a:lvl1pPr marL="228600" indent="-18288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7F7F7F"/>
                  </a:buClr>
                  <a:buFont typeface="Wingdings" panose="05000000000000000000" pitchFamily="2" charset="2"/>
                  <a:buChar char="§"/>
                  <a:defRPr sz="12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 marL="411163" indent="-182563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7F7F7F"/>
                  </a:buClr>
                  <a:buFont typeface="Wingdings" panose="05000000000000000000" pitchFamily="2" charset="2"/>
                  <a:buChar char="§"/>
                  <a:defRPr sz="12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 marL="593725" indent="-182563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7F7F7F"/>
                  </a:buClr>
                  <a:buFont typeface="Wingdings" panose="05000000000000000000" pitchFamily="2" charset="2"/>
                  <a:buChar char="§"/>
                  <a:defRPr sz="12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 marL="776288" indent="-182563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7F7F7F"/>
                  </a:buClr>
                  <a:buFont typeface="Wingdings" panose="05000000000000000000" pitchFamily="2" charset="2"/>
                  <a:buChar char="§"/>
                  <a:defRPr sz="12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 marL="958850" indent="-182563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7F7F7F"/>
                  </a:buClr>
                  <a:buFont typeface="Wingdings" panose="05000000000000000000" pitchFamily="2" charset="2"/>
                  <a:buChar char="§"/>
                  <a:defRPr sz="12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 marL="1143000" indent="-182880" algn="l" defTabSz="914400" rtl="0" eaLnBrk="1" latinLnBrk="0" hangingPunct="1">
                  <a:spcBef>
                    <a:spcPts val="288"/>
                  </a:spcBef>
                  <a:buClr>
                    <a:schemeClr val="tx1">
                      <a:lumMod val="50000"/>
                      <a:lumOff val="50000"/>
                    </a:schemeClr>
                  </a:buClr>
                  <a:buFont typeface="Wingdings" pitchFamily="2" charset="2"/>
                  <a:buChar char="§"/>
                  <a:defRPr sz="1200" kern="1200" baseline="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 marL="1325880" indent="-182880" algn="l" defTabSz="914400" rtl="0" eaLnBrk="1" latinLnBrk="0" hangingPunct="1">
                  <a:spcBef>
                    <a:spcPts val="288"/>
                  </a:spcBef>
                  <a:buClr>
                    <a:schemeClr val="tx1">
                      <a:lumMod val="50000"/>
                      <a:lumOff val="50000"/>
                    </a:schemeClr>
                  </a:buClr>
                  <a:buFont typeface="Wingdings" pitchFamily="2" charset="2"/>
                  <a:buChar char="§"/>
                  <a:defRPr sz="1200" kern="1200" baseline="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 marL="1508760" indent="-182880" algn="l" defTabSz="914400" rtl="0" eaLnBrk="1" latinLnBrk="0" hangingPunct="1">
                  <a:spcBef>
                    <a:spcPts val="288"/>
                  </a:spcBef>
                  <a:buClr>
                    <a:schemeClr val="tx1">
                      <a:lumMod val="50000"/>
                      <a:lumOff val="50000"/>
                    </a:schemeClr>
                  </a:buClr>
                  <a:buFont typeface="Wingdings" pitchFamily="2" charset="2"/>
                  <a:buChar char="§"/>
                  <a:defRPr sz="1200" kern="1200" baseline="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 marL="1691640" indent="-182880" algn="l" defTabSz="914400" rtl="0" eaLnBrk="1" latinLnBrk="0" hangingPunct="1">
                  <a:spcBef>
                    <a:spcPts val="288"/>
                  </a:spcBef>
                  <a:buClr>
                    <a:schemeClr val="tx1">
                      <a:lumMod val="50000"/>
                      <a:lumOff val="50000"/>
                    </a:schemeClr>
                  </a:buClr>
                  <a:buFont typeface="Wingdings" pitchFamily="2" charset="2"/>
                  <a:buChar char="§"/>
                  <a:defRPr sz="1200" kern="1200" baseline="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46037" indent="0">
                  <a:buNone/>
                </a:pPr>
                <a:endParaRPr lang="en-US" sz="1600" dirty="0" smtClean="0">
                  <a:latin typeface="Bookman Old Style" panose="02050604050505020204" pitchFamily="18" charset="0"/>
                </a:endParaRPr>
              </a:p>
              <a:p>
                <a:pPr marL="46037" indent="0">
                  <a:buNone/>
                </a:pPr>
                <a:r>
                  <a:rPr lang="ru-RU" sz="1600" dirty="0" smtClean="0">
                    <a:latin typeface="Bookman Old Style" panose="02050604050505020204" pitchFamily="18" charset="0"/>
                  </a:rPr>
                  <a:t>В случае реверсивных линий без потребления:</a:t>
                </a:r>
              </a:p>
              <a:p>
                <a:pPr marL="46037" indent="0">
                  <a:buNone/>
                </a:pPr>
                <a:r>
                  <a:rPr lang="en-US" sz="1600" dirty="0"/>
                  <a:t>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latin typeface="Cambria Math"/>
                          </a:rPr>
                          <m:t>𝑥</m:t>
                        </m:r>
                      </m:e>
                      <m:sub>
                        <m:r>
                          <a:rPr lang="en-US" sz="1600" b="0" i="1" smtClean="0">
                            <a:latin typeface="Cambria Math"/>
                          </a:rPr>
                          <m:t>𝑖𝑗</m:t>
                        </m:r>
                      </m:sub>
                    </m:sSub>
                    <m:r>
                      <a:rPr lang="en-US" sz="1600" b="0" i="1" smtClean="0">
                        <a:latin typeface="Cambria Math"/>
                      </a:rPr>
                      <m:t>=−</m:t>
                    </m:r>
                    <m:sSub>
                      <m:sSubPr>
                        <m:ctrlPr>
                          <a:rPr lang="en-US" sz="16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latin typeface="Cambria Math"/>
                          </a:rPr>
                          <m:t>𝑥</m:t>
                        </m:r>
                      </m:e>
                      <m:sub>
                        <m:r>
                          <a:rPr lang="en-US" sz="1600" b="0" i="1" smtClean="0">
                            <a:latin typeface="Cambria Math"/>
                          </a:rPr>
                          <m:t>𝑗𝑖</m:t>
                        </m:r>
                      </m:sub>
                    </m:sSub>
                  </m:oMath>
                </a14:m>
                <a:endParaRPr lang="en-US" sz="1600" dirty="0" smtClean="0">
                  <a:latin typeface="Bookman Old Style" panose="02050604050505020204" pitchFamily="18" charset="0"/>
                </a:endParaRPr>
              </a:p>
              <a:p>
                <a:pPr marL="46037" indent="0">
                  <a:buNone/>
                </a:pPr>
                <a:endParaRPr lang="ru-RU" sz="1600" dirty="0" smtClean="0">
                  <a:latin typeface="Bookman Old Style" panose="02050604050505020204" pitchFamily="18" charset="0"/>
                </a:endParaRPr>
              </a:p>
              <a:p>
                <a:pPr marL="46037" indent="0">
                  <a:buNone/>
                </a:pPr>
                <a:r>
                  <a:rPr lang="ru-RU" sz="1600" dirty="0" smtClean="0">
                    <a:latin typeface="Bookman Old Style" panose="02050604050505020204" pitchFamily="18" charset="0"/>
                  </a:rPr>
                  <a:t>Реверсивную </a:t>
                </a:r>
                <a:r>
                  <a:rPr lang="ru-RU" sz="1600" dirty="0" smtClean="0">
                    <a:latin typeface="Bookman Old Style" panose="02050604050505020204" pitchFamily="18" charset="0"/>
                  </a:rPr>
                  <a:t>линию можно </a:t>
                </a:r>
                <a:r>
                  <a:rPr lang="ru-RU" sz="1600" dirty="0" smtClean="0">
                    <a:latin typeface="Bookman Old Style" panose="02050604050505020204" pitchFamily="18" charset="0"/>
                  </a:rPr>
                  <a:t>моделировать как две линии</a:t>
                </a:r>
                <a:r>
                  <a:rPr lang="en-US" sz="1600" dirty="0" smtClean="0">
                    <a:latin typeface="Bookman Old Style" panose="02050604050505020204" pitchFamily="18" charset="0"/>
                  </a:rPr>
                  <a:t>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latin typeface="Cambria Math"/>
                          </a:rPr>
                          <m:t>𝑥</m:t>
                        </m:r>
                      </m:e>
                      <m:sub>
                        <m:r>
                          <a:rPr lang="en-US" sz="1600" b="0" i="1" smtClean="0">
                            <a:latin typeface="Cambria Math"/>
                          </a:rPr>
                          <m:t>𝑖𝑗</m:t>
                        </m:r>
                      </m:sub>
                    </m:sSub>
                    <m:r>
                      <a:rPr lang="en-US" sz="1600" b="0" i="1" smtClean="0">
                        <a:latin typeface="Cambria Math"/>
                      </a:rPr>
                      <m:t>=</m:t>
                    </m:r>
                  </m:oMath>
                </a14:m>
                <a:r>
                  <a:rPr lang="en-US" sz="1600" dirty="0" smtClean="0">
                    <a:latin typeface="Bookman Old Style" panose="02050604050505020204" pitchFamily="18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 dirty="0" smtClean="0">
                            <a:latin typeface="Cambria Math"/>
                          </a:rPr>
                        </m:ctrlPr>
                      </m:sSubPr>
                      <m:e>
                        <m:sSubSup>
                          <m:sSubSupPr>
                            <m:ctrlPr>
                              <a:rPr lang="en-US" sz="1600" i="1" dirty="0">
                                <a:latin typeface="Cambria Math"/>
                              </a:rPr>
                            </m:ctrlPr>
                          </m:sSubSupPr>
                          <m:e>
                            <m:r>
                              <a:rPr lang="en-US" sz="1600" i="1" dirty="0">
                                <a:latin typeface="Cambria Math"/>
                              </a:rPr>
                              <m:t>𝑥</m:t>
                            </m:r>
                          </m:e>
                          <m:sub/>
                          <m:sup>
                            <m:r>
                              <a:rPr lang="en-US" sz="1600" i="1" dirty="0">
                                <a:latin typeface="Cambria Math"/>
                              </a:rPr>
                              <m:t>1</m:t>
                            </m:r>
                          </m:sup>
                        </m:sSubSup>
                      </m:e>
                      <m:sub>
                        <m:r>
                          <a:rPr lang="en-US" sz="1600" b="0" i="1" dirty="0" smtClean="0">
                            <a:latin typeface="Cambria Math"/>
                          </a:rPr>
                          <m:t>𝑖𝑗</m:t>
                        </m:r>
                      </m:sub>
                    </m:sSub>
                  </m:oMath>
                </a14:m>
                <a:r>
                  <a:rPr lang="en-US" sz="1600" dirty="0" smtClean="0">
                    <a:latin typeface="Bookman Old Style" panose="02050604050505020204" pitchFamily="18" charset="0"/>
                  </a:rPr>
                  <a:t>-</a:t>
                </a:r>
                <a:r>
                  <a:rPr lang="en-US" sz="1600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 dirty="0">
                            <a:latin typeface="Cambria Math"/>
                          </a:rPr>
                        </m:ctrlPr>
                      </m:sSubPr>
                      <m:e>
                        <m:sSubSup>
                          <m:sSubSupPr>
                            <m:ctrlPr>
                              <a:rPr lang="en-US" sz="1600" i="1" dirty="0">
                                <a:latin typeface="Cambria Math"/>
                              </a:rPr>
                            </m:ctrlPr>
                          </m:sSubSupPr>
                          <m:e>
                            <m:r>
                              <a:rPr lang="en-US" sz="1600" i="1" dirty="0">
                                <a:latin typeface="Cambria Math"/>
                              </a:rPr>
                              <m:t>𝑥</m:t>
                            </m:r>
                          </m:e>
                          <m:sub/>
                          <m:sup>
                            <m:r>
                              <a:rPr lang="en-US" sz="1600" b="0" i="1" dirty="0" smtClean="0">
                                <a:latin typeface="Cambria Math"/>
                              </a:rPr>
                              <m:t>2</m:t>
                            </m:r>
                          </m:sup>
                        </m:sSubSup>
                      </m:e>
                      <m:sub>
                        <m:r>
                          <a:rPr lang="en-US" sz="1600" i="1" dirty="0">
                            <a:latin typeface="Cambria Math"/>
                          </a:rPr>
                          <m:t>𝑗</m:t>
                        </m:r>
                        <m:r>
                          <a:rPr lang="en-US" sz="1600" b="0" i="1" dirty="0" smtClean="0">
                            <a:latin typeface="Cambria Math"/>
                          </a:rPr>
                          <m:t>𝑖</m:t>
                        </m:r>
                      </m:sub>
                    </m:sSub>
                  </m:oMath>
                </a14:m>
                <a:endParaRPr lang="en-US" sz="1600" dirty="0" smtClean="0">
                  <a:latin typeface="Bookman Old Style" panose="02050604050505020204" pitchFamily="18" charset="0"/>
                </a:endParaRPr>
              </a:p>
              <a:p>
                <a:pPr marL="46037" indent="0">
                  <a:buNone/>
                </a:pPr>
                <a:endParaRPr lang="en-US" sz="1600" dirty="0">
                  <a:latin typeface="Bookman Old Style" panose="02050604050505020204" pitchFamily="18" charset="0"/>
                </a:endParaRPr>
              </a:p>
              <a:p>
                <a:pPr marL="46037" indent="0">
                  <a:buNone/>
                </a:pPr>
                <a:r>
                  <a:rPr lang="ru-RU" sz="1600" dirty="0" smtClean="0">
                    <a:latin typeface="Bookman Old Style" panose="02050604050505020204" pitchFamily="18" charset="0"/>
                  </a:rPr>
                  <a:t>В случае потребления на реверсивных </a:t>
                </a:r>
                <a:r>
                  <a:rPr lang="ru-RU" sz="1600" dirty="0" smtClean="0">
                    <a:latin typeface="Bookman Old Style" panose="02050604050505020204" pitchFamily="18" charset="0"/>
                  </a:rPr>
                  <a:t>линиях:</a:t>
                </a:r>
                <a:endParaRPr lang="ru-RU" sz="1600" dirty="0" smtClean="0">
                  <a:latin typeface="Bookman Old Style" panose="02050604050505020204" pitchFamily="18" charset="0"/>
                </a:endParaRPr>
              </a:p>
              <a:p>
                <a:pPr marL="46037" indent="0">
                  <a:buNone/>
                </a:pPr>
                <a:r>
                  <a:rPr lang="ru-RU" sz="1600" dirty="0" smtClean="0">
                    <a:latin typeface="Bookman Old Style" panose="02050604050505020204" pitchFamily="18" charset="0"/>
                  </a:rPr>
                  <a:t>	</a:t>
                </a:r>
                <a14:m>
                  <m:oMath xmlns:m="http://schemas.openxmlformats.org/officeDocument/2006/math">
                    <m:r>
                      <a:rPr lang="en-US" sz="1600" b="0" i="1" smtClean="0">
                        <a:latin typeface="Cambria Math"/>
                      </a:rPr>
                      <m:t>𝑀</m:t>
                    </m:r>
                    <m:r>
                      <a:rPr lang="en-US" sz="1600" b="0" i="1" smtClean="0">
                        <a:latin typeface="Cambria Math"/>
                        <a:ea typeface="Cambria Math"/>
                      </a:rPr>
                      <m:t>≥1</m:t>
                    </m:r>
                  </m:oMath>
                </a14:m>
                <a:r>
                  <a:rPr lang="en-US" sz="1600" dirty="0" smtClean="0">
                    <a:latin typeface="Bookman Old Style" panose="02050604050505020204" pitchFamily="18" charset="0"/>
                  </a:rPr>
                  <a:t> – </a:t>
                </a:r>
                <a:r>
                  <a:rPr lang="ru-RU" sz="1600" dirty="0" smtClean="0">
                    <a:latin typeface="Bookman Old Style" panose="02050604050505020204" pitchFamily="18" charset="0"/>
                  </a:rPr>
                  <a:t>число реверсивных линий в системе</a:t>
                </a:r>
              </a:p>
              <a:p>
                <a:pPr marL="46037" indent="0">
                  <a:buNone/>
                </a:pPr>
                <a:r>
                  <a:rPr lang="ru-RU" sz="1600" dirty="0" smtClean="0">
                    <a:latin typeface="Bookman Old Style" panose="02050604050505020204" pitchFamily="18" charset="0"/>
                  </a:rPr>
                  <a:t>Для каждой реверсивной линии добавляется фиктивная вершина </a:t>
                </a:r>
                <a:r>
                  <a:rPr lang="en-US" sz="1600" dirty="0" smtClean="0">
                    <a:latin typeface="Bookman Old Style" panose="02050604050505020204" pitchFamily="18" charset="0"/>
                  </a:rPr>
                  <a:t>k:</a:t>
                </a:r>
              </a:p>
              <a:p>
                <a:pPr marL="46037" indent="0">
                  <a:buNone/>
                </a:pPr>
                <a:r>
                  <a:rPr lang="en-US" sz="1600" dirty="0">
                    <a:latin typeface="Bookman Old Style" panose="02050604050505020204" pitchFamily="18" charset="0"/>
                  </a:rPr>
                  <a:t>	</a:t>
                </a:r>
                <a:r>
                  <a:rPr lang="en-US" sz="1600" dirty="0" smtClean="0">
                    <a:latin typeface="Bookman Old Style" panose="02050604050505020204" pitchFamily="18" charset="0"/>
                  </a:rPr>
                  <a:t>k = k(</a:t>
                </a:r>
                <a:r>
                  <a:rPr lang="en-US" sz="1600" dirty="0" err="1" smtClean="0">
                    <a:latin typeface="Bookman Old Style" panose="02050604050505020204" pitchFamily="18" charset="0"/>
                  </a:rPr>
                  <a:t>ij</a:t>
                </a:r>
                <a:r>
                  <a:rPr lang="en-US" sz="1600" dirty="0" smtClean="0">
                    <a:latin typeface="Bookman Old Style" panose="02050604050505020204" pitchFamily="18" charset="0"/>
                  </a:rPr>
                  <a:t>), k = m+1, … , </a:t>
                </a:r>
                <a:r>
                  <a:rPr lang="en-US" sz="1600" dirty="0" err="1" smtClean="0">
                    <a:latin typeface="Bookman Old Style" panose="02050604050505020204" pitchFamily="18" charset="0"/>
                  </a:rPr>
                  <a:t>m+M</a:t>
                </a:r>
                <a:r>
                  <a:rPr lang="en-US" sz="1600" dirty="0" smtClean="0">
                    <a:latin typeface="Bookman Old Style" panose="02050604050505020204" pitchFamily="18" charset="0"/>
                  </a:rPr>
                  <a:t>, </a:t>
                </a:r>
                <a:r>
                  <a:rPr lang="ru-RU" sz="1600" dirty="0" smtClean="0">
                    <a:latin typeface="Bookman Old Style" panose="02050604050505020204" pitchFamily="18" charset="0"/>
                  </a:rPr>
                  <a:t>где </a:t>
                </a:r>
                <a:r>
                  <a:rPr lang="en-US" sz="1600" dirty="0" smtClean="0">
                    <a:latin typeface="Bookman Old Style" panose="02050604050505020204" pitchFamily="18" charset="0"/>
                  </a:rPr>
                  <a:t>m – </a:t>
                </a:r>
                <a:r>
                  <a:rPr lang="ru-RU" sz="1600" dirty="0" smtClean="0">
                    <a:latin typeface="Bookman Old Style" panose="02050604050505020204" pitchFamily="18" charset="0"/>
                  </a:rPr>
                  <a:t>число узлов в сети</a:t>
                </a:r>
              </a:p>
              <a:p>
                <a:pPr marL="46037" indent="0">
                  <a:buNone/>
                </a:pPr>
                <a:r>
                  <a:rPr lang="ru-RU" sz="1600" dirty="0" smtClean="0">
                    <a:latin typeface="Bookman Old Style" panose="02050604050505020204" pitchFamily="18" charset="0"/>
                  </a:rPr>
                  <a:t>После чего линия </a:t>
                </a:r>
                <a:r>
                  <a:rPr lang="en-US" sz="1600" dirty="0" err="1" smtClean="0">
                    <a:latin typeface="Bookman Old Style" panose="02050604050505020204" pitchFamily="18" charset="0"/>
                  </a:rPr>
                  <a:t>ij</a:t>
                </a:r>
                <a:r>
                  <a:rPr lang="en-US" sz="1600" dirty="0" smtClean="0">
                    <a:latin typeface="Bookman Old Style" panose="02050604050505020204" pitchFamily="18" charset="0"/>
                  </a:rPr>
                  <a:t> </a:t>
                </a:r>
                <a:r>
                  <a:rPr lang="ru-RU" sz="1600" dirty="0" smtClean="0">
                    <a:latin typeface="Bookman Old Style" panose="02050604050505020204" pitchFamily="18" charset="0"/>
                  </a:rPr>
                  <a:t>заменяется на две линии </a:t>
                </a:r>
                <a:r>
                  <a:rPr lang="en-US" sz="1600" dirty="0" err="1" smtClean="0">
                    <a:latin typeface="Bookman Old Style" panose="02050604050505020204" pitchFamily="18" charset="0"/>
                  </a:rPr>
                  <a:t>ik</a:t>
                </a:r>
                <a:r>
                  <a:rPr lang="ru-RU" sz="1600" dirty="0">
                    <a:latin typeface="Bookman Old Style" panose="02050604050505020204" pitchFamily="18" charset="0"/>
                  </a:rPr>
                  <a:t> </a:t>
                </a:r>
                <a:r>
                  <a:rPr lang="ru-RU" sz="1600" dirty="0" smtClean="0">
                    <a:latin typeface="Bookman Old Style" panose="02050604050505020204" pitchFamily="18" charset="0"/>
                  </a:rPr>
                  <a:t>и </a:t>
                </a:r>
                <a:r>
                  <a:rPr lang="en-US" sz="1600" dirty="0" err="1" smtClean="0">
                    <a:latin typeface="Bookman Old Style" panose="02050604050505020204" pitchFamily="18" charset="0"/>
                  </a:rPr>
                  <a:t>jk</a:t>
                </a:r>
                <a:r>
                  <a:rPr lang="en-US" sz="1600" dirty="0" smtClean="0">
                    <a:latin typeface="Bookman Old Style" panose="02050604050505020204" pitchFamily="18" charset="0"/>
                  </a:rPr>
                  <a:t>. </a:t>
                </a:r>
                <a:r>
                  <a:rPr lang="ru-RU" sz="1600" dirty="0" smtClean="0">
                    <a:latin typeface="Bookman Old Style" panose="02050604050505020204" pitchFamily="18" charset="0"/>
                  </a:rPr>
                  <a:t>Будем считать, что потребление на линии переходи в потребление на узле </a:t>
                </a:r>
                <a:r>
                  <a:rPr lang="en-US" sz="1600" dirty="0" smtClean="0">
                    <a:latin typeface="Bookman Old Style" panose="02050604050505020204" pitchFamily="18" charset="0"/>
                  </a:rPr>
                  <a:t>k</a:t>
                </a:r>
                <a:r>
                  <a:rPr lang="ru-RU" sz="1600" dirty="0" smtClean="0">
                    <a:latin typeface="Bookman Old Style" panose="02050604050505020204" pitchFamily="18" charset="0"/>
                  </a:rPr>
                  <a:t>.</a:t>
                </a:r>
              </a:p>
              <a:p>
                <a:pPr marL="46037" indent="0">
                  <a:buNone/>
                </a:pPr>
                <a:endParaRPr lang="ru-RU" sz="1600" dirty="0" smtClean="0">
                  <a:latin typeface="Bookman Old Style" panose="02050604050505020204" pitchFamily="18" charset="0"/>
                </a:endParaRPr>
              </a:p>
              <a:p>
                <a:pPr marL="46037" indent="0">
                  <a:buNone/>
                </a:pPr>
                <a:r>
                  <a:rPr lang="ru-RU" sz="1600" dirty="0" smtClean="0">
                    <a:latin typeface="Bookman Old Style" panose="02050604050505020204" pitchFamily="18" charset="0"/>
                  </a:rPr>
                  <a:t>Также новые линии будем моделировать каждую как две. Используем важное допущение, что новый узел находится посередине линии.</a:t>
                </a:r>
                <a:endParaRPr lang="ru-RU" sz="1600" dirty="0">
                  <a:latin typeface="Bookman Old Style" panose="02050604050505020204" pitchFamily="18" charset="0"/>
                </a:endParaRPr>
              </a:p>
              <a:p>
                <a:pPr marL="46037" indent="0">
                  <a:buNone/>
                </a:pPr>
                <a:endParaRPr lang="en-US" sz="1600" dirty="0" smtClean="0">
                  <a:latin typeface="Bookman Old Style" panose="02050604050505020204" pitchFamily="18" charset="0"/>
                </a:endParaRPr>
              </a:p>
              <a:p>
                <a:pPr marL="46037" indent="0">
                  <a:buNone/>
                </a:pPr>
                <a:endParaRPr lang="ru-RU" sz="1600" dirty="0" smtClean="0">
                  <a:latin typeface="Bookman Old Style" panose="02050604050505020204" pitchFamily="18" charset="0"/>
                </a:endParaRPr>
              </a:p>
            </p:txBody>
          </p:sp>
        </mc:Choice>
        <mc:Fallback>
          <p:sp>
            <p:nvSpPr>
              <p:cNvPr id="10" name="Объект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04800" y="1223605"/>
                <a:ext cx="8299648" cy="5491520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  <a:extLst/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AutoShape 2" descr="unmht://unmht/file.5/D:/%D0%9B%D1%8BSS/%D0%90%D1%81%D0%BF%D0%B8%D1%80%D0%B0%D0%BD%D1%82%D1%83%D1%80%D0%B0/2%20%D0%B3%D0%BE%D0%B4/%D0%90%D0%9B%D0%93%D0%9E%D0%A0%D0%98%D0%A2%D0%9C%20%D0%A3%D0%9F%D0%A0%D0%90%D0%92%D0%9B%D0%95%D0%9D%D0%98%D0%AF%20%D0%A0%D0%90%D0%A1%D0%9F%D0%A0%D0%95%D0%94%D0%95%D0%9B%D0%95%D0%9D%D0%98%D0%95%D0%9C%20%D0%9F%D0%9E%D0%A2%D0%9E%D0%9A%D0%9E%D0%92%20%D0%93%D0%90%D0%97%D0%90%20%D0%92%20%D0%97%D0%90%D0%9C%D0%9A%D0%9D%D0%A3%D0%A2%D0%9E%D0%99%20%D0%93%D0%90%D0%97%D0%9E%D0%A2%D0%A0%D0%90%D0%9D%D0%A1%D0%9F%D0%9E%D0%A0%D0%A2%D0%9D%D0%9E%D0%99%20%D0%A1%D0%98%D0%A1%D0%A2%D0%95%D0%9C%D0%95%20-%20%D0%A2%D0%B5%D1%85%D0%BD%D0%B8%D1%87%D0%B5%D1%81%D0%BA%D0%B8%D0%B5%20%D0%BD%D0%B0%D1%83%D0%BA%D0%B8%20-%20%D0%A1%D0%BE%D0%B2%D1%80%D0%B5%D0%BC%D0%B5%D0%BD%D0%BD%D1%8B%D0%B5%20%D0%BF%D1%80%D0%BE%D0%B1%D0%BB%D0%B5%D0%BC%D1%8B%20%D0%BD%D0%B0%D1%83%D0%BA%D0%B8%20%D0%B8%20%D0%BE%D0%B1%D1%80%D0%B0%D0%B7%D0%BE%D0%B2%D0%B0%D0%BD%D0%B8%D1%8F.mht/image102.jpg"/>
          <p:cNvSpPr>
            <a:spLocks noChangeAspect="1" noChangeArrowheads="1"/>
          </p:cNvSpPr>
          <p:nvPr/>
        </p:nvSpPr>
        <p:spPr bwMode="auto">
          <a:xfrm>
            <a:off x="805694" y="2287026"/>
            <a:ext cx="2254138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4777141"/>
            <a:ext cx="1872208" cy="4030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Овал 2"/>
          <p:cNvSpPr/>
          <p:nvPr/>
        </p:nvSpPr>
        <p:spPr>
          <a:xfrm>
            <a:off x="6228184" y="1741458"/>
            <a:ext cx="288032" cy="2880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/>
          <p:cNvSpPr/>
          <p:nvPr/>
        </p:nvSpPr>
        <p:spPr>
          <a:xfrm>
            <a:off x="7812360" y="1741458"/>
            <a:ext cx="288032" cy="2880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7" name="Скругленная соединительная линия 6"/>
          <p:cNvCxnSpPr>
            <a:stCxn id="3" idx="7"/>
            <a:endCxn id="12" idx="1"/>
          </p:cNvCxnSpPr>
          <p:nvPr/>
        </p:nvCxnSpPr>
        <p:spPr>
          <a:xfrm rot="5400000" flipH="1" flipV="1">
            <a:off x="7164288" y="1093386"/>
            <a:ext cx="12700" cy="1380506"/>
          </a:xfrm>
          <a:prstGeom prst="curvedConnector3">
            <a:avLst>
              <a:gd name="adj1" fmla="val 2132134"/>
            </a:avLst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6932624" y="1223606"/>
                <a:ext cx="47602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ru-RU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/>
                            </a:rPr>
                            <m:t>𝑥</m:t>
                          </m:r>
                        </m:e>
                        <m:sup>
                          <m:r>
                            <a:rPr lang="en-US" b="0" i="1" smtClean="0">
                              <a:latin typeface="Cambria Math"/>
                            </a:rPr>
                            <m:t>1</m:t>
                          </m:r>
                        </m:sup>
                      </m:sSup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32624" y="1223606"/>
                <a:ext cx="476028" cy="369332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4" name="Скругленная соединительная линия 13"/>
          <p:cNvCxnSpPr>
            <a:stCxn id="12" idx="3"/>
            <a:endCxn id="3" idx="5"/>
          </p:cNvCxnSpPr>
          <p:nvPr/>
        </p:nvCxnSpPr>
        <p:spPr>
          <a:xfrm rot="5400000">
            <a:off x="7164288" y="1297056"/>
            <a:ext cx="12700" cy="1380506"/>
          </a:xfrm>
          <a:prstGeom prst="curvedConnector3">
            <a:avLst>
              <a:gd name="adj1" fmla="val 2132134"/>
            </a:avLst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/>
              <p:cNvSpPr txBox="1"/>
              <p:nvPr/>
            </p:nvSpPr>
            <p:spPr>
              <a:xfrm>
                <a:off x="6938589" y="1885474"/>
                <a:ext cx="48096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ru-RU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/>
                            </a:rPr>
                            <m:t>𝑥</m:t>
                          </m:r>
                        </m:e>
                        <m:sup>
                          <m:r>
                            <a:rPr lang="en-US" b="0" i="1" smtClean="0">
                              <a:latin typeface="Cambria Math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18" name="TextBox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38589" y="1885474"/>
                <a:ext cx="480966" cy="369332"/>
              </a:xfrm>
              <a:prstGeom prst="rect">
                <a:avLst/>
              </a:prstGeom>
              <a:blipFill rotWithShape="1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9" name="Овал 18"/>
          <p:cNvSpPr/>
          <p:nvPr/>
        </p:nvSpPr>
        <p:spPr>
          <a:xfrm>
            <a:off x="6671238" y="6105737"/>
            <a:ext cx="288032" cy="2880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Овал 19"/>
          <p:cNvSpPr/>
          <p:nvPr/>
        </p:nvSpPr>
        <p:spPr>
          <a:xfrm>
            <a:off x="8255414" y="6105737"/>
            <a:ext cx="288032" cy="2880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1" name="Скругленная соединительная линия 20"/>
          <p:cNvCxnSpPr>
            <a:stCxn id="19" idx="7"/>
            <a:endCxn id="20" idx="1"/>
          </p:cNvCxnSpPr>
          <p:nvPr/>
        </p:nvCxnSpPr>
        <p:spPr>
          <a:xfrm rot="5400000" flipH="1" flipV="1">
            <a:off x="7607342" y="5457665"/>
            <a:ext cx="12700" cy="1380506"/>
          </a:xfrm>
          <a:prstGeom prst="curvedConnector3">
            <a:avLst>
              <a:gd name="adj1" fmla="val 2132134"/>
            </a:avLst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/>
              <p:cNvSpPr txBox="1"/>
              <p:nvPr/>
            </p:nvSpPr>
            <p:spPr>
              <a:xfrm>
                <a:off x="7352696" y="5524155"/>
                <a:ext cx="672492" cy="43274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dirty="0" smtClean="0">
                              <a:latin typeface="Cambria Math"/>
                            </a:rPr>
                          </m:ctrlPr>
                        </m:sSubPr>
                        <m:e>
                          <m:sSubSup>
                            <m:sSubSupPr>
                              <m:ctrlPr>
                                <a:rPr lang="en-US" i="1" dirty="0">
                                  <a:latin typeface="Cambria Math"/>
                                </a:rPr>
                              </m:ctrlPr>
                            </m:sSubSupPr>
                            <m:e>
                              <m:r>
                                <a:rPr lang="en-US" i="1" dirty="0">
                                  <a:latin typeface="Cambria Math"/>
                                </a:rPr>
                                <m:t>𝑥</m:t>
                              </m:r>
                            </m:e>
                            <m:sub/>
                            <m:sup>
                              <m:r>
                                <a:rPr lang="en-US" i="1" dirty="0">
                                  <a:latin typeface="Cambria Math"/>
                                </a:rPr>
                                <m:t>1</m:t>
                              </m:r>
                            </m:sup>
                          </m:sSubSup>
                        </m:e>
                        <m:sub>
                          <m:r>
                            <a:rPr lang="en-US" b="0" i="1" dirty="0" smtClean="0">
                              <a:latin typeface="Cambria Math"/>
                            </a:rPr>
                            <m:t>𝑘𝑗</m:t>
                          </m:r>
                        </m:sub>
                      </m:sSub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23" name="TextBox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52696" y="5524155"/>
                <a:ext cx="672492" cy="432747"/>
              </a:xfrm>
              <a:prstGeom prst="rect">
                <a:avLst/>
              </a:prstGeom>
              <a:blipFill rotWithShape="1">
                <a:blip r:embed="rId10"/>
                <a:stretch>
                  <a:fillRect b="-7042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4" name="Скругленная соединительная линия 23"/>
          <p:cNvCxnSpPr>
            <a:stCxn id="20" idx="3"/>
            <a:endCxn id="19" idx="5"/>
          </p:cNvCxnSpPr>
          <p:nvPr/>
        </p:nvCxnSpPr>
        <p:spPr>
          <a:xfrm rot="5400000">
            <a:off x="7607342" y="5661335"/>
            <a:ext cx="12700" cy="1380506"/>
          </a:xfrm>
          <a:prstGeom prst="curvedConnector3">
            <a:avLst>
              <a:gd name="adj1" fmla="val 2132134"/>
            </a:avLst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/>
              <p:cNvSpPr txBox="1"/>
              <p:nvPr/>
            </p:nvSpPr>
            <p:spPr>
              <a:xfrm>
                <a:off x="7371575" y="6189944"/>
                <a:ext cx="676595" cy="43332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dirty="0" smtClean="0">
                              <a:latin typeface="Cambria Math"/>
                            </a:rPr>
                          </m:ctrlPr>
                        </m:sSubPr>
                        <m:e>
                          <m:sSubSup>
                            <m:sSubSupPr>
                              <m:ctrlPr>
                                <a:rPr lang="en-US" i="1" dirty="0">
                                  <a:latin typeface="Cambria Math"/>
                                </a:rPr>
                              </m:ctrlPr>
                            </m:sSubSupPr>
                            <m:e>
                              <m:r>
                                <a:rPr lang="en-US" i="1" dirty="0">
                                  <a:latin typeface="Cambria Math"/>
                                </a:rPr>
                                <m:t>𝑥</m:t>
                              </m:r>
                            </m:e>
                            <m:sub/>
                            <m:sup>
                              <m:r>
                                <a:rPr lang="en-US" b="0" i="1" dirty="0" smtClean="0">
                                  <a:latin typeface="Cambria Math"/>
                                </a:rPr>
                                <m:t>2</m:t>
                              </m:r>
                            </m:sup>
                          </m:sSubSup>
                        </m:e>
                        <m:sub>
                          <m:r>
                            <a:rPr lang="en-US" b="0" i="1" dirty="0" smtClean="0">
                              <a:latin typeface="Cambria Math"/>
                            </a:rPr>
                            <m:t>𝑗𝑘</m:t>
                          </m:r>
                        </m:sub>
                      </m:sSub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25" name="TextBox 2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71575" y="6189944"/>
                <a:ext cx="676595" cy="433324"/>
              </a:xfrm>
              <a:prstGeom prst="rect">
                <a:avLst/>
              </a:prstGeom>
              <a:blipFill rotWithShape="1">
                <a:blip r:embed="rId11"/>
                <a:stretch>
                  <a:fillRect b="-845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6" name="Овал 25"/>
          <p:cNvSpPr/>
          <p:nvPr/>
        </p:nvSpPr>
        <p:spPr>
          <a:xfrm>
            <a:off x="5087062" y="6105737"/>
            <a:ext cx="288032" cy="2880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Овал 26"/>
          <p:cNvSpPr/>
          <p:nvPr/>
        </p:nvSpPr>
        <p:spPr>
          <a:xfrm>
            <a:off x="6671238" y="6105737"/>
            <a:ext cx="288032" cy="2880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8" name="Скругленная соединительная линия 27"/>
          <p:cNvCxnSpPr>
            <a:stCxn id="26" idx="7"/>
            <a:endCxn id="27" idx="1"/>
          </p:cNvCxnSpPr>
          <p:nvPr/>
        </p:nvCxnSpPr>
        <p:spPr>
          <a:xfrm rot="5400000" flipH="1" flipV="1">
            <a:off x="6023166" y="5457665"/>
            <a:ext cx="12700" cy="1380506"/>
          </a:xfrm>
          <a:prstGeom prst="curvedConnector3">
            <a:avLst>
              <a:gd name="adj1" fmla="val 2132134"/>
            </a:avLst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Box 28"/>
              <p:cNvSpPr txBox="1"/>
              <p:nvPr/>
            </p:nvSpPr>
            <p:spPr>
              <a:xfrm>
                <a:off x="5735933" y="5555445"/>
                <a:ext cx="652423" cy="40145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dirty="0" smtClean="0">
                              <a:latin typeface="Cambria Math"/>
                            </a:rPr>
                          </m:ctrlPr>
                        </m:sSubPr>
                        <m:e>
                          <m:sSubSup>
                            <m:sSubSupPr>
                              <m:ctrlPr>
                                <a:rPr lang="en-US" i="1" dirty="0">
                                  <a:latin typeface="Cambria Math"/>
                                </a:rPr>
                              </m:ctrlPr>
                            </m:sSubSupPr>
                            <m:e>
                              <m:r>
                                <a:rPr lang="en-US" i="1" dirty="0">
                                  <a:latin typeface="Cambria Math"/>
                                </a:rPr>
                                <m:t>𝑥</m:t>
                              </m:r>
                            </m:e>
                            <m:sub/>
                            <m:sup>
                              <m:r>
                                <a:rPr lang="en-US" i="1" dirty="0">
                                  <a:latin typeface="Cambria Math"/>
                                </a:rPr>
                                <m:t>1</m:t>
                              </m:r>
                            </m:sup>
                          </m:sSubSup>
                        </m:e>
                        <m:sub>
                          <m:r>
                            <a:rPr lang="en-US" i="1" dirty="0">
                              <a:latin typeface="Cambria Math"/>
                            </a:rPr>
                            <m:t>𝑖</m:t>
                          </m:r>
                          <m:r>
                            <a:rPr lang="en-US" b="0" i="1" dirty="0" smtClean="0">
                              <a:latin typeface="Cambria Math"/>
                            </a:rPr>
                            <m:t>𝑘</m:t>
                          </m:r>
                        </m:sub>
                      </m:sSub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29" name="TextBox 2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35933" y="5555445"/>
                <a:ext cx="652423" cy="401457"/>
              </a:xfrm>
              <a:prstGeom prst="rect">
                <a:avLst/>
              </a:prstGeom>
              <a:blipFill rotWithShape="1">
                <a:blip r:embed="rId12"/>
                <a:stretch>
                  <a:fillRect b="-4545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0" name="Скругленная соединительная линия 29"/>
          <p:cNvCxnSpPr>
            <a:stCxn id="27" idx="3"/>
            <a:endCxn id="26" idx="5"/>
          </p:cNvCxnSpPr>
          <p:nvPr/>
        </p:nvCxnSpPr>
        <p:spPr>
          <a:xfrm rot="5400000">
            <a:off x="6023166" y="5661335"/>
            <a:ext cx="12700" cy="1380506"/>
          </a:xfrm>
          <a:prstGeom prst="curvedConnector3">
            <a:avLst>
              <a:gd name="adj1" fmla="val 2132134"/>
            </a:avLst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1" name="TextBox 30"/>
              <p:cNvSpPr txBox="1"/>
              <p:nvPr/>
            </p:nvSpPr>
            <p:spPr>
              <a:xfrm>
                <a:off x="5797467" y="6189944"/>
                <a:ext cx="658194" cy="40203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dirty="0" smtClean="0">
                              <a:latin typeface="Cambria Math"/>
                            </a:rPr>
                          </m:ctrlPr>
                        </m:sSubPr>
                        <m:e>
                          <m:sSubSup>
                            <m:sSubSupPr>
                              <m:ctrlPr>
                                <a:rPr lang="en-US" i="1" dirty="0">
                                  <a:latin typeface="Cambria Math"/>
                                </a:rPr>
                              </m:ctrlPr>
                            </m:sSubSupPr>
                            <m:e>
                              <m:r>
                                <a:rPr lang="en-US" i="1" dirty="0">
                                  <a:latin typeface="Cambria Math"/>
                                </a:rPr>
                                <m:t>𝑥</m:t>
                              </m:r>
                            </m:e>
                            <m:sub/>
                            <m:sup>
                              <m:r>
                                <a:rPr lang="en-US" b="0" i="1" dirty="0" smtClean="0">
                                  <a:latin typeface="Cambria Math"/>
                                </a:rPr>
                                <m:t>2</m:t>
                              </m:r>
                            </m:sup>
                          </m:sSubSup>
                        </m:e>
                        <m:sub>
                          <m:r>
                            <a:rPr lang="en-US" b="0" i="1" dirty="0" smtClean="0">
                              <a:latin typeface="Cambria Math"/>
                            </a:rPr>
                            <m:t>𝑘𝑖</m:t>
                          </m:r>
                        </m:sub>
                      </m:sSub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31" name="TextBox 3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97467" y="6189944"/>
                <a:ext cx="658194" cy="402033"/>
              </a:xfrm>
              <a:prstGeom prst="rect">
                <a:avLst/>
              </a:prstGeom>
              <a:blipFill rotWithShape="1">
                <a:blip r:embed="rId13"/>
                <a:stretch>
                  <a:fillRect b="-606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2" name="TextBox 31"/>
              <p:cNvSpPr txBox="1"/>
              <p:nvPr/>
            </p:nvSpPr>
            <p:spPr>
              <a:xfrm>
                <a:off x="4888666" y="5814004"/>
                <a:ext cx="31861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𝑖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32" name="TextBox 3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88666" y="5814004"/>
                <a:ext cx="318613" cy="369332"/>
              </a:xfrm>
              <a:prstGeom prst="rect">
                <a:avLst/>
              </a:prstGeom>
              <a:blipFill rotWithShape="1"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3" name="TextBox 32"/>
              <p:cNvSpPr txBox="1"/>
              <p:nvPr/>
            </p:nvSpPr>
            <p:spPr>
              <a:xfrm>
                <a:off x="6629786" y="5778586"/>
                <a:ext cx="37093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latin typeface="Cambria Math"/>
                        </a:rPr>
                        <m:t>𝑘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33" name="TextBox 3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29786" y="5778586"/>
                <a:ext cx="370935" cy="369332"/>
              </a:xfrm>
              <a:prstGeom prst="rect">
                <a:avLst/>
              </a:prstGeom>
              <a:blipFill rotWithShape="1"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4" name="TextBox 33"/>
              <p:cNvSpPr txBox="1"/>
              <p:nvPr/>
            </p:nvSpPr>
            <p:spPr>
              <a:xfrm>
                <a:off x="8255414" y="5772236"/>
                <a:ext cx="32489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latin typeface="Cambria Math"/>
                        </a:rPr>
                        <m:t>𝑗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34" name="TextBox 3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55414" y="5772236"/>
                <a:ext cx="324896" cy="369332"/>
              </a:xfrm>
              <a:prstGeom prst="rect">
                <a:avLst/>
              </a:prstGeom>
              <a:blipFill rotWithShape="1">
                <a:blip r:embed="rId16"/>
                <a:stretch>
                  <a:fillRect b="-1333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5947" y="5825616"/>
            <a:ext cx="2715561" cy="6446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35052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503271" y="-960662"/>
            <a:ext cx="5849425" cy="771229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Скругленный прямоугольник 7"/>
          <p:cNvSpPr/>
          <p:nvPr/>
        </p:nvSpPr>
        <p:spPr>
          <a:xfrm>
            <a:off x="251520" y="260648"/>
            <a:ext cx="8352928" cy="864096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bg1">
                  <a:lumMod val="95000"/>
                </a:schemeClr>
              </a:gs>
              <a:gs pos="79000">
                <a:schemeClr val="bg1">
                  <a:lumMod val="95000"/>
                </a:schemeClr>
              </a:gs>
              <a:gs pos="23000">
                <a:schemeClr val="accent2">
                  <a:lumMod val="40000"/>
                  <a:lumOff val="60000"/>
                </a:schemeClr>
              </a:gs>
              <a:gs pos="100000">
                <a:schemeClr val="accent2">
                  <a:lumMod val="60000"/>
                  <a:lumOff val="40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>
              <a:defRPr/>
            </a:pPr>
            <a:endParaRPr lang="ru-RU" smtClean="0">
              <a:solidFill>
                <a:srgbClr val="000000"/>
              </a:solidFill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31539" y="476672"/>
            <a:ext cx="7992888" cy="432048"/>
          </a:xfrm>
        </p:spPr>
        <p:txBody>
          <a:bodyPr rtlCol="0"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Алгоритм вычислений для реверсивных линии</a:t>
            </a:r>
            <a:endParaRPr lang="ru-RU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0"/>
          </p:nvPr>
        </p:nvSpPr>
        <p:spPr>
          <a:xfrm>
            <a:off x="8763000" y="0"/>
            <a:ext cx="523875" cy="620713"/>
          </a:xfrm>
        </p:spPr>
        <p:txBody>
          <a:bodyPr rtlCol="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9</a:t>
            </a:r>
            <a:endParaRPr lang="ru-RU" sz="3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+mn-cs"/>
            </a:endParaRPr>
          </a:p>
        </p:txBody>
      </p:sp>
      <p:pic>
        <p:nvPicPr>
          <p:cNvPr id="10262" name="Picture 2" descr="D:\ДИПЛОМ\!основная папка\img_present\1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1988" y="6345238"/>
            <a:ext cx="127635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Picture 7" descr="D:\ЛыSS\Аспирантура\1 год\Конференции\МИЭМ\Презентация\HSEd.jpe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24500" y="6309321"/>
            <a:ext cx="437892" cy="44231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noFill/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10" name="Объект 2"/>
              <p:cNvSpPr txBox="1">
                <a:spLocks/>
              </p:cNvSpPr>
              <p:nvPr/>
            </p:nvSpPr>
            <p:spPr bwMode="auto">
              <a:xfrm>
                <a:off x="304800" y="1340768"/>
                <a:ext cx="8299648" cy="4932042"/>
              </a:xfrm>
              <a:prstGeom prst="rect">
                <a:avLst/>
              </a:prstGeom>
              <a:extLst/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/>
              </a:bodyPr>
              <a:lstStyle>
                <a:lvl1pPr marL="228600" indent="-18288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7F7F7F"/>
                  </a:buClr>
                  <a:buFont typeface="Wingdings" panose="05000000000000000000" pitchFamily="2" charset="2"/>
                  <a:buChar char="§"/>
                  <a:defRPr sz="12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 marL="411163" indent="-182563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7F7F7F"/>
                  </a:buClr>
                  <a:buFont typeface="Wingdings" panose="05000000000000000000" pitchFamily="2" charset="2"/>
                  <a:buChar char="§"/>
                  <a:defRPr sz="12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 marL="593725" indent="-182563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7F7F7F"/>
                  </a:buClr>
                  <a:buFont typeface="Wingdings" panose="05000000000000000000" pitchFamily="2" charset="2"/>
                  <a:buChar char="§"/>
                  <a:defRPr sz="12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 marL="776288" indent="-182563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7F7F7F"/>
                  </a:buClr>
                  <a:buFont typeface="Wingdings" panose="05000000000000000000" pitchFamily="2" charset="2"/>
                  <a:buChar char="§"/>
                  <a:defRPr sz="12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 marL="958850" indent="-182563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7F7F7F"/>
                  </a:buClr>
                  <a:buFont typeface="Wingdings" panose="05000000000000000000" pitchFamily="2" charset="2"/>
                  <a:buChar char="§"/>
                  <a:defRPr sz="12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 marL="1143000" indent="-182880" algn="l" defTabSz="914400" rtl="0" eaLnBrk="1" latinLnBrk="0" hangingPunct="1">
                  <a:spcBef>
                    <a:spcPts val="288"/>
                  </a:spcBef>
                  <a:buClr>
                    <a:schemeClr val="tx1">
                      <a:lumMod val="50000"/>
                      <a:lumOff val="50000"/>
                    </a:schemeClr>
                  </a:buClr>
                  <a:buFont typeface="Wingdings" pitchFamily="2" charset="2"/>
                  <a:buChar char="§"/>
                  <a:defRPr sz="1200" kern="1200" baseline="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 marL="1325880" indent="-182880" algn="l" defTabSz="914400" rtl="0" eaLnBrk="1" latinLnBrk="0" hangingPunct="1">
                  <a:spcBef>
                    <a:spcPts val="288"/>
                  </a:spcBef>
                  <a:buClr>
                    <a:schemeClr val="tx1">
                      <a:lumMod val="50000"/>
                      <a:lumOff val="50000"/>
                    </a:schemeClr>
                  </a:buClr>
                  <a:buFont typeface="Wingdings" pitchFamily="2" charset="2"/>
                  <a:buChar char="§"/>
                  <a:defRPr sz="1200" kern="1200" baseline="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 marL="1508760" indent="-182880" algn="l" defTabSz="914400" rtl="0" eaLnBrk="1" latinLnBrk="0" hangingPunct="1">
                  <a:spcBef>
                    <a:spcPts val="288"/>
                  </a:spcBef>
                  <a:buClr>
                    <a:schemeClr val="tx1">
                      <a:lumMod val="50000"/>
                      <a:lumOff val="50000"/>
                    </a:schemeClr>
                  </a:buClr>
                  <a:buFont typeface="Wingdings" pitchFamily="2" charset="2"/>
                  <a:buChar char="§"/>
                  <a:defRPr sz="1200" kern="1200" baseline="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 marL="1691640" indent="-182880" algn="l" defTabSz="914400" rtl="0" eaLnBrk="1" latinLnBrk="0" hangingPunct="1">
                  <a:spcBef>
                    <a:spcPts val="288"/>
                  </a:spcBef>
                  <a:buClr>
                    <a:schemeClr val="tx1">
                      <a:lumMod val="50000"/>
                      <a:lumOff val="50000"/>
                    </a:schemeClr>
                  </a:buClr>
                  <a:buFont typeface="Wingdings" pitchFamily="2" charset="2"/>
                  <a:buChar char="§"/>
                  <a:defRPr sz="1200" kern="1200" baseline="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46037" indent="0">
                  <a:buNone/>
                </a:pPr>
                <a:r>
                  <a:rPr lang="ru-RU" sz="1600" dirty="0" smtClean="0">
                    <a:latin typeface="Bookman Old Style" panose="02050604050505020204" pitchFamily="18" charset="0"/>
                  </a:rPr>
                  <a:t>Расширяем матрицу смежности </a:t>
                </a:r>
                <a:r>
                  <a:rPr lang="en-US" sz="1600" dirty="0" smtClean="0">
                    <a:latin typeface="Bookman Old Style" panose="02050604050505020204" pitchFamily="18" charset="0"/>
                  </a:rPr>
                  <a:t>M </a:t>
                </a:r>
                <a:r>
                  <a:rPr lang="ru-RU" sz="1600" dirty="0" smtClean="0">
                    <a:latin typeface="Bookman Old Style" panose="02050604050505020204" pitchFamily="18" charset="0"/>
                  </a:rPr>
                  <a:t>включая новые линии</a:t>
                </a:r>
                <a:r>
                  <a:rPr lang="en-US" sz="1600" dirty="0" smtClean="0">
                    <a:latin typeface="Bookman Old Style" panose="02050604050505020204" pitchFamily="18" charset="0"/>
                  </a:rPr>
                  <a:t>.</a:t>
                </a:r>
                <a:endParaRPr lang="ru-RU" sz="1600" dirty="0" smtClean="0">
                  <a:latin typeface="Bookman Old Style" panose="02050604050505020204" pitchFamily="18" charset="0"/>
                </a:endParaRPr>
              </a:p>
              <a:p>
                <a:pPr marL="46037" indent="0">
                  <a:buNone/>
                </a:pPr>
                <a:r>
                  <a:rPr lang="ru-RU" sz="1600" dirty="0" smtClean="0">
                    <a:latin typeface="Bookman Old Style" panose="02050604050505020204" pitchFamily="18" charset="0"/>
                  </a:rPr>
                  <a:t>Проводим новую сквозную нумерацию для линий, общее число которых теперь </a:t>
                </a:r>
                <a:r>
                  <a:rPr lang="en-US" sz="1600" b="1" i="1" dirty="0"/>
                  <a:t>n </a:t>
                </a:r>
                <a:r>
                  <a:rPr lang="en-US" sz="1600" b="1" dirty="0"/>
                  <a:t>+ </a:t>
                </a:r>
                <a:r>
                  <a:rPr lang="en-US" sz="1600" b="1" dirty="0" smtClean="0"/>
                  <a:t>3*</a:t>
                </a:r>
                <a:r>
                  <a:rPr lang="en-US" sz="1600" b="1" i="1" dirty="0" smtClean="0"/>
                  <a:t>M</a:t>
                </a:r>
                <a:r>
                  <a:rPr lang="ru-RU" sz="1600" i="1" dirty="0" smtClean="0"/>
                  <a:t>. </a:t>
                </a:r>
                <a:r>
                  <a:rPr lang="ru-RU" sz="1600" dirty="0" smtClean="0">
                    <a:latin typeface="Bookman Old Style" panose="02050604050505020204" pitchFamily="18" charset="0"/>
                  </a:rPr>
                  <a:t>Обозначим новый номер </a:t>
                </a:r>
                <a:r>
                  <a:rPr lang="en-US" sz="1600" b="1" i="1" dirty="0"/>
                  <a:t>r </a:t>
                </a:r>
                <a:r>
                  <a:rPr lang="en-US" sz="1600" b="1" dirty="0"/>
                  <a:t>= 1,..., </a:t>
                </a:r>
                <a:r>
                  <a:rPr lang="en-US" sz="1600" b="1" i="1" dirty="0"/>
                  <a:t>n </a:t>
                </a:r>
                <a:r>
                  <a:rPr lang="en-US" sz="1600" b="1" dirty="0"/>
                  <a:t>+ 3*</a:t>
                </a:r>
                <a:r>
                  <a:rPr lang="en-US" sz="1600" b="1" i="1" dirty="0"/>
                  <a:t>M</a:t>
                </a:r>
                <a:endParaRPr lang="ru-RU" sz="1600" b="1" i="1" dirty="0" smtClean="0"/>
              </a:p>
              <a:p>
                <a:pPr marL="46037" indent="0">
                  <a:buNone/>
                </a:pPr>
                <a:endParaRPr lang="ru-RU" sz="1600" i="1" dirty="0" smtClean="0"/>
              </a:p>
              <a:p>
                <a:pPr marL="46037" indent="0">
                  <a:buNone/>
                </a:pPr>
                <a:r>
                  <a:rPr lang="ru-RU" sz="1600" dirty="0" smtClean="0">
                    <a:latin typeface="Bookman Old Style" panose="02050604050505020204" pitchFamily="18" charset="0"/>
                  </a:rPr>
                  <a:t>Таким образом, задается новая биекция:</a:t>
                </a:r>
              </a:p>
              <a:p>
                <a:pPr marL="46037" indent="0">
                  <a:buNone/>
                </a:pPr>
                <a:endParaRPr lang="ru-RU" sz="1600" dirty="0" smtClean="0">
                  <a:latin typeface="Bookman Old Style" panose="02050604050505020204" pitchFamily="18" charset="0"/>
                </a:endParaRPr>
              </a:p>
              <a:p>
                <a:pPr marL="46037" indent="0">
                  <a:buNone/>
                </a:pPr>
                <a:r>
                  <a:rPr lang="ru-RU" sz="1600" dirty="0" smtClean="0">
                    <a:latin typeface="Bookman Old Style" panose="02050604050505020204" pitchFamily="18" charset="0"/>
                  </a:rPr>
                  <a:t>Вектор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160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sz="1600" b="0" i="1" smtClean="0">
                            <a:latin typeface="Cambria Math"/>
                          </a:rPr>
                          <m:t>𝑓</m:t>
                        </m:r>
                      </m:e>
                      <m:sup>
                        <m:r>
                          <a:rPr lang="en-US" sz="1600" b="0" i="1" smtClean="0">
                            <a:latin typeface="Cambria Math"/>
                          </a:rPr>
                          <m:t>′</m:t>
                        </m:r>
                      </m:sup>
                    </m:sSup>
                    <m:r>
                      <a:rPr lang="ru-RU" sz="1600" b="0" i="1" smtClean="0">
                        <a:latin typeface="Cambria Math"/>
                      </a:rPr>
                      <m:t>=</m:t>
                    </m:r>
                    <m:r>
                      <a:rPr lang="en-US" sz="1600" b="0" i="1" smtClean="0">
                        <a:latin typeface="Cambria Math"/>
                      </a:rPr>
                      <m:t>𝑓</m:t>
                    </m:r>
                  </m:oMath>
                </a14:m>
                <a:r>
                  <a:rPr lang="en-US" sz="1600" dirty="0" smtClean="0">
                    <a:latin typeface="Bookman Old Style" panose="02050604050505020204" pitchFamily="18" charset="0"/>
                  </a:rPr>
                  <a:t> </a:t>
                </a:r>
                <a:r>
                  <a:rPr lang="ru-RU" sz="1600" dirty="0" smtClean="0">
                    <a:latin typeface="Bookman Old Style" panose="02050604050505020204" pitchFamily="18" charset="0"/>
                  </a:rPr>
                  <a:t>для старых координат, для новых – вычислен ранее</a:t>
                </a:r>
                <a:r>
                  <a:rPr lang="ru-RU" sz="1600" dirty="0" smtClean="0">
                    <a:latin typeface="Bookman Old Style" panose="02050604050505020204" pitchFamily="18" charset="0"/>
                  </a:rPr>
                  <a:t>.</a:t>
                </a:r>
                <a:endParaRPr lang="en-US" sz="1600" dirty="0" smtClean="0">
                  <a:latin typeface="Bookman Old Style" panose="02050604050505020204" pitchFamily="18" charset="0"/>
                </a:endParaRPr>
              </a:p>
              <a:p>
                <a:pPr marL="46037" indent="0">
                  <a:buNone/>
                </a:pPr>
                <a:r>
                  <a:rPr lang="ru-RU" sz="1600" dirty="0" smtClean="0">
                    <a:latin typeface="Bookman Old Style" panose="02050604050505020204" pitchFamily="18" charset="0"/>
                  </a:rPr>
                  <a:t>Вектор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160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sz="1600" b="0" i="1" smtClean="0">
                            <a:latin typeface="Cambria Math"/>
                          </a:rPr>
                          <m:t>𝑐</m:t>
                        </m:r>
                      </m:e>
                      <m:sup>
                        <m:r>
                          <a:rPr lang="en-US" sz="1600" b="0" i="1" smtClean="0">
                            <a:latin typeface="Cambria Math"/>
                          </a:rPr>
                          <m:t>′</m:t>
                        </m:r>
                      </m:sup>
                    </m:sSup>
                    <m:r>
                      <a:rPr lang="en-US" sz="1600" b="0" i="1" smtClean="0">
                        <a:latin typeface="Cambria Math"/>
                      </a:rPr>
                      <m:t>=</m:t>
                    </m:r>
                    <m:r>
                      <a:rPr lang="en-US" sz="1600" b="0" i="1" smtClean="0">
                        <a:latin typeface="Cambria Math"/>
                      </a:rPr>
                      <m:t>𝑐</m:t>
                    </m:r>
                  </m:oMath>
                </a14:m>
                <a:r>
                  <a:rPr lang="en-US" sz="1600" dirty="0" smtClean="0">
                    <a:latin typeface="Bookman Old Style" panose="02050604050505020204" pitchFamily="18" charset="0"/>
                  </a:rPr>
                  <a:t> </a:t>
                </a:r>
                <a:r>
                  <a:rPr lang="ru-RU" sz="1600" dirty="0" smtClean="0">
                    <a:latin typeface="Bookman Old Style" panose="02050604050505020204" pitchFamily="18" charset="0"/>
                  </a:rPr>
                  <a:t>для старых координат, для новых берет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1600" b="0" i="1" smtClean="0">
                            <a:latin typeface="Cambria Math"/>
                          </a:rPr>
                        </m:ctrlPr>
                      </m:sSubSupPr>
                      <m:e>
                        <m:r>
                          <a:rPr lang="ru-RU" sz="1600" b="0" i="1" smtClean="0">
                            <a:latin typeface="Cambria Math"/>
                          </a:rPr>
                          <m:t>с</m:t>
                        </m:r>
                      </m:e>
                      <m:sub>
                        <m:r>
                          <a:rPr lang="en-US" sz="1600" b="0" i="1" smtClean="0">
                            <a:latin typeface="Cambria Math"/>
                          </a:rPr>
                          <m:t>𝑟</m:t>
                        </m:r>
                      </m:sub>
                      <m:sup>
                        <m:r>
                          <a:rPr lang="en-US" sz="1600" b="0" i="1" smtClean="0">
                            <a:latin typeface="Cambria Math"/>
                          </a:rPr>
                          <m:t>′</m:t>
                        </m:r>
                      </m:sup>
                    </m:sSubSup>
                    <m:r>
                      <a:rPr lang="en-US" sz="1600" b="0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sz="1600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sz="1600" b="0" i="1" smtClean="0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en-US" sz="1600" b="0" i="1" smtClean="0">
                            <a:latin typeface="Cambria Math"/>
                          </a:rPr>
                          <m:t>2</m:t>
                        </m:r>
                      </m:den>
                    </m:f>
                    <m:sSub>
                      <m:sSubPr>
                        <m:ctrlPr>
                          <a:rPr lang="en-US" sz="16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latin typeface="Cambria Math"/>
                          </a:rPr>
                          <m:t>𝑐</m:t>
                        </m:r>
                      </m:e>
                      <m:sub>
                        <m:r>
                          <a:rPr lang="en-US" sz="1600" b="0" i="1" smtClean="0">
                            <a:latin typeface="Cambria Math"/>
                          </a:rPr>
                          <m:t>𝑙</m:t>
                        </m:r>
                      </m:sub>
                    </m:sSub>
                  </m:oMath>
                </a14:m>
                <a:endParaRPr lang="en-US" sz="1600" dirty="0" smtClean="0">
                  <a:latin typeface="Bookman Old Style" panose="02050604050505020204" pitchFamily="18" charset="0"/>
                </a:endParaRPr>
              </a:p>
              <a:p>
                <a:pPr marL="46037" indent="0">
                  <a:buNone/>
                </a:pPr>
                <a:r>
                  <a:rPr lang="ru-RU" sz="1600" dirty="0" smtClean="0">
                    <a:latin typeface="Bookman Old Style" panose="02050604050505020204" pitchFamily="18" charset="0"/>
                  </a:rPr>
                  <a:t>Вектор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600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sz="1600" b="0" i="1" smtClean="0">
                            <a:latin typeface="Cambria Math"/>
                          </a:rPr>
                          <m:t>𝑔</m:t>
                        </m:r>
                      </m:e>
                      <m:sup>
                        <m:r>
                          <a:rPr lang="en-US" sz="1600" b="0" i="1" smtClean="0">
                            <a:latin typeface="Cambria Math"/>
                          </a:rPr>
                          <m:t>′</m:t>
                        </m:r>
                      </m:sup>
                    </m:sSup>
                    <m:r>
                      <a:rPr lang="en-US" sz="1600" b="0" i="1" smtClean="0">
                        <a:latin typeface="Cambria Math"/>
                      </a:rPr>
                      <m:t>=</m:t>
                    </m:r>
                    <m:r>
                      <a:rPr lang="en-US" sz="1600" b="0" i="1" smtClean="0">
                        <a:latin typeface="Cambria Math"/>
                      </a:rPr>
                      <m:t>𝑔</m:t>
                    </m:r>
                  </m:oMath>
                </a14:m>
                <a:r>
                  <a:rPr lang="en-US" sz="1600" dirty="0" smtClean="0">
                    <a:latin typeface="Bookman Old Style" panose="02050604050505020204" pitchFamily="18" charset="0"/>
                  </a:rPr>
                  <a:t> </a:t>
                </a:r>
                <a:r>
                  <a:rPr lang="ru-RU" sz="1600" dirty="0" smtClean="0">
                    <a:latin typeface="Bookman Old Style" panose="02050604050505020204" pitchFamily="18" charset="0"/>
                  </a:rPr>
                  <a:t>для стары</a:t>
                </a:r>
                <a:r>
                  <a:rPr lang="en-US" sz="1600" dirty="0" smtClean="0">
                    <a:latin typeface="Bookman Old Style" panose="02050604050505020204" pitchFamily="18" charset="0"/>
                  </a:rPr>
                  <a:t> </a:t>
                </a:r>
                <a:r>
                  <a:rPr lang="ru-RU" sz="1600" dirty="0" smtClean="0">
                    <a:latin typeface="Bookman Old Style" panose="02050604050505020204" pitchFamily="18" charset="0"/>
                  </a:rPr>
                  <a:t>координат, у новых нет потребления</a:t>
                </a:r>
                <a:r>
                  <a:rPr lang="en-US" sz="1600" dirty="0" smtClean="0">
                    <a:latin typeface="Bookman Old Style" panose="02050604050505020204" pitchFamily="18" charset="0"/>
                  </a:rPr>
                  <a:t> </a:t>
                </a:r>
                <a:r>
                  <a:rPr lang="en-US" sz="1600" i="1" dirty="0" smtClean="0">
                    <a:latin typeface="Bookman Old Style" panose="02050604050505020204" pitchFamily="18" charset="0"/>
                  </a:rPr>
                  <a:t>g = 0</a:t>
                </a:r>
                <a:r>
                  <a:rPr lang="ru-RU" sz="1600" dirty="0" smtClean="0">
                    <a:latin typeface="Bookman Old Style" panose="02050604050505020204" pitchFamily="18" charset="0"/>
                  </a:rPr>
                  <a:t>, т.к. мы перенесли потребление в фиктивные узлы.</a:t>
                </a:r>
              </a:p>
              <a:p>
                <a:pPr marL="46037" indent="0">
                  <a:buNone/>
                </a:pPr>
                <a:endParaRPr lang="ru-RU" sz="1600" dirty="0">
                  <a:latin typeface="Bookman Old Style" panose="02050604050505020204" pitchFamily="18" charset="0"/>
                </a:endParaRPr>
              </a:p>
              <a:p>
                <a:pPr marL="46037" indent="0">
                  <a:buNone/>
                </a:pPr>
                <a:r>
                  <a:rPr lang="ru-RU" sz="1600" dirty="0" smtClean="0">
                    <a:latin typeface="Bookman Old Style" panose="02050604050505020204" pitchFamily="18" charset="0"/>
                  </a:rPr>
                  <a:t>Результатом является новая постановка задачи в нужном виде.</a:t>
                </a:r>
                <a:endParaRPr lang="en-US" sz="1600" dirty="0" smtClean="0">
                  <a:latin typeface="Bookman Old Style" panose="02050604050505020204" pitchFamily="18" charset="0"/>
                </a:endParaRPr>
              </a:p>
              <a:p>
                <a:pPr marL="46037" indent="0">
                  <a:buNone/>
                </a:pPr>
                <a:endParaRPr lang="ru-RU" sz="1600" dirty="0" smtClean="0">
                  <a:latin typeface="Bookman Old Style" panose="02050604050505020204" pitchFamily="18" charset="0"/>
                </a:endParaRPr>
              </a:p>
              <a:p>
                <a:pPr marL="46037" indent="0">
                  <a:buNone/>
                </a:pPr>
                <a:r>
                  <a:rPr lang="ru-RU" sz="1600" dirty="0" smtClean="0">
                    <a:latin typeface="Bookman Old Style" panose="02050604050505020204" pitchFamily="18" charset="0"/>
                  </a:rPr>
                  <a:t>Решение принимает вид:</a:t>
                </a:r>
                <a:endParaRPr lang="ru-RU" sz="1600" dirty="0" smtClean="0">
                  <a:latin typeface="Bookman Old Style" panose="02050604050505020204" pitchFamily="18" charset="0"/>
                </a:endParaRPr>
              </a:p>
              <a:p>
                <a:pPr marL="46037" indent="0">
                  <a:buNone/>
                </a:pPr>
                <a14:m>
                  <m:oMath xmlns:m="http://schemas.openxmlformats.org/officeDocument/2006/math">
                    <m:d>
                      <m:dPr>
                        <m:begChr m:val="{"/>
                        <m:endChr m:val="}"/>
                        <m:ctrlPr>
                          <a:rPr lang="en-US" sz="1600" b="0" i="1" smtClean="0">
                            <a:latin typeface="Cambria Math"/>
                          </a:rPr>
                        </m:ctrlPr>
                      </m:dPr>
                      <m:e>
                        <m:sSubSup>
                          <m:sSubSupPr>
                            <m:ctrlPr>
                              <a:rPr lang="en-US" sz="1600" b="0" i="1" smtClean="0">
                                <a:latin typeface="Cambria Math"/>
                              </a:rPr>
                            </m:ctrlPr>
                          </m:sSubSupPr>
                          <m:e>
                            <m:r>
                              <a:rPr lang="en-US" sz="1600" b="0" i="1" smtClean="0">
                                <a:latin typeface="Cambria Math"/>
                              </a:rPr>
                              <m:t>𝑥</m:t>
                            </m:r>
                          </m:e>
                          <m:sub>
                            <m:r>
                              <a:rPr lang="en-US" sz="1600" b="0" i="1" smtClean="0">
                                <a:latin typeface="Cambria Math"/>
                              </a:rPr>
                              <m:t>𝑟</m:t>
                            </m:r>
                          </m:sub>
                          <m:sup>
                            <m:r>
                              <a:rPr lang="en-US" sz="1600" b="0" i="1" smtClean="0">
                                <a:latin typeface="Cambria Math"/>
                              </a:rPr>
                              <m:t>′</m:t>
                            </m:r>
                          </m:sup>
                        </m:sSubSup>
                      </m:e>
                    </m:d>
                    <m:r>
                      <a:rPr lang="en-US" sz="1600" b="0" i="1" smtClean="0">
                        <a:latin typeface="Cambria Math"/>
                      </a:rPr>
                      <m:t>,  </m:t>
                    </m:r>
                    <m:r>
                      <a:rPr lang="en-US" sz="1600" b="0" i="1" smtClean="0">
                        <a:latin typeface="Cambria Math"/>
                      </a:rPr>
                      <m:t>𝑟</m:t>
                    </m:r>
                    <m:r>
                      <a:rPr lang="en-US" sz="1600" b="0" i="1" smtClean="0">
                        <a:latin typeface="Cambria Math"/>
                      </a:rPr>
                      <m:t>=1, …</m:t>
                    </m:r>
                  </m:oMath>
                </a14:m>
                <a:r>
                  <a:rPr lang="en-US" sz="1600" dirty="0" smtClean="0">
                    <a:latin typeface="Bookman Old Style" panose="02050604050505020204" pitchFamily="18" charset="0"/>
                  </a:rPr>
                  <a:t> , n+3*M</a:t>
                </a:r>
                <a:endParaRPr lang="ru-RU" sz="1600" dirty="0" smtClean="0">
                  <a:latin typeface="Bookman Old Style" panose="02050604050505020204" pitchFamily="18" charset="0"/>
                </a:endParaRPr>
              </a:p>
              <a:p>
                <a:pPr marL="46037" indent="0">
                  <a:buNone/>
                </a:pPr>
                <a:r>
                  <a:rPr lang="ru-RU" sz="1600" dirty="0" smtClean="0">
                    <a:latin typeface="Bookman Old Style" panose="02050604050505020204" pitchFamily="18" charset="0"/>
                  </a:rPr>
                  <a:t> </a:t>
                </a:r>
              </a:p>
            </p:txBody>
          </p:sp>
        </mc:Choice>
        <mc:Fallback>
          <p:sp>
            <p:nvSpPr>
              <p:cNvPr id="10" name="Объект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04800" y="1340768"/>
                <a:ext cx="8299648" cy="4932042"/>
              </a:xfrm>
              <a:prstGeom prst="rect">
                <a:avLst/>
              </a:prstGeom>
              <a:blipFill rotWithShape="1">
                <a:blip r:embed="rId6"/>
                <a:stretch>
                  <a:fillRect t="-246"/>
                </a:stretch>
              </a:blipFill>
              <a:extLst/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AutoShape 2" descr="unmht://unmht/file.5/D:/%D0%9B%D1%8BSS/%D0%90%D1%81%D0%BF%D0%B8%D1%80%D0%B0%D0%BD%D1%82%D1%83%D1%80%D0%B0/2%20%D0%B3%D0%BE%D0%B4/%D0%90%D0%9B%D0%93%D0%9E%D0%A0%D0%98%D0%A2%D0%9C%20%D0%A3%D0%9F%D0%A0%D0%90%D0%92%D0%9B%D0%95%D0%9D%D0%98%D0%AF%20%D0%A0%D0%90%D0%A1%D0%9F%D0%A0%D0%95%D0%94%D0%95%D0%9B%D0%95%D0%9D%D0%98%D0%95%D0%9C%20%D0%9F%D0%9E%D0%A2%D0%9E%D0%9A%D0%9E%D0%92%20%D0%93%D0%90%D0%97%D0%90%20%D0%92%20%D0%97%D0%90%D0%9C%D0%9A%D0%9D%D0%A3%D0%A2%D0%9E%D0%99%20%D0%93%D0%90%D0%97%D0%9E%D0%A2%D0%A0%D0%90%D0%9D%D0%A1%D0%9F%D0%9E%D0%A0%D0%A2%D0%9D%D0%9E%D0%99%20%D0%A1%D0%98%D0%A1%D0%A2%D0%95%D0%9C%D0%95%20-%20%D0%A2%D0%B5%D1%85%D0%BD%D0%B8%D1%87%D0%B5%D1%81%D0%BA%D0%B8%D0%B5%20%D0%BD%D0%B0%D1%83%D0%BA%D0%B8%20-%20%D0%A1%D0%BE%D0%B2%D1%80%D0%B5%D0%BC%D0%B5%D0%BD%D0%BD%D1%8B%D0%B5%20%D0%BF%D1%80%D0%BE%D0%B1%D0%BB%D0%B5%D0%BC%D1%8B%20%D0%BD%D0%B0%D1%83%D0%BA%D0%B8%20%D0%B8%20%D0%BE%D0%B1%D1%80%D0%B0%D0%B7%D0%BE%D0%B2%D0%B0%D0%BD%D0%B8%D1%8F.mht/image102.jpg"/>
          <p:cNvSpPr>
            <a:spLocks noChangeAspect="1" noChangeArrowheads="1"/>
          </p:cNvSpPr>
          <p:nvPr/>
        </p:nvSpPr>
        <p:spPr bwMode="auto">
          <a:xfrm>
            <a:off x="805694" y="2287026"/>
            <a:ext cx="2254138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118" y="2771662"/>
            <a:ext cx="1221551" cy="3693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93484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Составная">
  <a:themeElements>
    <a:clrScheme name="Составная">
      <a:dk1>
        <a:sysClr val="windowText" lastClr="000000"/>
      </a:dk1>
      <a:lt1>
        <a:sysClr val="window" lastClr="FFFFFF"/>
      </a:lt1>
      <a:dk2>
        <a:srgbClr val="5B6973"/>
      </a:dk2>
      <a:lt2>
        <a:srgbClr val="E7ECED"/>
      </a:lt2>
      <a:accent1>
        <a:srgbClr val="98C723"/>
      </a:accent1>
      <a:accent2>
        <a:srgbClr val="59B0B9"/>
      </a:accent2>
      <a:accent3>
        <a:srgbClr val="DEAE00"/>
      </a:accent3>
      <a:accent4>
        <a:srgbClr val="B77BB4"/>
      </a:accent4>
      <a:accent5>
        <a:srgbClr val="E0773C"/>
      </a:accent5>
      <a:accent6>
        <a:srgbClr val="A98D63"/>
      </a:accent6>
      <a:hlink>
        <a:srgbClr val="26CBEC"/>
      </a:hlink>
      <a:folHlink>
        <a:srgbClr val="598C8C"/>
      </a:folHlink>
    </a:clrScheme>
    <a:fontScheme name="Состав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остав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5000"/>
                <a:satMod val="300000"/>
              </a:schemeClr>
            </a:gs>
            <a:gs pos="12000">
              <a:schemeClr val="phClr">
                <a:tint val="50000"/>
                <a:shade val="90000"/>
                <a:satMod val="250000"/>
              </a:schemeClr>
            </a:gs>
            <a:gs pos="100000">
              <a:schemeClr val="phClr">
                <a:tint val="85000"/>
                <a:shade val="75000"/>
                <a:satMod val="1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75000"/>
                <a:shade val="95000"/>
                <a:satMod val="175000"/>
              </a:schemeClr>
            </a:gs>
            <a:gs pos="12000">
              <a:schemeClr val="phClr">
                <a:tint val="90000"/>
                <a:shade val="90000"/>
                <a:satMod val="150000"/>
              </a:schemeClr>
            </a:gs>
            <a:gs pos="100000">
              <a:schemeClr val="phClr">
                <a:tint val="100000"/>
                <a:shade val="75000"/>
                <a:satMod val="150000"/>
              </a:schemeClr>
            </a:gs>
          </a:gsLst>
          <a:lin ang="16200000" scaled="1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freezing" dir="t">
              <a:rot lat="0" lon="0" rev="6000000"/>
            </a:lightRig>
          </a:scene3d>
          <a:sp3d contourW="12700" prstMaterial="dkEdge">
            <a:bevelT w="44450" h="25400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80000"/>
                <a:satMod val="110000"/>
                <a:lumMod val="80000"/>
              </a:schemeClr>
            </a:gs>
            <a:gs pos="79000">
              <a:schemeClr val="phClr">
                <a:tint val="100000"/>
                <a:shade val="90000"/>
                <a:satMod val="105000"/>
                <a:lumMod val="100000"/>
              </a:schemeClr>
            </a:gs>
            <a:gs pos="100000">
              <a:schemeClr val="phClr">
                <a:tint val="95000"/>
                <a:shade val="100000"/>
                <a:satMod val="110000"/>
                <a:lumMod val="11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hade val="100000"/>
                <a:satMod val="100000"/>
                <a:lumMod val="110000"/>
              </a:schemeClr>
            </a:gs>
            <a:gs pos="83000">
              <a:schemeClr val="phClr">
                <a:shade val="75000"/>
                <a:satMod val="200000"/>
              </a:schemeClr>
            </a:gs>
            <a:gs pos="100000">
              <a:schemeClr val="phClr">
                <a:shade val="90000"/>
                <a:satMod val="200000"/>
              </a:schemeClr>
            </a:gs>
          </a:gsLst>
          <a:path path="circle">
            <a:fillToRect l="75000" t="100000" b="3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Composite</Template>
  <TotalTime>3083</TotalTime>
  <Words>588</Words>
  <Application>Microsoft Office PowerPoint</Application>
  <PresentationFormat>Экран (4:3)</PresentationFormat>
  <Paragraphs>145</Paragraphs>
  <Slides>11</Slides>
  <Notes>10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2</vt:i4>
      </vt:variant>
      <vt:variant>
        <vt:lpstr>Заголовки слайдов</vt:lpstr>
      </vt:variant>
      <vt:variant>
        <vt:i4>11</vt:i4>
      </vt:variant>
    </vt:vector>
  </HeadingPairs>
  <TitlesOfParts>
    <vt:vector size="14" baseType="lpstr">
      <vt:lpstr>Составная</vt:lpstr>
      <vt:lpstr>Уравнение</vt:lpstr>
      <vt:lpstr>Формула</vt:lpstr>
      <vt:lpstr>Семинар ИКИ РАН Механика, Управление и Информатика</vt:lpstr>
      <vt:lpstr>Тема доклада:</vt:lpstr>
      <vt:lpstr>Условия задачи оптимизации в электросетях</vt:lpstr>
      <vt:lpstr>Постановка задачи</vt:lpstr>
      <vt:lpstr>Переход к системе индексов из одного знака</vt:lpstr>
      <vt:lpstr>Формулировка матриц симплекс-метода</vt:lpstr>
      <vt:lpstr>Учет требований контрактов и максимального тока</vt:lpstr>
      <vt:lpstr>Реверсивные линии</vt:lpstr>
      <vt:lpstr>Алгоритм вычислений для реверсивных линии</vt:lpstr>
      <vt:lpstr>Заключение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Dmitry</dc:creator>
  <cp:lastModifiedBy>Dmitry A Nozdrin</cp:lastModifiedBy>
  <cp:revision>234</cp:revision>
  <dcterms:created xsi:type="dcterms:W3CDTF">2012-05-24T08:57:17Z</dcterms:created>
  <dcterms:modified xsi:type="dcterms:W3CDTF">2014-10-01T13:12:12Z</dcterms:modified>
</cp:coreProperties>
</file>