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301" r:id="rId3"/>
    <p:sldId id="267" r:id="rId4"/>
    <p:sldId id="300" r:id="rId5"/>
    <p:sldId id="268" r:id="rId6"/>
    <p:sldId id="316" r:id="rId7"/>
    <p:sldId id="317" r:id="rId8"/>
    <p:sldId id="318" r:id="rId9"/>
    <p:sldId id="347" r:id="rId10"/>
    <p:sldId id="352" r:id="rId11"/>
    <p:sldId id="319" r:id="rId12"/>
    <p:sldId id="262" r:id="rId13"/>
    <p:sldId id="308" r:id="rId14"/>
    <p:sldId id="309" r:id="rId15"/>
    <p:sldId id="311" r:id="rId16"/>
    <p:sldId id="348" r:id="rId17"/>
    <p:sldId id="333" r:id="rId18"/>
    <p:sldId id="327" r:id="rId19"/>
    <p:sldId id="310" r:id="rId20"/>
    <p:sldId id="312" r:id="rId21"/>
    <p:sldId id="328" r:id="rId22"/>
    <p:sldId id="343" r:id="rId23"/>
    <p:sldId id="346" r:id="rId24"/>
    <p:sldId id="336" r:id="rId25"/>
    <p:sldId id="340" r:id="rId26"/>
    <p:sldId id="337" r:id="rId27"/>
    <p:sldId id="321" r:id="rId28"/>
    <p:sldId id="345" r:id="rId29"/>
    <p:sldId id="353" r:id="rId30"/>
    <p:sldId id="354" r:id="rId31"/>
    <p:sldId id="331" r:id="rId32"/>
    <p:sldId id="341" r:id="rId33"/>
    <p:sldId id="320" r:id="rId34"/>
    <p:sldId id="342" r:id="rId35"/>
    <p:sldId id="326" r:id="rId36"/>
    <p:sldId id="344" r:id="rId37"/>
    <p:sldId id="257" r:id="rId38"/>
    <p:sldId id="349" r:id="rId39"/>
    <p:sldId id="350" r:id="rId40"/>
    <p:sldId id="351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G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175" autoAdjust="0"/>
    <p:restoredTop sz="92191" autoAdjust="0"/>
  </p:normalViewPr>
  <p:slideViewPr>
    <p:cSldViewPr>
      <p:cViewPr>
        <p:scale>
          <a:sx n="70" d="100"/>
          <a:sy n="70" d="100"/>
        </p:scale>
        <p:origin x="-48" y="-73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C82BDA-2DA9-4DEB-B8F2-5472044432D1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651B9E-8C69-4D8F-A43A-BC29242E7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37C11C-4AB9-471B-81B2-B29B4AA0733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0CD3F4-4B61-43FB-A43A-E117A601119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651B9E-8C69-4D8F-A43A-BC29242E7B5B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FDFFB-AA16-4795-84EF-0F40338DEB0E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13FC-28BF-467E-9163-51EF8FA6F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EA209-2F3F-42FB-B77F-83B0069DDDEA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A0131-ECE1-429B-B906-846AE73EE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68F03-5AB2-4C66-B75A-2AC57A7764AA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CF6AB-578D-490A-8B23-7F783389A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A5458-18F9-4331-88E1-8516AB81CC65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8F01-BA92-42A1-B2DF-5371DF562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15D65-A2C1-4760-B279-E52511B079D7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958BB-3606-49F0-BCD7-7493B681A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C4606-C275-496B-BFB5-616D8C0E5A60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927EC-A5EF-4E3A-A07E-7AD6FE067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AC50D-43B3-49E4-A949-2C5BC473AA59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49AC-4822-4DAC-BD2D-EA6F47EA9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51B68-A9CF-4B8A-BDDE-842C1E832136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3DEB9-99B8-4C50-98B3-7A9D72D4E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16379-F1A4-4BF8-9491-087C8F9E95EA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3F70-A8EF-4365-BC0C-DD39E1316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9F49B-A837-4595-AD42-3EB6D6E31E1B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79A46-5BD5-4CD2-A031-54035420F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FD7B-4EE2-4D49-A0D2-A9B13105D4B3}" type="datetime1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31th IADC meeting, Darmshtadt 2013 </a:t>
            </a: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56018-1851-41EA-A2B7-CE60C0026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089602-230B-44CC-8EBD-B92C2757CBF1}" type="datetime1">
              <a:rPr lang="ru-RU"/>
              <a:pPr>
                <a:defRPr/>
              </a:pPr>
              <a:t>20.10.2015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r>
              <a:rPr lang="ru-RU" dirty="0"/>
              <a:t>31th IADC </a:t>
            </a:r>
            <a:r>
              <a:rPr lang="ru-RU" dirty="0" err="1"/>
              <a:t>meeting</a:t>
            </a:r>
            <a:r>
              <a:rPr lang="ru-RU" dirty="0"/>
              <a:t>, </a:t>
            </a:r>
            <a:r>
              <a:rPr lang="ru-RU" dirty="0" err="1"/>
              <a:t>Darmshtadt</a:t>
            </a:r>
            <a:r>
              <a:rPr lang="ru-RU" dirty="0"/>
              <a:t> 2013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6BF18B-9F90-4287-8622-831C378A1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4" r:id="rId2"/>
    <p:sldLayoutId id="2147483743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4" r:id="rId9"/>
    <p:sldLayoutId id="2147483740" r:id="rId10"/>
    <p:sldLayoutId id="214748374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.jpeg"/><Relationship Id="rId7" Type="http://schemas.openxmlformats.org/officeDocument/2006/relationships/image" Target="../media/image2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oleObject" Target="../embeddings/oleObject6.bin"/><Relationship Id="rId3" Type="http://schemas.openxmlformats.org/officeDocument/2006/relationships/image" Target="../media/image4.jpeg"/><Relationship Id="rId7" Type="http://schemas.openxmlformats.org/officeDocument/2006/relationships/image" Target="../media/image37.png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6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5.jpeg"/><Relationship Id="rId9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4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43.png"/><Relationship Id="rId5" Type="http://schemas.openxmlformats.org/officeDocument/2006/relationships/image" Target="../media/image6.png"/><Relationship Id="rId10" Type="http://schemas.openxmlformats.org/officeDocument/2006/relationships/image" Target="../media/image42.png"/><Relationship Id="rId4" Type="http://schemas.openxmlformats.org/officeDocument/2006/relationships/image" Target="../media/image5.jpeg"/><Relationship Id="rId9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.jpe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6.png"/><Relationship Id="rId10" Type="http://schemas.openxmlformats.org/officeDocument/2006/relationships/image" Target="../media/image48.png"/><Relationship Id="rId4" Type="http://schemas.openxmlformats.org/officeDocument/2006/relationships/image" Target="../media/image5.jpe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.jpeg"/><Relationship Id="rId7" Type="http://schemas.openxmlformats.org/officeDocument/2006/relationships/image" Target="../media/image54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.jpeg"/><Relationship Id="rId7" Type="http://schemas.openxmlformats.org/officeDocument/2006/relationships/image" Target="../media/image5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.jpe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11" Type="http://schemas.openxmlformats.org/officeDocument/2006/relationships/image" Target="../media/image66.png"/><Relationship Id="rId5" Type="http://schemas.openxmlformats.org/officeDocument/2006/relationships/image" Target="../media/image60.emf"/><Relationship Id="rId10" Type="http://schemas.openxmlformats.org/officeDocument/2006/relationships/image" Target="../media/image65.png"/><Relationship Id="rId4" Type="http://schemas.openxmlformats.org/officeDocument/2006/relationships/image" Target="../media/image6.png"/><Relationship Id="rId9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5.jpeg"/><Relationship Id="rId7" Type="http://schemas.openxmlformats.org/officeDocument/2006/relationships/image" Target="../media/image7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image" Target="../media/image4.jpeg"/><Relationship Id="rId7" Type="http://schemas.openxmlformats.org/officeDocument/2006/relationships/image" Target="../media/image7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emf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7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8.e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4.jpeg"/><Relationship Id="rId7" Type="http://schemas.openxmlformats.org/officeDocument/2006/relationships/image" Target="../media/image8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0.emf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8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4.jpeg"/><Relationship Id="rId7" Type="http://schemas.openxmlformats.org/officeDocument/2006/relationships/image" Target="../media/image8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5" Type="http://schemas.openxmlformats.org/officeDocument/2006/relationships/image" Target="../media/image6.png"/><Relationship Id="rId10" Type="http://schemas.openxmlformats.org/officeDocument/2006/relationships/image" Target="../media/image88.emf"/><Relationship Id="rId4" Type="http://schemas.openxmlformats.org/officeDocument/2006/relationships/image" Target="../media/image5.jpeg"/><Relationship Id="rId9" Type="http://schemas.openxmlformats.org/officeDocument/2006/relationships/image" Target="../media/image87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4.jpe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9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emf"/><Relationship Id="rId3" Type="http://schemas.openxmlformats.org/officeDocument/2006/relationships/image" Target="../media/image4.jpeg"/><Relationship Id="rId7" Type="http://schemas.openxmlformats.org/officeDocument/2006/relationships/image" Target="../media/image9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3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4.jpeg"/><Relationship Id="rId7" Type="http://schemas.openxmlformats.org/officeDocument/2006/relationships/image" Target="../media/image9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6.emf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0.e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ижний колонтитул 18"/>
          <p:cNvSpPr>
            <a:spLocks noGrp="1"/>
          </p:cNvSpPr>
          <p:nvPr>
            <p:ph type="ftr" sz="quarter" idx="11"/>
          </p:nvPr>
        </p:nvSpPr>
        <p:spPr bwMode="auto">
          <a:xfrm>
            <a:off x="4139952" y="6597352"/>
            <a:ext cx="858966" cy="26064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Москва 2015</a:t>
            </a: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06" y="1857364"/>
            <a:ext cx="8786813" cy="566737"/>
          </a:xfrm>
        </p:spPr>
        <p:txBody>
          <a:bodyPr/>
          <a:lstStyle/>
          <a:p>
            <a:pPr algn="ctr"/>
            <a:r>
              <a:rPr lang="ru-RU" sz="2400" b="1" cap="all" dirty="0" smtClean="0"/>
              <a:t>Методика оценки долговременной эволюции техногенного засорения низких околоземных орбит при реализации активного удаления космического мусора</a:t>
            </a:r>
            <a:endParaRPr lang="ru-RU" sz="2400" b="1" cap="all" dirty="0"/>
          </a:p>
        </p:txBody>
      </p:sp>
      <p:sp>
        <p:nvSpPr>
          <p:cNvPr id="7175" name="Подзаголовок 2"/>
          <p:cNvSpPr txBox="1">
            <a:spLocks/>
          </p:cNvSpPr>
          <p:nvPr/>
        </p:nvSpPr>
        <p:spPr bwMode="auto">
          <a:xfrm>
            <a:off x="2357438" y="714375"/>
            <a:ext cx="78549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000" dirty="0" smtClean="0">
                <a:latin typeface="Constantia" pitchFamily="18" charset="0"/>
              </a:rPr>
              <a:t> 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7176" name="Подзаголовок 2"/>
          <p:cNvSpPr txBox="1">
            <a:spLocks/>
          </p:cNvSpPr>
          <p:nvPr/>
        </p:nvSpPr>
        <p:spPr bwMode="auto">
          <a:xfrm>
            <a:off x="3635896" y="6021288"/>
            <a:ext cx="1924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dirty="0" err="1">
                <a:latin typeface="Constantia" pitchFamily="18" charset="0"/>
              </a:rPr>
              <a:t>Усовик</a:t>
            </a:r>
            <a:r>
              <a:rPr lang="ru-RU" sz="2800" dirty="0">
                <a:latin typeface="Constantia" pitchFamily="18" charset="0"/>
              </a:rPr>
              <a:t> И.В.</a:t>
            </a:r>
          </a:p>
        </p:txBody>
      </p:sp>
      <p:sp>
        <p:nvSpPr>
          <p:cNvPr id="7177" name="Прямоугольник 19"/>
          <p:cNvSpPr>
            <a:spLocks noChangeArrowheads="1"/>
          </p:cNvSpPr>
          <p:nvPr/>
        </p:nvSpPr>
        <p:spPr bwMode="auto">
          <a:xfrm>
            <a:off x="1643042" y="685784"/>
            <a:ext cx="6786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400" b="1" dirty="0">
                <a:latin typeface="Constantia" pitchFamily="18" charset="0"/>
              </a:rPr>
              <a:t>Московский авиационный институт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643063" y="1125538"/>
            <a:ext cx="6786562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9" name="Text Box 14"/>
          <p:cNvSpPr txBox="1">
            <a:spLocks noChangeArrowheads="1"/>
          </p:cNvSpPr>
          <p:nvPr/>
        </p:nvSpPr>
        <p:spPr bwMode="auto">
          <a:xfrm>
            <a:off x="1571625" y="1142984"/>
            <a:ext cx="6929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200" i="1" dirty="0"/>
              <a:t>(национальный исследовательский университет)</a:t>
            </a:r>
            <a:endParaRPr lang="ru-RU" sz="2200" dirty="0"/>
          </a:p>
        </p:txBody>
      </p:sp>
      <p:pic>
        <p:nvPicPr>
          <p:cNvPr id="718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57188"/>
            <a:ext cx="142875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284984"/>
            <a:ext cx="3840088" cy="2832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19"/>
          <p:cNvSpPr>
            <a:spLocks noGrp="1"/>
          </p:cNvSpPr>
          <p:nvPr>
            <p:ph type="body" idx="2"/>
          </p:nvPr>
        </p:nvSpPr>
        <p:spPr>
          <a:xfrm>
            <a:off x="357158" y="1643050"/>
            <a:ext cx="8286808" cy="4500594"/>
          </a:xfrm>
        </p:spPr>
        <p:txBody>
          <a:bodyPr/>
          <a:lstStyle/>
          <a:p>
            <a:pPr indent="177800" algn="just">
              <a:tabLst>
                <a:tab pos="266700" algn="l"/>
              </a:tabLst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Прогноз без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учета активного удаления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714488"/>
            <a:ext cx="371924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110032"/>
            <a:ext cx="3755112" cy="274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Рисунок 136" descr="PHD_0_20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2714620"/>
            <a:ext cx="409860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785786" y="714356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19"/>
          <p:cNvSpPr>
            <a:spLocks noGrp="1"/>
          </p:cNvSpPr>
          <p:nvPr>
            <p:ph type="body" idx="2"/>
          </p:nvPr>
        </p:nvSpPr>
        <p:spPr>
          <a:xfrm>
            <a:off x="357158" y="1676400"/>
            <a:ext cx="5214974" cy="3109922"/>
          </a:xfrm>
        </p:spPr>
        <p:txBody>
          <a:bodyPr/>
          <a:lstStyle/>
          <a:p>
            <a:pPr indent="177800" algn="just"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Среди перспективных методов стыковки в настоящее время выделяют: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indent="177800" algn="just">
              <a:buClrTx/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роботизированного манипулятора,</a:t>
            </a:r>
          </a:p>
          <a:p>
            <a:pPr indent="177800" algn="just">
              <a:buClrTx/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захват сетью,</a:t>
            </a:r>
          </a:p>
          <a:p>
            <a:pPr indent="177800" algn="just">
              <a:buClrTx/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захват гарпуном,</a:t>
            </a:r>
          </a:p>
          <a:p>
            <a:pPr indent="177800" algn="just">
              <a:buClrTx/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дистанционное воздействие пучком ионов.</a:t>
            </a:r>
          </a:p>
          <a:p>
            <a:pPr indent="177800" algn="just">
              <a:buClrTx/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создания управляющих сил предлагается использовать различные активные (ДУ) и пассивные устройства (надувные баллоны, солнечные паруса и т. п.)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857628"/>
            <a:ext cx="288877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1857364"/>
            <a:ext cx="150019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7" cstate="print"/>
          <a:srcRect l="63086"/>
          <a:stretch>
            <a:fillRect/>
          </a:stretch>
        </p:blipFill>
        <p:spPr bwMode="auto">
          <a:xfrm>
            <a:off x="7643834" y="1714488"/>
            <a:ext cx="1045017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4786322"/>
            <a:ext cx="3423678" cy="178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Перспективные методы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активного удаления КМ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84" y="5857892"/>
            <a:ext cx="306006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Перспективные методы удаления КМ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389437"/>
          </a:xfrm>
        </p:spPr>
        <p:txBody>
          <a:bodyPr/>
          <a:lstStyle/>
          <a:p>
            <a:pPr indent="439738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достижения поставленной цели необходимо решить следующие взаимосвязанные задачи исследований в работе: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разработать методику оценки долговременной эволюции техногенного засорения низких околоземных орбит при реализации активного удаления космического мусора на основе раздельного моделирования и статистической модели КМ;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2) сформировать набор частных математических моделей космического мусора и модифицировать для использования в методике;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3) разработать программно-математическое обеспечение для оценки долговременной эволюции техногенного засорения низких околоземных орбит при реализации активного удаления космического мусора для объектов размером более 10 см;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4) провести оценку долговременной эволюции техногенного засорения низких околоземных орбит объектами размером более 10 см для различных сценариев, сравнительный анализ результатов для подтверждения работоспособности методики и программно-математического обеспечения. Выявить области низких околоземных орбит, для которых активное удаление космического мусора наиболее актуально в будущем.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Постановка задачи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389437"/>
          </a:xfrm>
        </p:spPr>
        <p:txBody>
          <a:bodyPr/>
          <a:lstStyle/>
          <a:p>
            <a:pPr indent="8890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настоящее время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решения задачи оценки эволюции техногенного засорения с учетом взаимных столкновений и активного удаления космического мусора и используется методика, основанная на применении «поштучного» описания космических объектов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моделирования с использованием метода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Монте-Карло.   </a:t>
            </a:r>
          </a:p>
          <a:p>
            <a:pPr indent="8890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учетом современных вычислительных мощностей использование данной методики позволяет решать данную задачу, однако для набора статистики одно вычисление долгосрочного прогноза может занимать до 2-х суток.</a:t>
            </a:r>
          </a:p>
          <a:p>
            <a:pPr indent="8890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качестве альтернативы, предлагается разработать методику оценки эволюции техногенного засорения с учетом активного удаления космического мусора на основе отечественной статистической модели космического мусора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SDPA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разработанной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А.И.Назаренко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88900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Возможные методы решения задачи </a:t>
            </a:r>
          </a:p>
        </p:txBody>
      </p:sp>
      <p:pic>
        <p:nvPicPr>
          <p:cNvPr id="9" name="Содержимое 5" descr="G:\Диссертация\Картинки\2013 г. обработка каталога\emf\Мусор.png"/>
          <p:cNvPicPr>
            <a:picLocks/>
          </p:cNvPicPr>
          <p:nvPr/>
        </p:nvPicPr>
        <p:blipFill>
          <a:blip r:embed="rId6" cstate="print"/>
          <a:srcRect b="1695"/>
          <a:stretch>
            <a:fillRect/>
          </a:stretch>
        </p:blipFill>
        <p:spPr bwMode="auto">
          <a:xfrm>
            <a:off x="1142976" y="4429132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11265" name="Picture 1" descr="HighShir2012"/>
          <p:cNvPicPr>
            <a:picLocks noChangeAspect="1" noChangeArrowheads="1"/>
          </p:cNvPicPr>
          <p:nvPr/>
        </p:nvPicPr>
        <p:blipFill>
          <a:blip r:embed="rId7" cstate="print">
            <a:lum bright="20000" contrast="20000"/>
          </a:blip>
          <a:srcRect l="3697" r="2588" b="2711"/>
          <a:stretch>
            <a:fillRect/>
          </a:stretch>
        </p:blipFill>
        <p:spPr bwMode="auto">
          <a:xfrm>
            <a:off x="4714876" y="4572008"/>
            <a:ext cx="353785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Модель космического мусора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389437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описания техногенного засорения будем использовать следующие распределения:</a:t>
            </a: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), P(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), P(U)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распределения объектов по долготе восходящего узла, аргументу перицентра и аргументу широты с достаточной точностью можно считать равномерно распределенными на интервале от 0 до 360 град. 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P(hp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), P(hp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kb)–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многомерные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распределения объектов по высоте перигея, эксцентриситету, наклонениям и значениям баллистического коэффициента. Исследования показали, что для области НОО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данных распределений достаточно для решения различных прикладных задач, связанных с оценкой и прогнозом техногенного засорения.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804863" algn="l"/>
              </a:tabLst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h,Sh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зависимость концентрации объектов от высоты и широты.</a:t>
            </a:r>
          </a:p>
          <a:p>
            <a:pPr algn="just">
              <a:tabLst>
                <a:tab pos="804863" algn="l"/>
              </a:tabLst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Vr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), P(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Vt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), P(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Az,h,Sh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распределение радиальной, тангенциальной скорости и азимутальное распределение направления тангенциальной скорости в зависимости от высоты и широты. </a:t>
            </a:r>
          </a:p>
          <a:p>
            <a:pPr algn="just">
              <a:buNone/>
              <a:tabLst>
                <a:tab pos="80486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Эволюционное уравнение прогноза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распределения КМ по высоте перигея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8533" y="3857628"/>
            <a:ext cx="2503967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48354" y="1928802"/>
            <a:ext cx="309564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935163"/>
            <a:ext cx="5614998" cy="4389437"/>
          </a:xfrm>
        </p:spPr>
        <p:txBody>
          <a:bodyPr/>
          <a:lstStyle/>
          <a:p>
            <a:pPr marL="7938" indent="-7938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рисунке  представлены значения распределения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 двух значениях аргумента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Δh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Количество объектов в этом интервале высот перигея равно </a:t>
            </a:r>
          </a:p>
          <a:p>
            <a:pPr marL="7938" indent="-7938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Рассмотрим, что произойдет с распределением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через некоторое время, а именно в момент времени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+Δ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938" indent="-7938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Часть объектов в окрестности высоты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снизится настолько, что их высота перигея станет меньше высоты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Часть объектов в окрестности высоты &gt;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+Δ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снизится настолько, что их высота перигея станет меньше высоты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+Δ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938" indent="-7938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результате запусков и последствий разрушений добавляются КО. Количество этих объектов равно </a:t>
            </a:r>
          </a:p>
          <a:p>
            <a:pPr marL="7938" indent="-7938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/>
            <a:r>
              <a:rPr lang="ru-RU" sz="1400" dirty="0" smtClean="0"/>
              <a:t>количество объектов в рассматриваемом интервале высот перигея в момент времени </a:t>
            </a:r>
            <a:r>
              <a:rPr lang="en-US" sz="1400" i="1" dirty="0" smtClean="0"/>
              <a:t>t</a:t>
            </a:r>
            <a:r>
              <a:rPr lang="ru-RU" sz="1400" i="1" dirty="0" smtClean="0"/>
              <a:t>+Δ</a:t>
            </a:r>
            <a:r>
              <a:rPr lang="en-US" sz="1400" i="1" dirty="0" smtClean="0"/>
              <a:t>t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/>
            <a:endParaRPr lang="ru-RU" sz="14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86116" y="2500306"/>
          <a:ext cx="1928825" cy="330160"/>
        </p:xfrm>
        <a:graphic>
          <a:graphicData uri="http://schemas.openxmlformats.org/presentationml/2006/ole">
            <p:oleObj spid="_x0000_s1026" name="Формула" r:id="rId8" imgW="1409400" imgH="2412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928926" y="3786190"/>
          <a:ext cx="3053975" cy="357190"/>
        </p:xfrm>
        <a:graphic>
          <a:graphicData uri="http://schemas.openxmlformats.org/presentationml/2006/ole">
            <p:oleObj spid="_x0000_s1027" name="Формула" r:id="rId9" imgW="2171520" imgH="2538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928926" y="4500570"/>
          <a:ext cx="3929090" cy="357190"/>
        </p:xfrm>
        <a:graphic>
          <a:graphicData uri="http://schemas.openxmlformats.org/presentationml/2006/ole">
            <p:oleObj spid="_x0000_s1028" name="Формула" r:id="rId10" imgW="2793960" imgH="2538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000364" y="5286388"/>
          <a:ext cx="2857520" cy="340181"/>
        </p:xfrm>
        <a:graphic>
          <a:graphicData uri="http://schemas.openxmlformats.org/presentationml/2006/ole">
            <p:oleObj spid="_x0000_s1029" name="Формула" r:id="rId11" imgW="2133360" imgH="2538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714348" y="6072206"/>
          <a:ext cx="6072231" cy="349361"/>
        </p:xfrm>
        <a:graphic>
          <a:graphicData uri="http://schemas.openxmlformats.org/presentationml/2006/ole">
            <p:oleObj spid="_x0000_s1030" name="Формула" r:id="rId12" imgW="4635360" imgH="26640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500826" y="5072074"/>
          <a:ext cx="2407244" cy="571504"/>
        </p:xfrm>
        <a:graphic>
          <a:graphicData uri="http://schemas.openxmlformats.org/presentationml/2006/ole">
            <p:oleObj spid="_x0000_s1031" name="Формула" r:id="rId13" imgW="17650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скорости снижения высоты перигея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935163"/>
            <a:ext cx="8401080" cy="4389437"/>
          </a:xfrm>
        </p:spPr>
        <p:txBody>
          <a:bodyPr/>
          <a:lstStyle/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/>
            <a:endParaRPr lang="ru-RU" sz="1400" dirty="0" smtClean="0"/>
          </a:p>
          <a:p>
            <a:pPr marL="7938" indent="-7938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расчета плотности верхней атмосферы используем модель из ГОСТ Р 25645.166-2004</a:t>
            </a:r>
          </a:p>
          <a:p>
            <a:pPr marL="7938" indent="-7938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938" indent="-7938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описания циклов солнечной активности используется модель из ГОСТ 25645.302-83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571472" y="2000240"/>
          <a:ext cx="7786743" cy="726763"/>
        </p:xfrm>
        <a:graphic>
          <a:graphicData uri="http://schemas.openxmlformats.org/presentationml/2006/ole">
            <p:oleObj spid="_x0000_s2056" name="Формула" r:id="rId6" imgW="4762440" imgH="444240" progId="Equation.3">
              <p:embed/>
            </p:oleObj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571472" y="2786058"/>
          <a:ext cx="7885494" cy="642942"/>
        </p:xfrm>
        <a:graphic>
          <a:graphicData uri="http://schemas.openxmlformats.org/presentationml/2006/ole">
            <p:oleObj spid="_x0000_s2059" name="Формула" r:id="rId7" imgW="5295600" imgH="431640" progId="Equation.3">
              <p:embed/>
            </p:oleObj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571472" y="3500438"/>
          <a:ext cx="5070669" cy="928694"/>
        </p:xfrm>
        <a:graphic>
          <a:graphicData uri="http://schemas.openxmlformats.org/presentationml/2006/ole">
            <p:oleObj spid="_x0000_s2060" name="Формула" r:id="rId8" imgW="3466800" imgH="634680" progId="Equation.3">
              <p:embed/>
            </p:oleObj>
          </a:graphicData>
        </a:graphic>
      </p:graphicFrame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4857760"/>
            <a:ext cx="2562225" cy="238125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143512"/>
            <a:ext cx="4591050" cy="247650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857892"/>
            <a:ext cx="1447800" cy="26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Модель космического мусора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389437"/>
          </a:xfrm>
        </p:spPr>
        <p:txBody>
          <a:bodyPr/>
          <a:lstStyle/>
          <a:p>
            <a:pPr algn="just">
              <a:buNone/>
              <a:tabLst>
                <a:tab pos="80486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Содержимое 9"/>
          <p:cNvSpPr txBox="1">
            <a:spLocks/>
          </p:cNvSpPr>
          <p:nvPr/>
        </p:nvSpPr>
        <p:spPr bwMode="auto">
          <a:xfrm>
            <a:off x="285720" y="1928802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Расчет концентрации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КО по высоте и широте: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ru-RU" sz="1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3050" lvl="0" indent="-273050"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вероятность попадания КО </a:t>
            </a:r>
          </a:p>
          <a:p>
            <a:pPr marL="273050" lvl="0" indent="-273050" algn="just" eaLnBrk="0" hangingPunct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область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φ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Δφ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350" marR="0" lvl="0" indent="-63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6350" marR="0" lvl="0" indent="-63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350" marR="0" lvl="0" indent="-63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350" marR="0" lvl="0" indent="-635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357430"/>
            <a:ext cx="2676525" cy="47625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238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Newton-Regular"/>
                <a:cs typeface="Times New Roman" pitchFamily="18" charset="0"/>
              </a:rPr>
              <a:t> 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214554"/>
            <a:ext cx="5381625" cy="733425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143380"/>
            <a:ext cx="1828800" cy="238125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429132"/>
            <a:ext cx="2581275" cy="523875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929198"/>
            <a:ext cx="2505075" cy="552450"/>
          </a:xfrm>
          <a:prstGeom prst="rect">
            <a:avLst/>
          </a:prstGeom>
          <a:noFill/>
        </p:spPr>
      </p:pic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786190"/>
            <a:ext cx="2724150" cy="238125"/>
          </a:xfrm>
          <a:prstGeom prst="rect">
            <a:avLst/>
          </a:prstGeom>
          <a:noFill/>
        </p:spPr>
      </p:pic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572140"/>
            <a:ext cx="2305050" cy="238125"/>
          </a:xfrm>
          <a:prstGeom prst="rect">
            <a:avLst/>
          </a:prstGeom>
          <a:noFill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9416" y="3455485"/>
            <a:ext cx="3962548" cy="334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5143504" y="3071810"/>
            <a:ext cx="28294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Положение заданной точки в ОКП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Описание техногенного засорения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b="11765"/>
          <a:stretch>
            <a:fillRect/>
          </a:stretch>
        </p:blipFill>
        <p:spPr bwMode="auto">
          <a:xfrm>
            <a:off x="571472" y="4071942"/>
            <a:ext cx="32253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H:\ \Работа\Космонит\2013\Каталоги 2013\Pconc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1857364"/>
            <a:ext cx="3025368" cy="1928826"/>
          </a:xfrm>
          <a:prstGeom prst="rect">
            <a:avLst/>
          </a:prstGeom>
          <a:noFill/>
        </p:spPr>
      </p:pic>
      <p:pic>
        <p:nvPicPr>
          <p:cNvPr id="25601" name="Picture 1" descr="F:\Игорь\Усовик РКС\Программы\SDPA2011\Vr2011.e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4357694"/>
            <a:ext cx="3143272" cy="1916817"/>
          </a:xfrm>
          <a:prstGeom prst="rect">
            <a:avLst/>
          </a:prstGeom>
          <a:noFill/>
        </p:spPr>
      </p:pic>
      <p:pic>
        <p:nvPicPr>
          <p:cNvPr id="25602" name="Picture 2" descr="F:\Игорь\Усовик РКС\Программы\SDPA2011\Vt2011e2.e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6380" y="1857364"/>
            <a:ext cx="3111293" cy="207170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282" y="3786190"/>
            <a:ext cx="400052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Зависимость концентрации от высоты и широты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6334780"/>
            <a:ext cx="355558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Зависимость азимутального распределения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заданной высоты и разных широт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4000504"/>
            <a:ext cx="421484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Распределения тангенциальной скорости от высоты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2" y="6215082"/>
            <a:ext cx="392909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Распределения радиальной скорости от высоты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Модель расчета количества столкновений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785926"/>
            <a:ext cx="5000660" cy="4389437"/>
          </a:xfrm>
        </p:spPr>
        <p:txBody>
          <a:bodyPr/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 использованием представленных выше распределений для КО, располагающегося на определенной орбите в области НОО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можно рассчитать значение потока КМ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Q [1/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7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– количество столкновений сферического КА на заданной орбите с площадью сечения 1 м</a:t>
            </a:r>
            <a:r>
              <a:rPr lang="ru-RU" sz="17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с другими объектами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                             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Если среднее значение потока определено, то достаточно точную оценку числа столкновений КО с КМ на большом интервале времени можно вычислить по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формуле.</a:t>
            </a:r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использованием данной характеристики для множества возможных объектов можно рассчитать ожидаемое количество столкновений в единицу времени как отдельно, так и для групп объектов с определенными параметрами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57200" y="895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312551"/>
            <a:ext cx="3000397" cy="61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5072074"/>
            <a:ext cx="13049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5429288"/>
            <a:ext cx="1644448" cy="642942"/>
          </a:xfrm>
          <a:prstGeom prst="rect">
            <a:avLst/>
          </a:prstGeom>
          <a:noFill/>
        </p:spPr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 descr="H:\12.2013 Расчеты КМ ЦНИИмаш\Рисунки+статья\Синтезированные\Q2.em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1857364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500694" y="3786190"/>
            <a:ext cx="34289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Зависимость значений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околокруговых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орбит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Области околоземного космического пространства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1643042" y="450057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Текст 19"/>
          <p:cNvSpPr>
            <a:spLocks noGrp="1"/>
          </p:cNvSpPr>
          <p:nvPr>
            <p:ph type="body" idx="2"/>
          </p:nvPr>
        </p:nvSpPr>
        <p:spPr>
          <a:xfrm>
            <a:off x="357158" y="1676400"/>
            <a:ext cx="3786214" cy="4572000"/>
          </a:xfrm>
        </p:spPr>
        <p:txBody>
          <a:bodyPr/>
          <a:lstStyle/>
          <a:p>
            <a:pPr indent="442913"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настоящее время принято разделять ОКП на три области: область Низких Околоземных Орбит (НОО), область Средневысотных Орбит (СВО) и область Геостационарной Орбиты (ГСО). Области НОО и СВО представляют собой шаровые слои. НОО ограничивается высотой 2000 км над Землей, СВО от 2000 до     ~35000 км. Область ГСО представляет собой торообразную фигуру, ограниченную по высоте 35786±200 км и наклонениям 0±15 град.</a:t>
            </a: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G:\Диссертация\Картинки\Концентрация ОКП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214818"/>
            <a:ext cx="42862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429124" y="6357958"/>
            <a:ext cx="449712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Зависимость концентрации наблюдаемых КО от высоты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2132" y="4000504"/>
            <a:ext cx="221919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Охраняемые области ОКП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1928802"/>
            <a:ext cx="382808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Модель расчета последствий столкновений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Gabbar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017084"/>
            <a:ext cx="3581949" cy="247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Gabbard20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000505"/>
            <a:ext cx="343166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2000240"/>
            <a:ext cx="15430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6572" y="2071678"/>
            <a:ext cx="1928826" cy="75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6572" y="2786058"/>
            <a:ext cx="218947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71876"/>
            <a:ext cx="1162050" cy="3048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2643182"/>
            <a:ext cx="275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А=0.4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-0.68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 0.1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29058" y="3143248"/>
            <a:ext cx="1143008" cy="64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 flipH="1">
            <a:off x="5214941" y="3304760"/>
            <a:ext cx="3071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приращение высоты перигея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5500694" y="2071678"/>
            <a:ext cx="3071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количество объектов после столкновения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224213"/>
            <a:ext cx="1209675" cy="276225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Основы методики оценки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эволюции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множество объектов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состоит из 3-х подмножеств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космический мусор,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объекты, к которым может быть применена операция активного удаления,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новые запущенные объекты.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подмножество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будем описывать с использованием статистической модели КМ и предусмотренных в ней распределений для решения задач оценки количества взаимных столкновений и последствий столкновений.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Подмножества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ADR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будем описывать дополнительно с использованием полной информации о каждом объекте, аналогично подходу с «поштучным» описанием объектов, для того чтобы учитывать активное удаление объектов КМ и меры по ограничению техногенного засорения в процессе моделирования.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857496"/>
            <a:ext cx="2500330" cy="365545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766722"/>
            <a:ext cx="8229600" cy="4389437"/>
          </a:xfrm>
        </p:spPr>
        <p:txBody>
          <a:bodyPr/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Исходными данными о популяции космических объектов выступают следующие параметры каждого объекта размером более 10 см с высотой перигея менее 2000 км:</a:t>
            </a: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тип объекта: РБ, КА, крупный операционный мусор, КМ;</a:t>
            </a: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масса объекта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диаметр объекта;</a:t>
            </a: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характерная площадь объекта;</a:t>
            </a: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большая полуось;</a:t>
            </a: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эксцентриситет;</a:t>
            </a:r>
          </a:p>
          <a:p>
            <a:pPr marL="623888" lvl="0" indent="-260350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наклонение.</a:t>
            </a:r>
          </a:p>
          <a:p>
            <a:pPr lvl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(Исходные данные так же могут быть заданы в виде требуемых распределений для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списка с параметра каждого объекта из подмножеств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основании исходных данных о популяции космических объектов с учетом критерия удаления все объекты разделяются на два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объектов из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строятся соответствующие распределения трех элементов орбиты, характеризующих ее высоту, эллиптичность и наклонение, а также распределение баллистических коэффициентов объектов, масс объектов. 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Каждый объект подмножества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описывается отдельно с использованием 7 параметров, описанных выше. На основании данных 7 параметров всегда можно построить соответствующие распределения, аналогичные распределениям подмножества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sz="1800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Заголовок 8"/>
          <p:cNvSpPr txBox="1">
            <a:spLocks/>
          </p:cNvSpPr>
          <p:nvPr/>
        </p:nvSpPr>
        <p:spPr bwMode="auto">
          <a:xfrm>
            <a:off x="457200" y="34390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Последовательность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шагов методики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343905"/>
            <a:ext cx="8229600" cy="114300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2.Последовательность шагов методики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5221" y="1568973"/>
            <a:ext cx="8472518" cy="4389437"/>
          </a:xfrm>
        </p:spPr>
        <p:txBody>
          <a:bodyPr/>
          <a:lstStyle/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Прогнозирование ведется с шагом один год по времени. </a:t>
            </a: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Задаются объекты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аналогично объектам группы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при этом каждому объекту присваивается дополнительный параметр с годом запуска, для учета мер по ограничению техногенного засорения.</a:t>
            </a: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Зная распределения для объектов из 3 подмножеств, путем их суммирования строятся распределения общего множества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Х.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использованием распределений множества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статистической модели КМ рассчитываются оценки количества и последствий столкновений на интервале 1 год, которые описываются аналогичными распределениями и добавляются в распределения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Проводится прогноз орбитальной эволюции объектов из подмножеств  на один год. Для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используется подход статистической модели КМ, в которой прогнозируется распределение высот перигея объектов. Для подмножеств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прогнозируются орбитальные параметры большой полуоси и эксцентриситета каждого объекта отдельно, с учетом допущения, что наклонение не имеет вековых возмущений и его значение сильно не изменяется под действием возмущающих ускорений, а угловые распределения имеют равномерное распределение и их прогнозировать для решения данной задачи не нужно. По окончании шага мы имеем перестроенные распределения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и параметры объектов подмножеств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на данном шаге учитывается активное удаление КМ, согласно критерию удаления из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удаляется заданное количество объектов, после чего перестраиваются распределения объектов данного подмножества.</a:t>
            </a: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на данном шаге учитываются меры по ограничению техногенного засорения для объектов из подмножества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запущенных в заданном году ранее, согласно учитываем мерам каждый объект из множества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либо удаляется из него, либо ему задаются требуемые согласно мерам ограничения орбитальные параметры.</a:t>
            </a:r>
          </a:p>
          <a:p>
            <a:pPr marL="0" lvl="0" indent="265113" algn="just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Переходим к следующему шагу по времени. 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72" name="Group 24"/>
          <p:cNvGrpSpPr>
            <a:grpSpLocks/>
          </p:cNvGrpSpPr>
          <p:nvPr/>
        </p:nvGrpSpPr>
        <p:grpSpPr bwMode="auto">
          <a:xfrm>
            <a:off x="1231166" y="1717677"/>
            <a:ext cx="6570662" cy="5038725"/>
            <a:chOff x="1409" y="5995"/>
            <a:chExt cx="10346" cy="7935"/>
          </a:xfrm>
        </p:grpSpPr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1409" y="5995"/>
              <a:ext cx="3099" cy="7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Интерфейс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4748" y="5995"/>
              <a:ext cx="3099" cy="7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Преобразование данных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8066" y="5995"/>
              <a:ext cx="3689" cy="7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Математическая модель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1565" y="6511"/>
              <a:ext cx="2817" cy="358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Ввод исходных данных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Symbol" pitchFamily="18" charset="2"/>
                <a:buChar char="-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Границы распределений по</a:t>
              </a:r>
              <a:b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h</a:t>
              </a:r>
              <a:r>
                <a:rPr kumimoji="0" lang="ru-RU" sz="12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i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k</a:t>
              </a:r>
              <a:r>
                <a:rPr kumimoji="0" lang="en-US" sz="12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b</a:t>
              </a:r>
              <a:r>
                <a:rPr kumimoji="0" lang="ru-RU" sz="12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m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Symbol" pitchFamily="18" charset="2"/>
                <a:buChar char="-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Ввод файла с исходной информацией об объектах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Symbol" pitchFamily="18" charset="2"/>
                <a:buChar char="-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Ввод сценария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1565" y="10221"/>
              <a:ext cx="2817" cy="358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Вывод результатов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Symbol" pitchFamily="18" charset="2"/>
                <a:buChar char="-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Формирование выходных файлов с результатами расчета.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Symbol" pitchFamily="18" charset="2"/>
                <a:buChar char="-"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Графическое изображение результатов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Rectangle 30"/>
            <p:cNvSpPr>
              <a:spLocks noChangeArrowheads="1"/>
            </p:cNvSpPr>
            <p:nvPr/>
          </p:nvSpPr>
          <p:spPr bwMode="auto">
            <a:xfrm>
              <a:off x="4888" y="6511"/>
              <a:ext cx="2817" cy="358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Преобразование исходных данных в распределения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P(h</a:t>
              </a:r>
              <a:r>
                <a:rPr kumimoji="0" lang="ru-RU" sz="1200" b="0" i="0" u="none" strike="noStrike" cap="none" normalizeH="0" baseline="-25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e,i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), P(h</a:t>
              </a:r>
              <a:r>
                <a:rPr kumimoji="0" lang="ru-RU" sz="1200" b="0" i="0" u="none" strike="noStrike" cap="none" normalizeH="0" baseline="-25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,k</a:t>
              </a:r>
              <a:r>
                <a:rPr kumimoji="0" lang="en-US" sz="12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b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), P(m)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для подмножества </a:t>
              </a: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D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Формирования списков для объектов подмножеств </a:t>
              </a:r>
              <a:b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NEW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и </a:t>
              </a: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ADR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4888" y="10221"/>
              <a:ext cx="2817" cy="358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Подготовка результатов расчета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0" name="Rectangle 32"/>
            <p:cNvSpPr>
              <a:spLocks noChangeArrowheads="1"/>
            </p:cNvSpPr>
            <p:nvPr/>
          </p:nvSpPr>
          <p:spPr bwMode="auto">
            <a:xfrm>
              <a:off x="8217" y="6511"/>
              <a:ext cx="2818" cy="153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Модуль расчета распределений концентрации, скорости в инерциальном пространстве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81" name="AutoShape 33"/>
            <p:cNvCxnSpPr>
              <a:cxnSpLocks noChangeShapeType="1"/>
            </p:cNvCxnSpPr>
            <p:nvPr/>
          </p:nvCxnSpPr>
          <p:spPr bwMode="auto">
            <a:xfrm>
              <a:off x="4382" y="8217"/>
              <a:ext cx="506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82" name="AutoShape 34"/>
            <p:cNvCxnSpPr>
              <a:cxnSpLocks noChangeShapeType="1"/>
            </p:cNvCxnSpPr>
            <p:nvPr/>
          </p:nvCxnSpPr>
          <p:spPr bwMode="auto">
            <a:xfrm flipH="1">
              <a:off x="4382" y="12102"/>
              <a:ext cx="506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83" name="AutoShape 35"/>
            <p:cNvCxnSpPr>
              <a:cxnSpLocks noChangeShapeType="1"/>
            </p:cNvCxnSpPr>
            <p:nvPr/>
          </p:nvCxnSpPr>
          <p:spPr bwMode="auto">
            <a:xfrm flipH="1">
              <a:off x="7705" y="12974"/>
              <a:ext cx="512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84" name="AutoShape 36"/>
            <p:cNvCxnSpPr>
              <a:cxnSpLocks noChangeShapeType="1"/>
            </p:cNvCxnSpPr>
            <p:nvPr/>
          </p:nvCxnSpPr>
          <p:spPr bwMode="auto">
            <a:xfrm>
              <a:off x="7705" y="7263"/>
              <a:ext cx="512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85" name="AutoShape 37"/>
            <p:cNvCxnSpPr>
              <a:cxnSpLocks noChangeShapeType="1"/>
            </p:cNvCxnSpPr>
            <p:nvPr/>
          </p:nvCxnSpPr>
          <p:spPr bwMode="auto">
            <a:xfrm>
              <a:off x="9627" y="8045"/>
              <a:ext cx="0" cy="34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086" name="Rectangle 38"/>
            <p:cNvSpPr>
              <a:spLocks noChangeArrowheads="1"/>
            </p:cNvSpPr>
            <p:nvPr/>
          </p:nvSpPr>
          <p:spPr bwMode="auto">
            <a:xfrm>
              <a:off x="8217" y="8392"/>
              <a:ext cx="2818" cy="153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Модуль расчета распределения относительной скорости столкновений и количества столкновений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Rectangle 39"/>
            <p:cNvSpPr>
              <a:spLocks noChangeArrowheads="1"/>
            </p:cNvSpPr>
            <p:nvPr/>
          </p:nvSpPr>
          <p:spPr bwMode="auto">
            <a:xfrm>
              <a:off x="8217" y="10269"/>
              <a:ext cx="2818" cy="153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Модуль расчета последствий столкновений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Rectangle 40"/>
            <p:cNvSpPr>
              <a:spLocks noChangeArrowheads="1"/>
            </p:cNvSpPr>
            <p:nvPr/>
          </p:nvSpPr>
          <p:spPr bwMode="auto">
            <a:xfrm>
              <a:off x="8217" y="12134"/>
              <a:ext cx="2818" cy="153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Модуль прогноза орбитальной эволюции по времени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89" name="AutoShape 41"/>
            <p:cNvCxnSpPr>
              <a:cxnSpLocks noChangeShapeType="1"/>
            </p:cNvCxnSpPr>
            <p:nvPr/>
          </p:nvCxnSpPr>
          <p:spPr bwMode="auto">
            <a:xfrm>
              <a:off x="9627" y="9938"/>
              <a:ext cx="0" cy="34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90" name="AutoShape 42"/>
            <p:cNvCxnSpPr>
              <a:cxnSpLocks noChangeShapeType="1"/>
            </p:cNvCxnSpPr>
            <p:nvPr/>
          </p:nvCxnSpPr>
          <p:spPr bwMode="auto">
            <a:xfrm>
              <a:off x="9627" y="11803"/>
              <a:ext cx="0" cy="34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91" name="AutoShape 43"/>
            <p:cNvCxnSpPr>
              <a:cxnSpLocks noChangeShapeType="1"/>
            </p:cNvCxnSpPr>
            <p:nvPr/>
          </p:nvCxnSpPr>
          <p:spPr bwMode="auto">
            <a:xfrm>
              <a:off x="11035" y="12974"/>
              <a:ext cx="344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92" name="AutoShape 44"/>
            <p:cNvCxnSpPr>
              <a:cxnSpLocks noChangeShapeType="1"/>
            </p:cNvCxnSpPr>
            <p:nvPr/>
          </p:nvCxnSpPr>
          <p:spPr bwMode="auto">
            <a:xfrm flipV="1">
              <a:off x="11379" y="7263"/>
              <a:ext cx="0" cy="571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93" name="AutoShape 45"/>
            <p:cNvCxnSpPr>
              <a:cxnSpLocks noChangeShapeType="1"/>
            </p:cNvCxnSpPr>
            <p:nvPr/>
          </p:nvCxnSpPr>
          <p:spPr bwMode="auto">
            <a:xfrm flipH="1">
              <a:off x="11035" y="7263"/>
              <a:ext cx="344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66" name="Заголовок 8"/>
          <p:cNvSpPr>
            <a:spLocks noGrp="1"/>
          </p:cNvSpPr>
          <p:nvPr>
            <p:ph type="title"/>
          </p:nvPr>
        </p:nvSpPr>
        <p:spPr>
          <a:xfrm>
            <a:off x="457200" y="574224"/>
            <a:ext cx="8229600" cy="114300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Программный комплекс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8"/>
          <p:cNvSpPr>
            <a:spLocks noGrp="1"/>
          </p:cNvSpPr>
          <p:nvPr>
            <p:ph type="title"/>
          </p:nvPr>
        </p:nvSpPr>
        <p:spPr>
          <a:xfrm>
            <a:off x="457200" y="574224"/>
            <a:ext cx="8229600" cy="114300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Программный комплекс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785926"/>
            <a:ext cx="3522075" cy="2808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/>
          <a:srcRect r="3400"/>
          <a:stretch>
            <a:fillRect/>
          </a:stretch>
        </p:blipFill>
        <p:spPr bwMode="auto">
          <a:xfrm>
            <a:off x="4429124" y="4270562"/>
            <a:ext cx="4041376" cy="25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4643446"/>
            <a:ext cx="1928826" cy="193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9124" y="1785926"/>
            <a:ext cx="4031983" cy="24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Сценарий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2AF12-8FAC-45B3-BD63-BBC85644B62B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389437"/>
          </a:xfrm>
        </p:spPr>
        <p:txBody>
          <a:bodyPr/>
          <a:lstStyle/>
          <a:p>
            <a:pPr indent="-3175"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Исходные данные о количестве объектов и запускаемых объектах представлены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ESA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3175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Объекты для удаления выбираются по критерию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max(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расчетах критерий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max(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indent="-3175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Интервал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прогноза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лет.</a:t>
            </a:r>
          </a:p>
          <a:p>
            <a:pPr indent="-3175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Базовые сценарии: 30%, 60%, 90% из новых запускаемых объектов соответствуют правилу 25 лет. </a:t>
            </a:r>
          </a:p>
          <a:p>
            <a:pPr indent="-3175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Активное удаление КМ начинается с 2025 г. в количестве 2,5,8 объектов. </a:t>
            </a:r>
          </a:p>
          <a:p>
            <a:pPr indent="-3175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Всего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рассматривается 12 сценариев.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-3175"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-3175"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-3175"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-3175"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357694"/>
            <a:ext cx="38537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62388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Исходные данные об объектах размером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 10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см, предоставленные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ESA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I:\ \Работа\IADC\AI 31.5\Рисунки\Pi.emf"/>
          <p:cNvPicPr>
            <a:picLocks noChangeAspect="1" noChangeArrowheads="1"/>
          </p:cNvPicPr>
          <p:nvPr/>
        </p:nvPicPr>
        <p:blipFill>
          <a:blip r:embed="rId6" cstate="print"/>
          <a:srcRect t="2776" r="5671"/>
          <a:stretch>
            <a:fillRect/>
          </a:stretch>
        </p:blipFill>
        <p:spPr bwMode="auto">
          <a:xfrm>
            <a:off x="4714876" y="4143380"/>
            <a:ext cx="4127010" cy="2330969"/>
          </a:xfrm>
          <a:prstGeom prst="rect">
            <a:avLst/>
          </a:prstGeom>
          <a:noFill/>
        </p:spPr>
      </p:pic>
      <p:pic>
        <p:nvPicPr>
          <p:cNvPr id="2052" name="Picture 4" descr="I:\ \Работа\IADC\AI 31.5\Рисунки\Ph.e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1714488"/>
            <a:ext cx="4121333" cy="2286016"/>
          </a:xfrm>
          <a:prstGeom prst="rect">
            <a:avLst/>
          </a:prstGeom>
          <a:noFill/>
        </p:spPr>
      </p:pic>
      <p:pic>
        <p:nvPicPr>
          <p:cNvPr id="2053" name="Picture 5" descr="I:\ \Работа\IADC\AI 31.5\Рисунки\Pe.emf"/>
          <p:cNvPicPr>
            <a:picLocks noChangeAspect="1" noChangeArrowheads="1"/>
          </p:cNvPicPr>
          <p:nvPr/>
        </p:nvPicPr>
        <p:blipFill>
          <a:blip r:embed="rId8" cstate="print"/>
          <a:srcRect r="6557"/>
          <a:stretch>
            <a:fillRect/>
          </a:stretch>
        </p:blipFill>
        <p:spPr bwMode="auto">
          <a:xfrm>
            <a:off x="714348" y="1714489"/>
            <a:ext cx="3332178" cy="1857388"/>
          </a:xfrm>
          <a:prstGeom prst="rect">
            <a:avLst/>
          </a:prstGeom>
          <a:noFill/>
        </p:spPr>
      </p:pic>
      <p:pic>
        <p:nvPicPr>
          <p:cNvPr id="2054" name="Picture 6" descr="I:\ \Работа\IADC\AI 31.5\Рисунки\Psh.e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5786" y="4407930"/>
            <a:ext cx="3357586" cy="2060973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3643314"/>
          <a:ext cx="4214839" cy="540580"/>
        </p:xfrm>
        <a:graphic>
          <a:graphicData uri="http://schemas.openxmlformats.org/drawingml/2006/table">
            <a:tbl>
              <a:tblPr/>
              <a:tblGrid>
                <a:gridCol w="720960"/>
                <a:gridCol w="499126"/>
                <a:gridCol w="465849"/>
                <a:gridCol w="491732"/>
                <a:gridCol w="421484"/>
                <a:gridCol w="421484"/>
                <a:gridCol w="476926"/>
                <a:gridCol w="358639"/>
                <a:gridCol w="358639"/>
              </a:tblGrid>
              <a:tr h="8140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latin typeface="Times New Roman"/>
                          <a:ea typeface="Times New Roman"/>
                          <a:cs typeface="Times New Roman"/>
                        </a:rPr>
                        <a:t>дапазона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 err="1">
                          <a:latin typeface="Times New Roman"/>
                          <a:ea typeface="Times New Roman"/>
                          <a:cs typeface="Times New Roman"/>
                        </a:rPr>
                        <a:t>Эксце</a:t>
                      </a:r>
                      <a:r>
                        <a:rPr lang="ru-RU" sz="800" dirty="0" err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latin typeface="Times New Roman"/>
                          <a:ea typeface="Times New Roman"/>
                          <a:cs typeface="Times New Roman"/>
                        </a:rPr>
                        <a:t>триситет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0.0010-0.0035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0.0035-0.0075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0.0075-0.0150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0.015-0.040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0.04-0.0</a:t>
                      </a:r>
                      <a:r>
                        <a:rPr lang="en-US" sz="8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0.08-0.20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0.20-0.40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Формирование подмножеств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ADR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NEW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:\ \Работа\IADC\AI 31.5\Подготовка исходных данных\ADR.emf"/>
          <p:cNvPicPr/>
          <p:nvPr/>
        </p:nvPicPr>
        <p:blipFill>
          <a:blip r:embed="rId6"/>
          <a:srcRect l="3400" t="5649" r="3847"/>
          <a:stretch>
            <a:fillRect/>
          </a:stretch>
        </p:blipFill>
        <p:spPr bwMode="auto">
          <a:xfrm>
            <a:off x="214282" y="1928802"/>
            <a:ext cx="44291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:\ \Работа\IADC\AI 31.5\Подготовка исходных данных\Launch.emf"/>
          <p:cNvPicPr/>
          <p:nvPr/>
        </p:nvPicPr>
        <p:blipFill>
          <a:blip r:embed="rId7"/>
          <a:srcRect l="3536" t="5603" r="4780"/>
          <a:stretch>
            <a:fillRect/>
          </a:stretch>
        </p:blipFill>
        <p:spPr bwMode="auto">
          <a:xfrm>
            <a:off x="4714876" y="1928802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71968" y="5143512"/>
            <a:ext cx="457203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Запускаемые объекты по исходным данным ЕКА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51435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Объекты удовлетворяющие требованиям активного удаления по сценарию исследования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 txBox="1">
            <a:spLocks/>
          </p:cNvSpPr>
          <p:nvPr/>
        </p:nvSpPr>
        <p:spPr bwMode="auto">
          <a:xfrm>
            <a:off x="509558" y="1938326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441325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804863" algn="l"/>
              </a:tabLst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Заголовок 17"/>
          <p:cNvSpPr txBox="1">
            <a:spLocks/>
          </p:cNvSpPr>
          <p:nvPr/>
        </p:nvSpPr>
        <p:spPr bwMode="auto">
          <a:xfrm>
            <a:off x="214282" y="514352"/>
            <a:ext cx="6072230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marL="4492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Результаты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Рисунок 13" descr="H:\ \Диссертация\Результаты\30\Ndif.emf"/>
          <p:cNvPicPr/>
          <p:nvPr/>
        </p:nvPicPr>
        <p:blipFill>
          <a:blip r:embed="rId6" cstate="print"/>
          <a:srcRect t="4225" r="7314"/>
          <a:stretch>
            <a:fillRect/>
          </a:stretch>
        </p:blipFill>
        <p:spPr bwMode="auto">
          <a:xfrm>
            <a:off x="214282" y="1857364"/>
            <a:ext cx="4425730" cy="227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:\!Рабочий ЖД\2. Учеба\!Диссертация\Картинки\Результаты\PMD 30%\ConcPMD30.emf"/>
          <p:cNvPicPr/>
          <p:nvPr/>
        </p:nvPicPr>
        <p:blipFill>
          <a:blip r:embed="rId7"/>
          <a:srcRect r="7679"/>
          <a:stretch>
            <a:fillRect/>
          </a:stretch>
        </p:blipFill>
        <p:spPr bwMode="auto">
          <a:xfrm>
            <a:off x="4683678" y="1857364"/>
            <a:ext cx="4460322" cy="2475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:\ \Диссертация\Картинки\Результаты\PMD 30%\CollisionPMD30.emf"/>
          <p:cNvPicPr>
            <a:picLocks noChangeAspect="1"/>
          </p:cNvPicPr>
          <p:nvPr/>
        </p:nvPicPr>
        <p:blipFill>
          <a:blip r:embed="rId8" cstate="print"/>
          <a:srcRect r="7654"/>
          <a:stretch>
            <a:fillRect/>
          </a:stretch>
        </p:blipFill>
        <p:spPr bwMode="auto">
          <a:xfrm>
            <a:off x="203448" y="4405060"/>
            <a:ext cx="4368552" cy="209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:\ \Диссертация\Картинки\Результаты\PMD 30%\ColHPMD30.em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7970" y="4500569"/>
            <a:ext cx="4604220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00042"/>
            <a:ext cx="5529274" cy="1057260"/>
          </a:xfrm>
        </p:spPr>
        <p:txBody>
          <a:bodyPr/>
          <a:lstStyle/>
          <a:p>
            <a:pPr marL="812800" defTabSz="8128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История запусков РН 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засорения ОКП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idx="2"/>
          </p:nvPr>
        </p:nvSpPr>
        <p:spPr>
          <a:xfrm>
            <a:off x="251520" y="1628800"/>
            <a:ext cx="4536504" cy="4572000"/>
          </a:xfrm>
        </p:spPr>
        <p:txBody>
          <a:bodyPr/>
          <a:lstStyle/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начало 2015 г. В каталогах космических объектах содержится информация об около 17000 объектов.</a:t>
            </a: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Общая масса объектов в ОКП оценивается в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7000 тонн</a:t>
            </a: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~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4765 пусков ракет-носителей (РН)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~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251 событие разрушения на орбите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>
              <a:tabLst>
                <a:tab pos="2667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областям:</a:t>
            </a: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НОО 77%,  ГСО 6% ~10% в области высокоэллиптических орбит (ВЭО) 7% – на других орбитах, в том числе, в области навигационных спутниковых систем. </a:t>
            </a: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своему составу каталогизированные объекты включают 20% КА, из которых активно функционируют только 6%; 11% составляют ступени РН и разгонные блоки (РБ); 5% операционные элементы, образовавшиеся в процессе выведения КА на рабочие орбиты. 64% является продуктами разрушения КА, РН, РБ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301494" y="3835603"/>
            <a:ext cx="262809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Количество пусков РН по годам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6350" y="6335933"/>
            <a:ext cx="316330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Количество КО разных типов по годам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071942"/>
            <a:ext cx="3643338" cy="236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1714488"/>
            <a:ext cx="3300762" cy="21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 txBox="1">
            <a:spLocks/>
          </p:cNvSpPr>
          <p:nvPr/>
        </p:nvSpPr>
        <p:spPr bwMode="auto">
          <a:xfrm>
            <a:off x="509558" y="1938326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441325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804863" algn="l"/>
              </a:tabLst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Заголовок 17"/>
          <p:cNvSpPr txBox="1">
            <a:spLocks/>
          </p:cNvSpPr>
          <p:nvPr/>
        </p:nvSpPr>
        <p:spPr bwMode="auto">
          <a:xfrm>
            <a:off x="214282" y="514352"/>
            <a:ext cx="6072230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marL="4492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Результаты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" name="Рисунок 12" descr="H:\ \Диссертация\Результаты\90\Ndif.png"/>
          <p:cNvPicPr>
            <a:picLocks noChangeAspect="1"/>
          </p:cNvPicPr>
          <p:nvPr/>
        </p:nvPicPr>
        <p:blipFill>
          <a:blip r:embed="rId6" cstate="print"/>
          <a:srcRect t="3556" r="7568"/>
          <a:stretch>
            <a:fillRect/>
          </a:stretch>
        </p:blipFill>
        <p:spPr bwMode="auto">
          <a:xfrm>
            <a:off x="214282" y="1857364"/>
            <a:ext cx="4216484" cy="219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:\!Рабочий ЖД\2. Учеба\!Диссертация\Картинки\Результаты\PMD 30%\ConcPMD90_ADR8.emf"/>
          <p:cNvPicPr>
            <a:picLocks noChangeAspect="1"/>
          </p:cNvPicPr>
          <p:nvPr/>
        </p:nvPicPr>
        <p:blipFill>
          <a:blip r:embed="rId7"/>
          <a:srcRect l="5041" r="6446"/>
          <a:stretch>
            <a:fillRect/>
          </a:stretch>
        </p:blipFill>
        <p:spPr bwMode="auto">
          <a:xfrm>
            <a:off x="4786314" y="1857364"/>
            <a:ext cx="3968983" cy="2187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:\ \Диссертация\Картинки\Результаты\PMD 30%\CollisionPMD90ADR8.emf"/>
          <p:cNvPicPr>
            <a:picLocks noChangeAspect="1"/>
          </p:cNvPicPr>
          <p:nvPr/>
        </p:nvPicPr>
        <p:blipFill>
          <a:blip r:embed="rId8" cstate="print"/>
          <a:srcRect l="4767" r="8228"/>
          <a:stretch>
            <a:fillRect/>
          </a:stretch>
        </p:blipFill>
        <p:spPr bwMode="auto">
          <a:xfrm>
            <a:off x="214282" y="4143380"/>
            <a:ext cx="44984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:\ \Диссертация\Картинки\Результаты\PMD 30%\ColHPMD90_ADR8.emf"/>
          <p:cNvPicPr>
            <a:picLocks noChangeAspect="1"/>
          </p:cNvPicPr>
          <p:nvPr/>
        </p:nvPicPr>
        <p:blipFill>
          <a:blip r:embed="rId9" cstate="print"/>
          <a:srcRect l="4410" r="6348"/>
          <a:stretch>
            <a:fillRect/>
          </a:stretch>
        </p:blipFill>
        <p:spPr bwMode="auto">
          <a:xfrm>
            <a:off x="4643438" y="4000504"/>
            <a:ext cx="4317954" cy="231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:\ \Диссертация\Результаты\90\Рисунки\Nhi8.emf"/>
          <p:cNvPicPr>
            <a:picLocks noChangeAspect="1"/>
          </p:cNvPicPr>
          <p:nvPr/>
        </p:nvPicPr>
        <p:blipFill>
          <a:blip r:embed="rId10" cstate="print"/>
          <a:srcRect t="3067" r="4756"/>
          <a:stretch>
            <a:fillRect/>
          </a:stretch>
        </p:blipFill>
        <p:spPr bwMode="auto">
          <a:xfrm>
            <a:off x="285720" y="1643050"/>
            <a:ext cx="867292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928802"/>
            <a:ext cx="414340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357694"/>
            <a:ext cx="415504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1857364"/>
            <a:ext cx="4071966" cy="24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4286256"/>
            <a:ext cx="4071966" cy="219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 txBox="1">
            <a:spLocks/>
          </p:cNvSpPr>
          <p:nvPr/>
        </p:nvSpPr>
        <p:spPr bwMode="auto">
          <a:xfrm>
            <a:off x="509558" y="1938326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441325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804863" algn="l"/>
              </a:tabLst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Заголовок 17"/>
          <p:cNvSpPr txBox="1">
            <a:spLocks/>
          </p:cNvSpPr>
          <p:nvPr/>
        </p:nvSpPr>
        <p:spPr bwMode="auto">
          <a:xfrm>
            <a:off x="214282" y="514352"/>
            <a:ext cx="6072230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marL="4492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Сравнительный анализ результатов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3" name="Picture 1" descr="H:\!Статья\Рисунки\5.jpg"/>
          <p:cNvPicPr>
            <a:picLocks noChangeAspect="1" noChangeArrowheads="1"/>
          </p:cNvPicPr>
          <p:nvPr/>
        </p:nvPicPr>
        <p:blipFill>
          <a:blip r:embed="rId6"/>
          <a:srcRect t="3030"/>
          <a:stretch>
            <a:fillRect/>
          </a:stretch>
        </p:blipFill>
        <p:spPr bwMode="auto">
          <a:xfrm>
            <a:off x="5500694" y="1714488"/>
            <a:ext cx="3175696" cy="2286016"/>
          </a:xfrm>
          <a:prstGeom prst="rect">
            <a:avLst/>
          </a:prstGeom>
          <a:noFill/>
        </p:spPr>
      </p:pic>
      <p:pic>
        <p:nvPicPr>
          <p:cNvPr id="8194" name="Picture 2" descr="H:\!Статья\Рисунки\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000504"/>
            <a:ext cx="3357586" cy="2525198"/>
          </a:xfrm>
          <a:prstGeom prst="rect">
            <a:avLst/>
          </a:prstGeom>
          <a:noFill/>
        </p:spPr>
      </p:pic>
      <p:pic>
        <p:nvPicPr>
          <p:cNvPr id="8195" name="Picture 3" descr="H:\ \Работа\IADC\AI 31.5\Рисунки\ResultFig\ALL\NALLcorrect.e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857496"/>
            <a:ext cx="4979179" cy="221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6000792" cy="1057260"/>
          </a:xfrm>
        </p:spPr>
        <p:txBody>
          <a:bodyPr/>
          <a:lstStyle/>
          <a:p>
            <a:pPr marL="449263" lvl="0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Сравнение результатов с аналогичными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643050"/>
            <a:ext cx="400052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:\ \Работа\Статьи\2015.01 Прогноз КМ МАИ\Рисунки\2в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4071942"/>
            <a:ext cx="391275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88738" y="4143380"/>
            <a:ext cx="359810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1" y="1654971"/>
            <a:ext cx="4572033" cy="245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 txBox="1">
            <a:spLocks/>
          </p:cNvSpPr>
          <p:nvPr/>
        </p:nvSpPr>
        <p:spPr bwMode="auto">
          <a:xfrm>
            <a:off x="509558" y="1938326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441325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804863" algn="l"/>
              </a:tabLst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Заголовок 17"/>
          <p:cNvSpPr txBox="1">
            <a:spLocks/>
          </p:cNvSpPr>
          <p:nvPr/>
        </p:nvSpPr>
        <p:spPr bwMode="auto">
          <a:xfrm>
            <a:off x="214282" y="514352"/>
            <a:ext cx="5929354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Рекомендации по областям для активного удаления КМ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58" y="4500570"/>
            <a:ext cx="84296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основании результатов расчета по исследуемым сценариям можно выделить 3 области по высотам и наклонениям, для которых активное удаление наиболее актуально в настоящее время: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36575" lvl="0" algn="ctr" eaLnBrk="0" hangingPunct="0">
              <a:buFont typeface="+mj-lt"/>
              <a:buAutoNum type="arabicPeriod"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=800-850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км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71,25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 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36575" lvl="0" algn="ctr" eaLnBrk="0" hangingPunct="0">
              <a:buFont typeface="+mj-lt"/>
              <a:buAutoNum type="arabicPeriod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=650-800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км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98,75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 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36575" lvl="0" algn="ctr" eaLnBrk="0" hangingPunct="0">
              <a:buFont typeface="+mj-lt"/>
              <a:buAutoNum type="arabicPeriod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=900-950 км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83.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75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 0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 \Диссертация\Результаты\SumNorm2.e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857364"/>
            <a:ext cx="3946255" cy="2428892"/>
          </a:xfrm>
          <a:prstGeom prst="rect">
            <a:avLst/>
          </a:prstGeom>
          <a:noFill/>
        </p:spPr>
      </p:pic>
      <p:pic>
        <p:nvPicPr>
          <p:cNvPr id="14" name="Рисунок 13" descr="H:\!Статья\Рисунки\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1928802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 и выводы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9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389437"/>
          </a:xfrm>
        </p:spPr>
        <p:txBody>
          <a:bodyPr/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Разработаны: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методика оценки долговременной эволюции техногенного засорения низких околоземных орбит при реализации операций активного удаления космического мусора, основанная на раздельном моделировании и статистической модели КМ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частные математические модели космического мусора для решения задачи оценки долгосрочной эволюции техногенного засорения низких околоземных орбит объектами размером более 10 см при реализации активного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удаления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Разработано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программно-математическое обеспечение для оценки эволюции техногенного засорения низких околоземных орбит при реализации активного удаления КМ для объектов размером более 10 см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Анализ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результатов оценки влияния активного удаления космического мусора на долгосрочную эволюцию техногенного засорения области низких околоземных орбит при различных сценариях показал, что для стабилизации и снижения техногенного засорения области низких околоземных орбит необходимо помимо соблюдения мер по ограничению техногенного засорения удалять более 5 крупных объектов в год с наибольшим значением произведения массы на вероятность столкновения в будущем. Были выделены 3 области по высоте и наклонению, для которых активное удаление наиболее актуально в ближайшем будущем: </a:t>
            </a:r>
          </a:p>
          <a:p>
            <a:pPr lvl="0" algn="just"/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800-850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км </a:t>
            </a:r>
            <a:r>
              <a:rPr lang="en-US" sz="1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= 71,25</a:t>
            </a:r>
            <a:r>
              <a:rPr lang="ru-RU" sz="15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650-800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км </a:t>
            </a:r>
            <a:r>
              <a:rPr lang="en-US" sz="1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= 98,75</a:t>
            </a:r>
            <a:r>
              <a:rPr lang="ru-RU" sz="15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= 900-950 км </a:t>
            </a:r>
            <a:r>
              <a:rPr lang="en-US" sz="1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= 83.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ru-RU" sz="15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tabLst>
                <a:tab pos="804863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804863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 txBox="1">
            <a:spLocks/>
          </p:cNvSpPr>
          <p:nvPr/>
        </p:nvSpPr>
        <p:spPr bwMode="auto">
          <a:xfrm>
            <a:off x="571472" y="1928802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441325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804863" algn="l"/>
              </a:tabLst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987425"/>
            <a:r>
              <a:rPr lang="ru-RU" sz="2400" dirty="0" smtClean="0">
                <a:latin typeface="+mn-lt"/>
              </a:rPr>
              <a:t>Список работ, опубликованных автором по теме диссертации</a:t>
            </a:r>
            <a:endParaRPr lang="ru-RU" sz="2400" dirty="0">
              <a:latin typeface="+mn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9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786346"/>
          </a:xfrm>
        </p:spPr>
        <p:txBody>
          <a:bodyPr/>
          <a:lstStyle/>
          <a:p>
            <a:pPr marL="0" indent="355600"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Список работ, опубликованных автором по теме диссертации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Статьи в журналах Перечня ВАК РФ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Усовик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И.В., Малышев В.В.,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Дарнопых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В.В. Методика оценки эволюции техногенного засорения низких околоземных орбит с учетом взаимных столкновений и активного удаления космического мусора // Вестник Московского авиационного института. – 2015. – Том 22, №3. – С. 54-62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Усовик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И.В. Анализ характеристик потока космического мусора на низких околоземных орбитах с использованием уточненной модели // Космонавтика и ракетостроение . – 2014. – Выпуск № 3(76). – С. 97-102.</a:t>
            </a: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Усовик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И.В.,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Дарнопых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В.В. Автоматизированный программный комплекс для параметрического анализа и оптимизации планирования целевого функционирования космических систем ДЗЗ [Электронный ресурс] // Труды МАИ. – 2014. – Выпуск № 65. – Режим доступа: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trudy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published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php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=35841.</a:t>
            </a:r>
          </a:p>
          <a:p>
            <a:pPr marL="0" indent="355600"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Статьи в зарубежном издании, индексируемом в базе данных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Scopus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Nazarenko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A.I.,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Usovik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I.V., Gravitation effect on a flux of sporadic micrometeoroids in the vicinity of near-Earth orbits //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Acta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Astronautica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– 2013 – Vol. 84(2013). – P. 153-160.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Другие публикации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Космический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мусор. В 2 кн. Кн. 1. Методы наблюдения и модели космического мусора / Под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науч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ред. д.т.н., проф. Г.Г.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Райкунова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Агапов В.М., Головко А.В.,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Усовик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И.В. и др. – М.: ФИЗМАТЛИТ, 2014.  – 248 с. </a:t>
            </a: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Усовик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И.В. Методика прогнозирования техногенного засорения низких околоземных орбит с учетом взаимных столкновений и активного удаления космического мусора // Сборник тезисов «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XIII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Международная конференция Авиация и космонавтика». – М.: МАИ, 2014. – С. 194. </a:t>
            </a: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Усовик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И.В. Системный анализ проблемы активного удаления космического мусора // Сборник тезисов «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Международная конференция Системный анализ, управление и навигация». – Евпатория, 2015. – С.43.</a:t>
            </a: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Usovik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I.V.,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Loginov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S.S.,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Mikhailov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M.A.,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Yakovlev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M.V. The last results of activity Russian Federation in the field of modeling space debris and space debris mitigation measures in the near-earth space // 65-th International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Astronautical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Congress. – Toronto, Canada, 2014.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Nazarenko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A.I.,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Usovik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I.V. The Analysis of Pollution of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Space in the Field of LEO at Various Scenarios of its Further Development // Proceedings of the Six European Conference on Space Debris. – Darmstadt , Germany, 2013.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355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Nazarenko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A.I.,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Usovik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I.V. Space Debris Evolution Modeling with Allowance for Mutual Collisions of Objects Larger than 1 cm in Size. // Proceedings of the Six European Conference on Space Debris. – Darmstadt , Germany, 2013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 txBox="1">
            <a:spLocks/>
          </p:cNvSpPr>
          <p:nvPr/>
        </p:nvSpPr>
        <p:spPr bwMode="auto">
          <a:xfrm>
            <a:off x="509558" y="1938326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1588" marR="0" lvl="0" indent="441325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804863" algn="l"/>
              </a:tabLst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8726E-0B61-49D4-86B3-6713C5B3FBC9}" type="slidenum">
              <a:rPr lang="ru-RU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30723" name="Подзаголовок 2"/>
          <p:cNvSpPr txBox="1">
            <a:spLocks/>
          </p:cNvSpPr>
          <p:nvPr/>
        </p:nvSpPr>
        <p:spPr bwMode="auto">
          <a:xfrm>
            <a:off x="2357438" y="714375"/>
            <a:ext cx="78549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000" dirty="0">
              <a:latin typeface="Constantia" pitchFamily="18" charset="0"/>
            </a:endParaRPr>
          </a:p>
        </p:txBody>
      </p:sp>
      <p:sp>
        <p:nvSpPr>
          <p:cNvPr id="3072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0" y="6092825"/>
            <a:ext cx="7854950" cy="549275"/>
          </a:xfrm>
        </p:spPr>
        <p:txBody>
          <a:bodyPr/>
          <a:lstStyle/>
          <a:p>
            <a:pPr marR="0" eaLnBrk="1" hangingPunct="1"/>
            <a:r>
              <a:rPr lang="ru-RU" dirty="0" smtClean="0"/>
              <a:t>Спасибо за внимание!</a:t>
            </a:r>
          </a:p>
        </p:txBody>
      </p:sp>
      <p:pic>
        <p:nvPicPr>
          <p:cNvPr id="30726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57188"/>
            <a:ext cx="142875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Нижний колонтитул 18"/>
          <p:cNvSpPr>
            <a:spLocks noGrp="1"/>
          </p:cNvSpPr>
          <p:nvPr>
            <p:ph type="ftr" sz="quarter" idx="11"/>
          </p:nvPr>
        </p:nvSpPr>
        <p:spPr bwMode="auto">
          <a:xfrm>
            <a:off x="3719513" y="6362700"/>
            <a:ext cx="33528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Москва 2015</a:t>
            </a:r>
          </a:p>
        </p:txBody>
      </p:sp>
      <p:sp>
        <p:nvSpPr>
          <p:cNvPr id="30728" name="Прямоугольник 19"/>
          <p:cNvSpPr>
            <a:spLocks noChangeArrowheads="1"/>
          </p:cNvSpPr>
          <p:nvPr/>
        </p:nvSpPr>
        <p:spPr bwMode="auto">
          <a:xfrm>
            <a:off x="1643063" y="549275"/>
            <a:ext cx="6786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400" b="1" dirty="0">
                <a:latin typeface="Constantia" pitchFamily="18" charset="0"/>
              </a:rPr>
              <a:t>Московский авиационный институт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643063" y="1125538"/>
            <a:ext cx="6786562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730" name="Text Box 14"/>
          <p:cNvSpPr txBox="1">
            <a:spLocks noChangeArrowheads="1"/>
          </p:cNvSpPr>
          <p:nvPr/>
        </p:nvSpPr>
        <p:spPr bwMode="auto">
          <a:xfrm>
            <a:off x="1571625" y="1285875"/>
            <a:ext cx="6929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200" i="1" dirty="0"/>
              <a:t>(национальный исследовательский университет)</a:t>
            </a:r>
            <a:endParaRPr lang="ru-RU" sz="2200" dirty="0"/>
          </a:p>
        </p:txBody>
      </p:sp>
      <p:pic>
        <p:nvPicPr>
          <p:cNvPr id="13" name="Рисунок 12" descr="G:\Диссертация\Картинки\2013 г. обработка каталога\emf\Мусор.png"/>
          <p:cNvPicPr/>
          <p:nvPr/>
        </p:nvPicPr>
        <p:blipFill>
          <a:blip r:embed="rId4" cstate="print"/>
          <a:srcRect b="1695"/>
          <a:stretch>
            <a:fillRect/>
          </a:stretch>
        </p:blipFill>
        <p:spPr bwMode="auto">
          <a:xfrm>
            <a:off x="2071670" y="1785926"/>
            <a:ext cx="5143536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56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9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Основные положения, выносимые на защиту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Методика оценки долговременной эволюции техногенного засорения низких околоземных орбит при реализации активного удаления КМ, основанная на раздельном моделировании и статистической модели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КМ.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Частные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компоненты статистической модели КМ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расчета статистических распределений КМ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оценки частоты столкновений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оценки последствий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столкновений;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необходимые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оценки долговременной эволюции техногенного засорения низких околоземных орбит объектами размером более 10 см при реализации активного удаления.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Программно-математическое обеспечение для оценки долговременной эволюции техногенного засорения низких околоземных орбит объектами размером более 10 см при реализации активного удаления КМ.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Результаты сравнительного анализа и рекомендации по областям низких околоземных орбит для активного удаления КМ.</a:t>
            </a:r>
          </a:p>
          <a:p>
            <a:pPr algn="just">
              <a:buNone/>
              <a:tabLst>
                <a:tab pos="804863" algn="l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56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9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Научная новизна результатов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работе получены следующие результаты, обладающие новизной и научной значимостью: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методика оценки долговременной эволюции техногенного засорения области низких околоземных орбит при реализации активного удаления космического мусора, основанная на раздельном моделировании и статистической модели КМ;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частные компоненты статистической модели космического мусора для оценки долговременной эволюции техногенного засорения области низких околоземных орбит объектами размером более 10 см при реализации активного удаления;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программно-математическое обеспечение для оценки долговременной эволюции техногенного засорения области низких околоземных орбит объектами размером более 10 см при реализации активного удаления космического мусора.</a:t>
            </a:r>
          </a:p>
          <a:p>
            <a:pPr algn="just">
              <a:buNone/>
              <a:tabLst>
                <a:tab pos="804863" algn="l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Катастрофические события и их причины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571612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Текст 19"/>
          <p:cNvSpPr>
            <a:spLocks noGrp="1"/>
          </p:cNvSpPr>
          <p:nvPr>
            <p:ph type="body" idx="2"/>
          </p:nvPr>
        </p:nvSpPr>
        <p:spPr>
          <a:xfrm>
            <a:off x="357158" y="1676400"/>
            <a:ext cx="4429156" cy="4572000"/>
          </a:xfrm>
        </p:spPr>
        <p:txBody>
          <a:bodyPr/>
          <a:lstStyle/>
          <a:p>
            <a:pPr indent="177800" algn="just">
              <a:tabLst>
                <a:tab pos="266700" algn="l"/>
              </a:tabLst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настоящее время событием, в результате которого образовалось наибольшее количество наблюдаемых фрагментов КМ, является преднамеренное разрушение Китайского спутника Fengyun-1C в 2007 г. Вторым по количеству образовавшихся фрагментов является столкновение КА Космос-2251 и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Iridium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33 в 2009 г. До разрушения спутника Fengyun-1C среди событий, порождающих долгоживущий мусор, доминировали непреднамеренные взрывы. </a:t>
            </a:r>
          </a:p>
          <a:p>
            <a:pPr indent="177800" algn="just">
              <a:buFont typeface="Arial" pitchFamily="34" charset="0"/>
              <a:buChar char="•"/>
              <a:tabLst>
                <a:tab pos="266700" algn="l"/>
              </a:tabLst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Случаем непреднамеренного взрыва, создавшего большое количество объектов, до сих пор находящихся на орбите, был взрыв советского космического аппарата Космос-1275. Взрыв батареи спутника привёл к возникновению 259 объектов, которые отслеживаются до сих пор.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4" y="3643314"/>
            <a:ext cx="331090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Распределение событий разрушения КО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причинам их возникновения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36454" y="6357958"/>
            <a:ext cx="30503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Количество разрушений КО по годам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143380"/>
            <a:ext cx="3253718" cy="222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14282" y="514352"/>
            <a:ext cx="5929354" cy="1057260"/>
          </a:xfrm>
        </p:spPr>
        <p:txBody>
          <a:bodyPr/>
          <a:lstStyle/>
          <a:p>
            <a:pPr marL="81280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56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9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 результатов исследования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Разработанные методика и программно-математическое обеспечение обладают практической значимостью для принятия административных решений  в области ограничения и снижения техногенного засорения.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Получены оценки влияния активного удаления космического мусора на долгосрочную эволюцию техногенного засорения области низких околоземных орбит при различных сценариях;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Выявлены области низких околоземных орбит, для которых в первую очередь необходимо проводить операции активного удаления космического мусора для стабилизации и снижения техногенного засорения в долгосрочной перспективе.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A58742-5AA3-42D7-A0C2-8F20F80FBC4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Рисунок 12" descr="Collis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214686"/>
            <a:ext cx="1604676" cy="124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Рисунок 13" descr="cosmos225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4572008"/>
            <a:ext cx="1214971" cy="121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Рисунок 14" descr="Iridium"/>
          <p:cNvPicPr>
            <a:picLocks noChangeAspect="1" noChangeArrowheads="1"/>
          </p:cNvPicPr>
          <p:nvPr/>
        </p:nvPicPr>
        <p:blipFill>
          <a:blip r:embed="rId7" cstate="print"/>
          <a:srcRect l="20077" r="12998"/>
          <a:stretch>
            <a:fillRect/>
          </a:stretch>
        </p:blipFill>
        <p:spPr bwMode="auto">
          <a:xfrm>
            <a:off x="6572264" y="4572008"/>
            <a:ext cx="122450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3214686"/>
            <a:ext cx="1653080" cy="12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>
            <a:off x="6286512" y="3857628"/>
            <a:ext cx="607223" cy="13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Рисунок 20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1643050"/>
            <a:ext cx="4068394" cy="140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Текст 19"/>
          <p:cNvSpPr txBox="1">
            <a:spLocks/>
          </p:cNvSpPr>
          <p:nvPr/>
        </p:nvSpPr>
        <p:spPr>
          <a:xfrm>
            <a:off x="285720" y="1643050"/>
            <a:ext cx="3926240" cy="4572000"/>
          </a:xfrm>
          <a:prstGeom prst="rect">
            <a:avLst/>
          </a:prstGeom>
        </p:spPr>
        <p:txBody>
          <a:bodyPr/>
          <a:lstStyle/>
          <a:p>
            <a:pPr lvl="0" indent="265113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0" algn="l"/>
                <a:tab pos="357188" algn="l"/>
                <a:tab pos="4476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преднамеренного разрушения китайского спутника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un-1C 11.01.2007 в ОКП каталогизировано около 200 фрагментов КМ; </a:t>
            </a:r>
          </a:p>
          <a:p>
            <a:pPr lvl="0" indent="265113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0" algn="l"/>
                <a:tab pos="357188" algn="l"/>
                <a:tab pos="4476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февраля 2009 г. на высоте около 780 км произошло столкновение американского действующего спутника связи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Iridium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33 и Российского неактивного 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Космос-2251.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объектов отслеживаются в настоящее время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265113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0" algn="l"/>
                <a:tab pos="357188" algn="l"/>
                <a:tab pos="4476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этих двух событий техногенная засоренность ОКП в области НОО увеличилась на ~ 40%.</a:t>
            </a:r>
          </a:p>
          <a:p>
            <a:pPr lvl="0" indent="265113" algn="just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Arial" pitchFamily="34" charset="0"/>
              <a:buChar char="•"/>
              <a:tabLst>
                <a:tab pos="0" algn="l"/>
                <a:tab pos="357188" algn="l"/>
                <a:tab pos="447675" algn="l"/>
              </a:tabLst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Заголовок 17"/>
          <p:cNvSpPr txBox="1">
            <a:spLocks/>
          </p:cNvSpPr>
          <p:nvPr/>
        </p:nvSpPr>
        <p:spPr bwMode="auto">
          <a:xfrm>
            <a:off x="214282" y="514352"/>
            <a:ext cx="5929354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Крупнейшие катастрофические события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5786454"/>
            <a:ext cx="392126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Последствия катастрофических разрушений КО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78" name="Group 30"/>
          <p:cNvGrpSpPr>
            <a:grpSpLocks/>
          </p:cNvGrpSpPr>
          <p:nvPr/>
        </p:nvGrpSpPr>
        <p:grpSpPr bwMode="auto">
          <a:xfrm>
            <a:off x="1071538" y="2071678"/>
            <a:ext cx="7429804" cy="2928958"/>
            <a:chOff x="1051" y="2193"/>
            <a:chExt cx="10389" cy="3658"/>
          </a:xfrm>
        </p:grpSpPr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4263" y="2193"/>
              <a:ext cx="3273" cy="8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Проблемы,</a:t>
              </a:r>
              <a:b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создаваемые КМ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80" name="AutoShape 32"/>
            <p:cNvCxnSpPr>
              <a:cxnSpLocks noChangeShapeType="1"/>
            </p:cNvCxnSpPr>
            <p:nvPr/>
          </p:nvCxnSpPr>
          <p:spPr bwMode="auto">
            <a:xfrm flipH="1">
              <a:off x="2344" y="3011"/>
              <a:ext cx="2378" cy="14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81" name="AutoShape 33"/>
            <p:cNvCxnSpPr>
              <a:cxnSpLocks noChangeShapeType="1"/>
            </p:cNvCxnSpPr>
            <p:nvPr/>
          </p:nvCxnSpPr>
          <p:spPr bwMode="auto">
            <a:xfrm>
              <a:off x="5903" y="3011"/>
              <a:ext cx="17" cy="14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82" name="AutoShape 34"/>
            <p:cNvCxnSpPr>
              <a:cxnSpLocks noChangeShapeType="1"/>
            </p:cNvCxnSpPr>
            <p:nvPr/>
          </p:nvCxnSpPr>
          <p:spPr bwMode="auto">
            <a:xfrm>
              <a:off x="7083" y="3011"/>
              <a:ext cx="2483" cy="14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1051" y="4411"/>
              <a:ext cx="2581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Падение КО на Землю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Text Box 36"/>
            <p:cNvSpPr txBox="1">
              <a:spLocks noChangeArrowheads="1"/>
            </p:cNvSpPr>
            <p:nvPr/>
          </p:nvSpPr>
          <p:spPr bwMode="auto">
            <a:xfrm>
              <a:off x="4628" y="4411"/>
              <a:ext cx="2581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Столкновения действующих КА с КМ и взаимные столкновения объектов КМ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5" name="Text Box 37"/>
            <p:cNvSpPr txBox="1">
              <a:spLocks noChangeArrowheads="1"/>
            </p:cNvSpPr>
            <p:nvPr/>
          </p:nvSpPr>
          <p:spPr bwMode="auto">
            <a:xfrm>
              <a:off x="8277" y="4411"/>
              <a:ext cx="3163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помех средствам наблюдения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(ложные цели, искажение информации)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Проблемы, создаваемые КМ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85786" y="2143116"/>
            <a:ext cx="7626353" cy="3500462"/>
            <a:chOff x="225" y="7435"/>
            <a:chExt cx="11335" cy="4952"/>
          </a:xfrm>
        </p:grpSpPr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7905" y="10334"/>
              <a:ext cx="1646" cy="20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Требования по ограничению техногенного засорения к создаваемым КА, РН, РБ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9666" y="10350"/>
              <a:ext cx="1652" cy="20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Активное удаление КМ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3900" y="10289"/>
              <a:ext cx="2003" cy="20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Активная защита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(маневры</a:t>
              </a:r>
              <a:r>
                <a:rPr kumimoji="0" lang="ru-RU" sz="1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уклонения)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6001" y="10319"/>
              <a:ext cx="1655" cy="20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Пассивная защита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(экраны и конструкция КА)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8277" y="8277"/>
              <a:ext cx="2581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Ограничение и снижение техногенного засорения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4722" y="8262"/>
              <a:ext cx="2581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Защита функционирующих 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81" name="AutoShape 9"/>
            <p:cNvCxnSpPr>
              <a:cxnSpLocks noChangeShapeType="1"/>
            </p:cNvCxnSpPr>
            <p:nvPr/>
          </p:nvCxnSpPr>
          <p:spPr bwMode="auto">
            <a:xfrm flipH="1">
              <a:off x="5088" y="9702"/>
              <a:ext cx="357" cy="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2" name="AutoShape 10"/>
            <p:cNvCxnSpPr>
              <a:cxnSpLocks noChangeShapeType="1"/>
            </p:cNvCxnSpPr>
            <p:nvPr/>
          </p:nvCxnSpPr>
          <p:spPr bwMode="auto">
            <a:xfrm>
              <a:off x="6450" y="9740"/>
              <a:ext cx="315" cy="5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 flipH="1">
              <a:off x="8839" y="9709"/>
              <a:ext cx="206" cy="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4" name="AutoShape 12"/>
            <p:cNvCxnSpPr>
              <a:cxnSpLocks noChangeShapeType="1"/>
            </p:cNvCxnSpPr>
            <p:nvPr/>
          </p:nvCxnSpPr>
          <p:spPr bwMode="auto">
            <a:xfrm>
              <a:off x="10230" y="9717"/>
              <a:ext cx="315" cy="6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4414" y="7435"/>
              <a:ext cx="3212" cy="59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Решение проблем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86" name="AutoShape 14"/>
            <p:cNvCxnSpPr>
              <a:cxnSpLocks noChangeShapeType="1"/>
            </p:cNvCxnSpPr>
            <p:nvPr/>
          </p:nvCxnSpPr>
          <p:spPr bwMode="auto">
            <a:xfrm>
              <a:off x="705" y="8022"/>
              <a:ext cx="10855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1051" y="8277"/>
              <a:ext cx="2581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Предупреждение об опасных ситуациях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225" y="10253"/>
              <a:ext cx="1736" cy="20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Наблюдение и каталогизация КО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2076" y="10269"/>
              <a:ext cx="1652" cy="20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Совершенствование  и повышение точности  моделей движения КО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90" name="AutoShape 18"/>
            <p:cNvCxnSpPr>
              <a:cxnSpLocks noChangeShapeType="1"/>
            </p:cNvCxnSpPr>
            <p:nvPr/>
          </p:nvCxnSpPr>
          <p:spPr bwMode="auto">
            <a:xfrm flipH="1">
              <a:off x="1413" y="9679"/>
              <a:ext cx="357" cy="6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91" name="AutoShape 19"/>
            <p:cNvCxnSpPr>
              <a:cxnSpLocks noChangeShapeType="1"/>
            </p:cNvCxnSpPr>
            <p:nvPr/>
          </p:nvCxnSpPr>
          <p:spPr bwMode="auto">
            <a:xfrm>
              <a:off x="2775" y="9717"/>
              <a:ext cx="315" cy="5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92" name="AutoShape 20"/>
            <p:cNvCxnSpPr>
              <a:cxnSpLocks noChangeShapeType="1"/>
            </p:cNvCxnSpPr>
            <p:nvPr/>
          </p:nvCxnSpPr>
          <p:spPr bwMode="auto">
            <a:xfrm>
              <a:off x="3632" y="9009"/>
              <a:ext cx="10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093" name="AutoShape 21"/>
            <p:cNvCxnSpPr>
              <a:cxnSpLocks noChangeShapeType="1"/>
            </p:cNvCxnSpPr>
            <p:nvPr/>
          </p:nvCxnSpPr>
          <p:spPr bwMode="auto">
            <a:xfrm>
              <a:off x="7265" y="8919"/>
              <a:ext cx="101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</p:grpSp>
      <p:sp>
        <p:nvSpPr>
          <p:cNvPr id="31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Методы решения проблем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19"/>
          <p:cNvSpPr>
            <a:spLocks noGrp="1"/>
          </p:cNvSpPr>
          <p:nvPr>
            <p:ph type="body" idx="2"/>
          </p:nvPr>
        </p:nvSpPr>
        <p:spPr>
          <a:xfrm>
            <a:off x="357158" y="1643050"/>
            <a:ext cx="8286808" cy="4500594"/>
          </a:xfrm>
        </p:spPr>
        <p:txBody>
          <a:bodyPr/>
          <a:lstStyle/>
          <a:p>
            <a:pPr indent="177800" algn="just">
              <a:tabLst>
                <a:tab pos="2667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Можно выявить всего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два фундаментальных средства управления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будущим состоянием техногенного засорения: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предотвращение образования и удаление КМ.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принятием международных руководящих принципов предотвращения образования КМ, таких как принципы МККМ и Комитета по космосу Организации Объединенных Наций, с реализацией мер по снижению образования КМ, были сокращены темпы роста количества нового КМ из многих ключевых источников. Национальным механизмом решения задачи ограничения техногенного засорения является введенный в действие 1 января 2009 г. Национальный стандарт Российской Федерации ГОСТ Р 52925-2008 «Изделия космической техники. Общие требования к космическим средствам по ограничению техногенного засорения околоземного космического пространства». Требования этого стандарта гармонизированы с требованиями «Руководящих принципов ООН по предупреждению образования космического мусора». Однако последние исследования говорят о недостаточности применения данных мер в долгосрочном периоде, поэтому многие специалисты во всем мире приходят к выводу о необходимости «очистки» ОКП.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Методы управления будущей космической средой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19"/>
          <p:cNvSpPr>
            <a:spLocks noGrp="1"/>
          </p:cNvSpPr>
          <p:nvPr>
            <p:ph type="body" idx="2"/>
          </p:nvPr>
        </p:nvSpPr>
        <p:spPr>
          <a:xfrm>
            <a:off x="357158" y="1643050"/>
            <a:ext cx="8286808" cy="4500594"/>
          </a:xfrm>
        </p:spPr>
        <p:txBody>
          <a:bodyPr/>
          <a:lstStyle/>
          <a:p>
            <a:pPr indent="177800" algn="just">
              <a:tabLst>
                <a:tab pos="266700" algn="l"/>
              </a:tabLst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730A4-2B27-433E-8144-117D7AFA0F2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Picture 3" descr="F:\шкоьники\normal_M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04"/>
            <a:ext cx="1643074" cy="1150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928662" y="714340"/>
            <a:ext cx="5286412" cy="785834"/>
          </a:xfrm>
          <a:prstGeom prst="rect">
            <a:avLst/>
          </a:prstGeom>
        </p:spPr>
        <p:txBody>
          <a:bodyPr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defRPr/>
            </a:pPr>
            <a:endParaRPr lang="ru-RU" sz="2400" dirty="0">
              <a:latin typeface="Corbel" pitchFamily="34" charset="0"/>
            </a:endParaRPr>
          </a:p>
        </p:txBody>
      </p:sp>
      <p:pic>
        <p:nvPicPr>
          <p:cNvPr id="8" name="Picture 2" descr="F:\шкоьники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2285" y="0"/>
            <a:ext cx="1601715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2" descr="F:\шкоьники\1269194280_mai80_in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214313"/>
            <a:ext cx="8159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7"/>
          <p:cNvSpPr txBox="1">
            <a:spLocks/>
          </p:cNvSpPr>
          <p:nvPr/>
        </p:nvSpPr>
        <p:spPr bwMode="auto">
          <a:xfrm>
            <a:off x="214282" y="509186"/>
            <a:ext cx="5786478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81280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Выполнение мер по ограничению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3857628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3929066"/>
            <a:ext cx="11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РБ и РН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4286256"/>
            <a:ext cx="4143404" cy="2328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714488"/>
            <a:ext cx="371049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1714488"/>
            <a:ext cx="358012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5323</TotalTime>
  <Words>2956</Words>
  <Application>Microsoft Office PowerPoint</Application>
  <PresentationFormat>Экран (4:3)</PresentationFormat>
  <Paragraphs>330</Paragraphs>
  <Slides>40</Slides>
  <Notes>17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Поток</vt:lpstr>
      <vt:lpstr>Формула</vt:lpstr>
      <vt:lpstr>Слайд 1</vt:lpstr>
      <vt:lpstr>Области околоземного космического пространства</vt:lpstr>
      <vt:lpstr>История запусков РН и  засорения ОКП</vt:lpstr>
      <vt:lpstr>Катастрофические события и их причины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Модель космического мусора</vt:lpstr>
      <vt:lpstr>Эволюционное уравнение прогноза распределения КМ по высоте перигея</vt:lpstr>
      <vt:lpstr>Определение скорости снижения высоты перигея</vt:lpstr>
      <vt:lpstr>Модель космического мусора</vt:lpstr>
      <vt:lpstr>Описание техногенного засорения</vt:lpstr>
      <vt:lpstr>Модель расчета количества столкновений</vt:lpstr>
      <vt:lpstr>Модель расчета последствий столкновений </vt:lpstr>
      <vt:lpstr> Основы методики оценки эволюции</vt:lpstr>
      <vt:lpstr>Слайд 22</vt:lpstr>
      <vt:lpstr>   2.Последовательность шагов методики</vt:lpstr>
      <vt:lpstr>3. Программный комплекс</vt:lpstr>
      <vt:lpstr>3. Программный комплекс</vt:lpstr>
      <vt:lpstr>4. Сценарий</vt:lpstr>
      <vt:lpstr>4. Исходные данные об объектах размером &gt; 10см, предоставленные ESA</vt:lpstr>
      <vt:lpstr>4. Формирование подмножеств  ADR и NEW</vt:lpstr>
      <vt:lpstr>Слайд 29</vt:lpstr>
      <vt:lpstr>Слайд 30</vt:lpstr>
      <vt:lpstr>4. Результаты</vt:lpstr>
      <vt:lpstr>Слайд 32</vt:lpstr>
      <vt:lpstr>4. Сравнение результатов с аналогичными</vt:lpstr>
      <vt:lpstr>Слайд 34</vt:lpstr>
      <vt:lpstr>Заключение и выводы</vt:lpstr>
      <vt:lpstr>Список работ, опубликованных автором по теме диссертации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ASG</dc:creator>
  <cp:lastModifiedBy>Igor</cp:lastModifiedBy>
  <cp:revision>377</cp:revision>
  <dcterms:created xsi:type="dcterms:W3CDTF">2013-03-27T12:30:03Z</dcterms:created>
  <dcterms:modified xsi:type="dcterms:W3CDTF">2015-10-20T19:37:30Z</dcterms:modified>
</cp:coreProperties>
</file>