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289" r:id="rId2"/>
    <p:sldId id="312" r:id="rId3"/>
    <p:sldId id="317" r:id="rId4"/>
    <p:sldId id="359" r:id="rId5"/>
    <p:sldId id="331" r:id="rId6"/>
    <p:sldId id="365" r:id="rId7"/>
    <p:sldId id="366" r:id="rId8"/>
    <p:sldId id="351" r:id="rId9"/>
    <p:sldId id="352" r:id="rId10"/>
    <p:sldId id="357" r:id="rId11"/>
    <p:sldId id="353" r:id="rId12"/>
    <p:sldId id="354" r:id="rId13"/>
    <p:sldId id="329" r:id="rId14"/>
    <p:sldId id="318" r:id="rId15"/>
    <p:sldId id="358" r:id="rId16"/>
    <p:sldId id="314" r:id="rId17"/>
    <p:sldId id="323" r:id="rId18"/>
    <p:sldId id="321" r:id="rId19"/>
    <p:sldId id="350" r:id="rId20"/>
    <p:sldId id="322" r:id="rId21"/>
    <p:sldId id="346" r:id="rId22"/>
    <p:sldId id="325" r:id="rId23"/>
    <p:sldId id="263" r:id="rId24"/>
    <p:sldId id="347" r:id="rId25"/>
  </p:sldIdLst>
  <p:sldSz cx="9144000" cy="6858000" type="screen4x3"/>
  <p:notesSz cx="7102475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000099"/>
    <a:srgbClr val="00FFFF"/>
    <a:srgbClr val="00FF00"/>
    <a:srgbClr val="FFFF66"/>
    <a:srgbClr val="3399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25" autoAdjust="0"/>
    <p:restoredTop sz="94608" autoAdjust="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476" y="-96"/>
      </p:cViewPr>
      <p:guideLst>
        <p:guide orient="horz" pos="3224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6061" tIns="48031" rIns="96061" bIns="48031" rtlCol="0"/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6575" cy="512763"/>
          </a:xfrm>
          <a:prstGeom prst="rect">
            <a:avLst/>
          </a:prstGeom>
        </p:spPr>
        <p:txBody>
          <a:bodyPr vert="horz" lIns="96061" tIns="48031" rIns="96061" bIns="48031" rtlCol="0"/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76BEB691-2FE2-46AE-83F1-AE1D3419B9D4}" type="datetimeFigureOut">
              <a:rPr lang="ru-RU"/>
              <a:pPr>
                <a:defRPr/>
              </a:pPr>
              <a:t>01.06.2017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2762"/>
          </a:xfrm>
          <a:prstGeom prst="rect">
            <a:avLst/>
          </a:prstGeom>
        </p:spPr>
        <p:txBody>
          <a:bodyPr vert="horz" lIns="96061" tIns="48031" rIns="96061" bIns="48031" rtlCol="0" anchor="b"/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6575" cy="512762"/>
          </a:xfrm>
          <a:prstGeom prst="rect">
            <a:avLst/>
          </a:prstGeom>
        </p:spPr>
        <p:txBody>
          <a:bodyPr vert="horz" lIns="96061" tIns="48031" rIns="96061" bIns="48031" rtlCol="0" anchor="b"/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D02AC791-A170-41AF-82D3-CC2D12484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12" tIns="47655" rIns="95312" bIns="47655" numCol="1" anchor="t" anchorCtr="0" compatLnSpc="1">
            <a:prstTxWarp prst="textNoShape">
              <a:avLst/>
            </a:prstTxWarp>
          </a:bodyPr>
          <a:lstStyle>
            <a:lvl1pPr defTabSz="953932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12" tIns="47655" rIns="95312" bIns="47655" numCol="1" anchor="t" anchorCtr="0" compatLnSpc="1">
            <a:prstTxWarp prst="textNoShape">
              <a:avLst/>
            </a:prstTxWarp>
          </a:bodyPr>
          <a:lstStyle>
            <a:lvl1pPr algn="r" defTabSz="953932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6950" y="768350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12" tIns="47655" rIns="95312" bIns="476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263"/>
            <a:ext cx="3078163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12" tIns="47655" rIns="95312" bIns="47655" numCol="1" anchor="b" anchorCtr="0" compatLnSpc="1">
            <a:prstTxWarp prst="textNoShape">
              <a:avLst/>
            </a:prstTxWarp>
          </a:bodyPr>
          <a:lstStyle>
            <a:lvl1pPr defTabSz="953932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0263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12" tIns="47655" rIns="95312" bIns="47655" numCol="1" anchor="b" anchorCtr="0" compatLnSpc="1">
            <a:prstTxWarp prst="textNoShape">
              <a:avLst/>
            </a:prstTxWarp>
          </a:bodyPr>
          <a:lstStyle>
            <a:lvl1pPr algn="r" defTabSz="953932">
              <a:defRPr sz="13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5305E72-2DD3-462F-A3C8-AA8CDE092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9EDDF-5D52-4754-8CE6-75364D52AA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19170-644C-49BF-BFB7-E364C3E71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CC392-360E-4E49-BCD6-21180BCC71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48A2A-F65E-4557-A7E5-1AB744FF3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20955-A0C9-4B45-A605-0FCB6FE32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A1AE8-E2C1-46AF-93E4-F78E0D86F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5A728-EC8D-4562-B7A4-94BBDE338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E3C3-EB1D-4FA0-BED5-C14437CFA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F4CE1-248D-4FA8-8418-61FE5EF373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C55A2-AC6E-4B62-8F49-30D0B2AF6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2E1B5-A1A9-40E8-9086-2D1EE5C84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22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D1556E0-FEF2-4AFD-AA23-2316CB1C7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76" r:id="rId4"/>
    <p:sldLayoutId id="2147483782" r:id="rId5"/>
    <p:sldLayoutId id="2147483777" r:id="rId6"/>
    <p:sldLayoutId id="2147483783" r:id="rId7"/>
    <p:sldLayoutId id="2147483784" r:id="rId8"/>
    <p:sldLayoutId id="2147483785" r:id="rId9"/>
    <p:sldLayoutId id="2147483778" r:id="rId10"/>
    <p:sldLayoutId id="214748378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hyperlink" Target="http://www.iki.rssi.r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oleObject" Target="../embeddings/oleObject10.bin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hyperlink" Target="http://www.rfbr.ru/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www.iki.rssi.ru/" TargetMode="External"/><Relationship Id="rId9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tdbest.ru/" TargetMode="External"/><Relationship Id="rId2" Type="http://schemas.openxmlformats.org/officeDocument/2006/relationships/hyperlink" Target="http://www.mtdbest.iki.rssi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g_ovechkin@mail.ru" TargetMode="External"/><Relationship Id="rId4" Type="http://schemas.openxmlformats.org/officeDocument/2006/relationships/hyperlink" Target="mailto:zolotasd@yandex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71601" y="404813"/>
            <a:ext cx="8172400" cy="2735262"/>
          </a:xfrm>
        </p:spPr>
        <p:txBody>
          <a:bodyPr anchor="ctr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3300"/>
                </a:solidFill>
              </a:rPr>
              <a:t>О реализации нового уровня прикладных достижений в теории кодирования</a:t>
            </a:r>
            <a:endParaRPr lang="ru-RU" sz="4400" b="1" dirty="0">
              <a:solidFill>
                <a:srgbClr val="FF3300"/>
              </a:solidFill>
            </a:endParaRPr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644900"/>
            <a:ext cx="8604250" cy="1728788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 smtClean="0">
                <a:solidFill>
                  <a:srgbClr val="0000FF"/>
                </a:solidFill>
                <a:latin typeface="Arial" charset="0"/>
              </a:rPr>
              <a:t>Золотарёв </a:t>
            </a:r>
            <a:r>
              <a:rPr lang="ru-RU" sz="2200" b="1" dirty="0">
                <a:solidFill>
                  <a:srgbClr val="0000FF"/>
                </a:solidFill>
                <a:latin typeface="Arial" charset="0"/>
              </a:rPr>
              <a:t>В.В., </a:t>
            </a:r>
            <a:endParaRPr lang="ru-RU" sz="2200" b="1" dirty="0" smtClean="0">
              <a:solidFill>
                <a:srgbClr val="0000FF"/>
              </a:solidFill>
              <a:latin typeface="Arial" charset="0"/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latin typeface="Arial" charset="0"/>
              </a:rPr>
              <a:t>Институт космических исследований </a:t>
            </a:r>
            <a:r>
              <a:rPr lang="ru-RU" sz="2200" dirty="0">
                <a:solidFill>
                  <a:srgbClr val="0000FF"/>
                </a:solidFill>
                <a:latin typeface="Arial" charset="0"/>
              </a:rPr>
              <a:t>РАН </a:t>
            </a:r>
            <a:endParaRPr lang="en-US" sz="2200" dirty="0">
              <a:solidFill>
                <a:srgbClr val="0000FF"/>
              </a:solidFill>
              <a:latin typeface="Arial" charset="0"/>
            </a:endParaRPr>
          </a:p>
          <a:p>
            <a:pPr marL="1973263" indent="-1973263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200" b="1" dirty="0">
                <a:solidFill>
                  <a:srgbClr val="0000FF"/>
                </a:solidFill>
                <a:latin typeface="Arial" charset="0"/>
              </a:rPr>
              <a:t>Овечкин Г.В</a:t>
            </a:r>
            <a:r>
              <a:rPr lang="ru-RU" sz="2200" b="1" dirty="0" smtClean="0">
                <a:solidFill>
                  <a:srgbClr val="0000FF"/>
                </a:solidFill>
                <a:latin typeface="Arial" charset="0"/>
              </a:rPr>
              <a:t>.</a:t>
            </a:r>
          </a:p>
          <a:p>
            <a:pPr marL="1973263" indent="-1973263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 smtClean="0">
                <a:solidFill>
                  <a:srgbClr val="0000FF"/>
                </a:solidFill>
                <a:latin typeface="Arial" charset="0"/>
              </a:rPr>
              <a:t>Рязанский государственный радиотехнический университет</a:t>
            </a:r>
            <a:endParaRPr lang="en-US" sz="2200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029" name="Rectangle 8"/>
          <p:cNvSpPr>
            <a:spLocks noChangeArrowheads="1"/>
          </p:cNvSpPr>
          <p:nvPr/>
        </p:nvSpPr>
        <p:spPr bwMode="auto">
          <a:xfrm>
            <a:off x="0" y="6424613"/>
            <a:ext cx="91440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dirty="0" smtClean="0">
                <a:solidFill>
                  <a:srgbClr val="0000FF"/>
                </a:solidFill>
                <a:latin typeface="Arial" pitchFamily="34" charset="0"/>
              </a:rPr>
              <a:t>Институт космических исследований РАН (0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</a:rPr>
              <a:t>1</a:t>
            </a:r>
            <a:r>
              <a:rPr lang="ru-RU" sz="1600" dirty="0">
                <a:solidFill>
                  <a:srgbClr val="0000FF"/>
                </a:solidFill>
                <a:latin typeface="Arial" pitchFamily="34" charset="0"/>
              </a:rPr>
              <a:t>.</a:t>
            </a:r>
            <a:r>
              <a:rPr lang="en-US" sz="1600" dirty="0" smtClean="0">
                <a:solidFill>
                  <a:srgbClr val="0000FF"/>
                </a:solidFill>
                <a:latin typeface="Arial" pitchFamily="34" charset="0"/>
              </a:rPr>
              <a:t>0</a:t>
            </a:r>
            <a:r>
              <a:rPr lang="ru-RU" sz="1600" dirty="0" smtClean="0">
                <a:solidFill>
                  <a:srgbClr val="0000FF"/>
                </a:solidFill>
                <a:latin typeface="Arial" pitchFamily="34" charset="0"/>
              </a:rPr>
              <a:t>6.201</a:t>
            </a:r>
            <a:r>
              <a:rPr lang="en-US" sz="1600" dirty="0">
                <a:solidFill>
                  <a:srgbClr val="0000FF"/>
                </a:solidFill>
                <a:latin typeface="Arial" pitchFamily="34" charset="0"/>
              </a:rPr>
              <a:t>7</a:t>
            </a:r>
            <a:r>
              <a:rPr lang="ru-RU" sz="1600" dirty="0" smtClean="0">
                <a:solidFill>
                  <a:srgbClr val="0000FF"/>
                </a:solidFill>
                <a:latin typeface="Arial" pitchFamily="34" charset="0"/>
              </a:rPr>
              <a:t>)</a:t>
            </a:r>
            <a:endParaRPr lang="ru-RU" sz="1600" dirty="0">
              <a:solidFill>
                <a:srgbClr val="0000FF"/>
              </a:solidFill>
              <a:latin typeface="Arial" pitchFamily="34" charset="0"/>
            </a:endParaRP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8532813" y="4797425"/>
          <a:ext cx="457200" cy="504825"/>
        </p:xfrm>
        <a:graphic>
          <a:graphicData uri="http://schemas.openxmlformats.org/presentationml/2006/ole">
            <p:oleObj spid="_x0000_s1026" name="CorelDRAW" r:id="rId3" imgW="1662480" imgH="1834200" progId="">
              <p:embed/>
            </p:oleObj>
          </a:graphicData>
        </a:graphic>
      </p:graphicFrame>
      <p:pic>
        <p:nvPicPr>
          <p:cNvPr id="1030" name="Picture 5" descr="Space Research Institute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4221163"/>
            <a:ext cx="82708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1071546"/>
          </a:xfrm>
          <a:noFill/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rgbClr val="FF3300"/>
                </a:solidFill>
              </a:rPr>
              <a:t>Эффективность методов декодирования недвоичных кодов для </a:t>
            </a:r>
            <a:r>
              <a:rPr lang="en-US" sz="2800" b="1" i="1" dirty="0" smtClean="0">
                <a:solidFill>
                  <a:srgbClr val="FF3300"/>
                </a:solidFill>
              </a:rPr>
              <a:t>R</a:t>
            </a:r>
            <a:r>
              <a:rPr lang="en-US" sz="2800" b="1" dirty="0" smtClean="0">
                <a:solidFill>
                  <a:srgbClr val="FF3300"/>
                </a:solidFill>
              </a:rPr>
              <a:t>=1/2</a:t>
            </a:r>
            <a:r>
              <a:rPr lang="ru-RU" sz="2800" b="1" dirty="0" smtClean="0">
                <a:solidFill>
                  <a:srgbClr val="FF3300"/>
                </a:solidFill>
              </a:rPr>
              <a:t> в </a:t>
            </a:r>
            <a:r>
              <a:rPr lang="en-US" sz="2800" b="1" i="1" dirty="0" smtClean="0">
                <a:solidFill>
                  <a:srgbClr val="FF3300"/>
                </a:solidFill>
              </a:rPr>
              <a:t>q</a:t>
            </a:r>
            <a:r>
              <a:rPr lang="ru-RU" sz="2800" b="1" dirty="0" smtClean="0">
                <a:solidFill>
                  <a:srgbClr val="FF3300"/>
                </a:solidFill>
              </a:rPr>
              <a:t>СК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5688044" y="1643050"/>
            <a:ext cx="33845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dirty="0"/>
              <a:t>1 – </a:t>
            </a:r>
            <a:r>
              <a:rPr lang="ru-RU" sz="1600" dirty="0"/>
              <a:t>РС</a:t>
            </a:r>
            <a:r>
              <a:rPr lang="en-US" sz="1600" dirty="0"/>
              <a:t> (</a:t>
            </a:r>
            <a:r>
              <a:rPr lang="en-US" sz="1600" i="1" dirty="0"/>
              <a:t>R</a:t>
            </a:r>
            <a:r>
              <a:rPr lang="en-US" sz="1600" dirty="0"/>
              <a:t>=1/2, </a:t>
            </a:r>
            <a:r>
              <a:rPr lang="en-US" sz="1600" i="1" dirty="0"/>
              <a:t>n</a:t>
            </a:r>
            <a:r>
              <a:rPr lang="en-US" sz="1600" dirty="0"/>
              <a:t>=255, </a:t>
            </a:r>
            <a:r>
              <a:rPr lang="en-US" sz="1600" i="1" dirty="0"/>
              <a:t>q</a:t>
            </a:r>
            <a:r>
              <a:rPr lang="en-US" sz="1600" dirty="0"/>
              <a:t>=256);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/>
              <a:t>2 – </a:t>
            </a:r>
            <a:r>
              <a:rPr lang="ru-RU" sz="1600" dirty="0"/>
              <a:t>РС</a:t>
            </a:r>
            <a:r>
              <a:rPr lang="en-US" sz="1600" dirty="0"/>
              <a:t> (</a:t>
            </a:r>
            <a:r>
              <a:rPr lang="en-US" sz="1600" i="1" dirty="0"/>
              <a:t>R</a:t>
            </a:r>
            <a:r>
              <a:rPr lang="en-US" sz="1600" dirty="0"/>
              <a:t>=1/2, </a:t>
            </a:r>
            <a:r>
              <a:rPr lang="en-US" sz="1600" i="1" dirty="0"/>
              <a:t>n</a:t>
            </a:r>
            <a:r>
              <a:rPr lang="en-US" sz="1600" dirty="0"/>
              <a:t>=</a:t>
            </a:r>
            <a:r>
              <a:rPr lang="ru-RU" sz="1600" dirty="0"/>
              <a:t>6</a:t>
            </a:r>
            <a:r>
              <a:rPr lang="en-US" sz="1600" dirty="0"/>
              <a:t>4K, </a:t>
            </a:r>
            <a:r>
              <a:rPr lang="en-US" sz="1600" i="1" dirty="0"/>
              <a:t>q</a:t>
            </a:r>
            <a:r>
              <a:rPr lang="en-US" sz="1600" dirty="0"/>
              <a:t>=</a:t>
            </a:r>
            <a:r>
              <a:rPr lang="ru-RU" sz="1600" dirty="0"/>
              <a:t>2</a:t>
            </a:r>
            <a:r>
              <a:rPr lang="ru-RU" sz="1600" baseline="30000" dirty="0"/>
              <a:t>16</a:t>
            </a:r>
            <a:r>
              <a:rPr lang="en-US" sz="1600" dirty="0"/>
              <a:t>); 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/>
              <a:t>3</a:t>
            </a:r>
            <a:r>
              <a:rPr lang="en-US" sz="1600" dirty="0"/>
              <a:t> – </a:t>
            </a:r>
            <a:r>
              <a:rPr lang="ru-RU" sz="1600" dirty="0"/>
              <a:t>РС</a:t>
            </a:r>
            <a:r>
              <a:rPr lang="en-US" sz="1600" dirty="0"/>
              <a:t> (</a:t>
            </a:r>
            <a:r>
              <a:rPr lang="en-US" sz="1600" i="1" dirty="0"/>
              <a:t>R</a:t>
            </a:r>
            <a:r>
              <a:rPr lang="en-US" sz="1600" dirty="0"/>
              <a:t>=1/2, </a:t>
            </a:r>
            <a:r>
              <a:rPr lang="en-US" sz="1600" i="1" dirty="0"/>
              <a:t>n</a:t>
            </a:r>
            <a:r>
              <a:rPr lang="en-US" sz="1600" dirty="0"/>
              <a:t>=255, </a:t>
            </a:r>
            <a:r>
              <a:rPr lang="en-US" sz="1600" i="1" dirty="0"/>
              <a:t>q</a:t>
            </a:r>
            <a:r>
              <a:rPr lang="en-US" sz="1600" dirty="0"/>
              <a:t>=256)</a:t>
            </a:r>
            <a:r>
              <a:rPr lang="ru-RU" sz="1600" dirty="0"/>
              <a:t> - Судан</a:t>
            </a:r>
            <a:r>
              <a:rPr lang="en-US" sz="1600" dirty="0"/>
              <a:t>; 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>
                <a:solidFill>
                  <a:srgbClr val="0000FF"/>
                </a:solidFill>
              </a:rPr>
              <a:t>4</a:t>
            </a:r>
            <a:r>
              <a:rPr lang="en-US" sz="1600" dirty="0">
                <a:solidFill>
                  <a:srgbClr val="0000FF"/>
                </a:solidFill>
              </a:rPr>
              <a:t> –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ru-RU" sz="1600" dirty="0">
                <a:solidFill>
                  <a:srgbClr val="0000FF"/>
                </a:solidFill>
              </a:rPr>
              <a:t>МПД</a:t>
            </a:r>
            <a:r>
              <a:rPr lang="en-US" sz="1600" dirty="0">
                <a:solidFill>
                  <a:srgbClr val="0000FF"/>
                </a:solidFill>
              </a:rPr>
              <a:t> (</a:t>
            </a:r>
            <a:r>
              <a:rPr lang="en-US" sz="1600" i="1" dirty="0">
                <a:solidFill>
                  <a:srgbClr val="0000FF"/>
                </a:solidFill>
              </a:rPr>
              <a:t>R</a:t>
            </a:r>
            <a:r>
              <a:rPr lang="en-US" sz="1600" dirty="0">
                <a:solidFill>
                  <a:srgbClr val="0000FF"/>
                </a:solidFill>
              </a:rPr>
              <a:t>=1/2, </a:t>
            </a:r>
            <a:r>
              <a:rPr lang="en-US" sz="1600" i="1" dirty="0">
                <a:solidFill>
                  <a:srgbClr val="0000FF"/>
                </a:solidFill>
              </a:rPr>
              <a:t>n</a:t>
            </a:r>
            <a:r>
              <a:rPr lang="en-US" sz="1600" dirty="0">
                <a:solidFill>
                  <a:srgbClr val="0000FF"/>
                </a:solidFill>
              </a:rPr>
              <a:t>=4K,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en-US" sz="1600" dirty="0">
                <a:solidFill>
                  <a:srgbClr val="0000FF"/>
                </a:solidFill>
              </a:rPr>
              <a:t>=256);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>
                <a:solidFill>
                  <a:srgbClr val="0000FF"/>
                </a:solidFill>
              </a:rPr>
              <a:t>5</a:t>
            </a:r>
            <a:r>
              <a:rPr lang="en-US" sz="1600" dirty="0">
                <a:solidFill>
                  <a:srgbClr val="0000FF"/>
                </a:solidFill>
              </a:rPr>
              <a:t> –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ru-RU" sz="1600" dirty="0">
                <a:solidFill>
                  <a:srgbClr val="0000FF"/>
                </a:solidFill>
              </a:rPr>
              <a:t>МПД</a:t>
            </a:r>
            <a:r>
              <a:rPr lang="en-US" sz="1600" dirty="0">
                <a:solidFill>
                  <a:srgbClr val="0000FF"/>
                </a:solidFill>
              </a:rPr>
              <a:t> (</a:t>
            </a:r>
            <a:r>
              <a:rPr lang="en-US" sz="1600" i="1" dirty="0">
                <a:solidFill>
                  <a:srgbClr val="0000FF"/>
                </a:solidFill>
              </a:rPr>
              <a:t>R</a:t>
            </a:r>
            <a:r>
              <a:rPr lang="en-US" sz="1600" dirty="0">
                <a:solidFill>
                  <a:srgbClr val="0000FF"/>
                </a:solidFill>
              </a:rPr>
              <a:t>=1/2, </a:t>
            </a:r>
            <a:r>
              <a:rPr lang="en-US" sz="1600" i="1" dirty="0">
                <a:solidFill>
                  <a:srgbClr val="0000FF"/>
                </a:solidFill>
              </a:rPr>
              <a:t>n</a:t>
            </a:r>
            <a:r>
              <a:rPr lang="en-US" sz="1600" dirty="0">
                <a:solidFill>
                  <a:srgbClr val="0000FF"/>
                </a:solidFill>
              </a:rPr>
              <a:t>=32K,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en-US" sz="1600" dirty="0">
                <a:solidFill>
                  <a:srgbClr val="0000FF"/>
                </a:solidFill>
              </a:rPr>
              <a:t>=256);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>
                <a:solidFill>
                  <a:srgbClr val="0000FF"/>
                </a:solidFill>
              </a:rPr>
              <a:t>6</a:t>
            </a:r>
            <a:r>
              <a:rPr lang="en-US" sz="1600" dirty="0">
                <a:solidFill>
                  <a:srgbClr val="0000FF"/>
                </a:solidFill>
              </a:rPr>
              <a:t> –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ru-RU" sz="1600" dirty="0">
                <a:solidFill>
                  <a:srgbClr val="0000FF"/>
                </a:solidFill>
              </a:rPr>
              <a:t>МПД</a:t>
            </a:r>
            <a:r>
              <a:rPr lang="en-US" sz="1600" dirty="0">
                <a:solidFill>
                  <a:srgbClr val="0000FF"/>
                </a:solidFill>
              </a:rPr>
              <a:t> (</a:t>
            </a:r>
            <a:r>
              <a:rPr lang="en-US" sz="1600" i="1" dirty="0">
                <a:solidFill>
                  <a:srgbClr val="0000FF"/>
                </a:solidFill>
              </a:rPr>
              <a:t>R</a:t>
            </a:r>
            <a:r>
              <a:rPr lang="en-US" sz="1600" dirty="0">
                <a:solidFill>
                  <a:srgbClr val="0000FF"/>
                </a:solidFill>
              </a:rPr>
              <a:t>=1/2, </a:t>
            </a:r>
            <a:r>
              <a:rPr lang="en-US" sz="1600" i="1" dirty="0">
                <a:solidFill>
                  <a:srgbClr val="0000FF"/>
                </a:solidFill>
              </a:rPr>
              <a:t>n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ru-RU" sz="1600" dirty="0">
                <a:solidFill>
                  <a:srgbClr val="0000FF"/>
                </a:solidFill>
              </a:rPr>
              <a:t>32</a:t>
            </a:r>
            <a:r>
              <a:rPr lang="en-US" sz="1600" dirty="0">
                <a:solidFill>
                  <a:srgbClr val="0000FF"/>
                </a:solidFill>
              </a:rPr>
              <a:t>K,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en-US" sz="1600" dirty="0">
                <a:solidFill>
                  <a:srgbClr val="0000FF"/>
                </a:solidFill>
              </a:rPr>
              <a:t>= </a:t>
            </a:r>
            <a:r>
              <a:rPr lang="ru-RU" sz="1600" dirty="0">
                <a:solidFill>
                  <a:srgbClr val="0000FF"/>
                </a:solidFill>
              </a:rPr>
              <a:t>2</a:t>
            </a:r>
            <a:r>
              <a:rPr lang="ru-RU" sz="1600" baseline="30000" dirty="0">
                <a:solidFill>
                  <a:srgbClr val="0000FF"/>
                </a:solidFill>
              </a:rPr>
              <a:t>16</a:t>
            </a:r>
            <a:r>
              <a:rPr lang="en-US" sz="1600" dirty="0">
                <a:solidFill>
                  <a:srgbClr val="0000FF"/>
                </a:solidFill>
              </a:rPr>
              <a:t>);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>
                <a:solidFill>
                  <a:srgbClr val="0000FF"/>
                </a:solidFill>
              </a:rPr>
              <a:t>7</a:t>
            </a:r>
            <a:r>
              <a:rPr lang="en-US" sz="1600" dirty="0">
                <a:solidFill>
                  <a:srgbClr val="0000FF"/>
                </a:solidFill>
              </a:rPr>
              <a:t> –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ru-RU" sz="1600" dirty="0">
                <a:solidFill>
                  <a:srgbClr val="0000FF"/>
                </a:solidFill>
              </a:rPr>
              <a:t>МПД</a:t>
            </a:r>
            <a:r>
              <a:rPr lang="en-US" sz="1600" dirty="0">
                <a:solidFill>
                  <a:srgbClr val="0000FF"/>
                </a:solidFill>
              </a:rPr>
              <a:t> (</a:t>
            </a:r>
            <a:r>
              <a:rPr lang="en-US" sz="1600" i="1" dirty="0">
                <a:solidFill>
                  <a:srgbClr val="0000FF"/>
                </a:solidFill>
              </a:rPr>
              <a:t>R</a:t>
            </a:r>
            <a:r>
              <a:rPr lang="en-US" sz="1600" dirty="0">
                <a:solidFill>
                  <a:srgbClr val="0000FF"/>
                </a:solidFill>
              </a:rPr>
              <a:t>=1/2, </a:t>
            </a:r>
            <a:r>
              <a:rPr lang="en-US" sz="1600" i="1" dirty="0">
                <a:solidFill>
                  <a:srgbClr val="0000FF"/>
                </a:solidFill>
              </a:rPr>
              <a:t>n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ru-RU" sz="1600" dirty="0">
                <a:solidFill>
                  <a:srgbClr val="0000FF"/>
                </a:solidFill>
              </a:rPr>
              <a:t>100</a:t>
            </a:r>
            <a:r>
              <a:rPr lang="en-US" sz="1600" dirty="0">
                <a:solidFill>
                  <a:srgbClr val="0000FF"/>
                </a:solidFill>
              </a:rPr>
              <a:t>K,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ru-RU" sz="1600" dirty="0">
                <a:solidFill>
                  <a:srgbClr val="0000FF"/>
                </a:solidFill>
              </a:rPr>
              <a:t>256</a:t>
            </a:r>
            <a:r>
              <a:rPr lang="en-US" sz="1600" dirty="0">
                <a:solidFill>
                  <a:srgbClr val="0000FF"/>
                </a:solidFill>
              </a:rPr>
              <a:t>)</a:t>
            </a:r>
            <a:r>
              <a:rPr lang="ru-RU" sz="1600" dirty="0">
                <a:solidFill>
                  <a:srgbClr val="0000FF"/>
                </a:solidFill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/>
              <a:t>8</a:t>
            </a:r>
            <a:r>
              <a:rPr lang="en-US" sz="1600" dirty="0"/>
              <a:t> – </a:t>
            </a:r>
            <a:r>
              <a:rPr lang="en-US" sz="1600" i="1" dirty="0" err="1"/>
              <a:t>q</a:t>
            </a:r>
            <a:r>
              <a:rPr lang="en-US" sz="1600" dirty="0" err="1"/>
              <a:t>LDPC</a:t>
            </a:r>
            <a:r>
              <a:rPr lang="en-US" sz="1600" dirty="0"/>
              <a:t> (</a:t>
            </a:r>
            <a:r>
              <a:rPr lang="en-US" sz="1600" i="1" dirty="0"/>
              <a:t>R</a:t>
            </a:r>
            <a:r>
              <a:rPr lang="en-US" sz="1600" dirty="0"/>
              <a:t>=1/2, </a:t>
            </a:r>
            <a:r>
              <a:rPr lang="en-US" sz="1600" i="1" dirty="0"/>
              <a:t>n</a:t>
            </a:r>
            <a:r>
              <a:rPr lang="en-US" sz="1600" dirty="0"/>
              <a:t>=</a:t>
            </a:r>
            <a:r>
              <a:rPr lang="ru-RU" sz="1600" dirty="0"/>
              <a:t>100</a:t>
            </a:r>
            <a:r>
              <a:rPr lang="en-US" sz="1600" dirty="0"/>
              <a:t>K, </a:t>
            </a:r>
            <a:r>
              <a:rPr lang="en-US" sz="1600" i="1" dirty="0"/>
              <a:t>q</a:t>
            </a:r>
            <a:r>
              <a:rPr lang="en-US" sz="1600" dirty="0"/>
              <a:t>=</a:t>
            </a:r>
            <a:r>
              <a:rPr lang="ru-RU" sz="1600" dirty="0"/>
              <a:t>2</a:t>
            </a:r>
            <a:r>
              <a:rPr lang="ru-RU" sz="1600" baseline="30000" dirty="0"/>
              <a:t>32</a:t>
            </a:r>
            <a:r>
              <a:rPr lang="en-US" sz="1600" dirty="0"/>
              <a:t>)</a:t>
            </a:r>
            <a:r>
              <a:rPr lang="ru-RU" sz="1600" dirty="0"/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ru-RU" sz="1600" dirty="0">
                <a:solidFill>
                  <a:srgbClr val="0000FF"/>
                </a:solidFill>
              </a:rPr>
              <a:t>9</a:t>
            </a:r>
            <a:r>
              <a:rPr lang="en-US" sz="1600" dirty="0">
                <a:solidFill>
                  <a:srgbClr val="0000FF"/>
                </a:solidFill>
              </a:rPr>
              <a:t> –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ru-RU" sz="1600" dirty="0">
                <a:solidFill>
                  <a:srgbClr val="0000FF"/>
                </a:solidFill>
              </a:rPr>
              <a:t>МПД</a:t>
            </a:r>
            <a:r>
              <a:rPr lang="en-US" sz="1600" dirty="0">
                <a:solidFill>
                  <a:srgbClr val="0000FF"/>
                </a:solidFill>
              </a:rPr>
              <a:t> (</a:t>
            </a:r>
            <a:r>
              <a:rPr lang="en-US" sz="1600" i="1" dirty="0">
                <a:solidFill>
                  <a:srgbClr val="0000FF"/>
                </a:solidFill>
              </a:rPr>
              <a:t>R</a:t>
            </a:r>
            <a:r>
              <a:rPr lang="en-US" sz="1600" dirty="0">
                <a:solidFill>
                  <a:srgbClr val="0000FF"/>
                </a:solidFill>
              </a:rPr>
              <a:t>=1/2, </a:t>
            </a:r>
            <a:r>
              <a:rPr lang="en-US" sz="1600" i="1" dirty="0">
                <a:solidFill>
                  <a:srgbClr val="0000FF"/>
                </a:solidFill>
              </a:rPr>
              <a:t>n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ru-RU" sz="1600" dirty="0">
                <a:solidFill>
                  <a:srgbClr val="0000FF"/>
                </a:solidFill>
              </a:rPr>
              <a:t>100</a:t>
            </a:r>
            <a:r>
              <a:rPr lang="en-US" sz="1600" dirty="0">
                <a:solidFill>
                  <a:srgbClr val="0000FF"/>
                </a:solidFill>
              </a:rPr>
              <a:t>K, </a:t>
            </a:r>
            <a:r>
              <a:rPr lang="en-US" sz="1600" i="1" dirty="0">
                <a:solidFill>
                  <a:srgbClr val="0000FF"/>
                </a:solidFill>
              </a:rPr>
              <a:t>q</a:t>
            </a:r>
            <a:r>
              <a:rPr lang="en-US" sz="1600" dirty="0">
                <a:solidFill>
                  <a:srgbClr val="0000FF"/>
                </a:solidFill>
              </a:rPr>
              <a:t>=</a:t>
            </a:r>
            <a:r>
              <a:rPr lang="ru-RU" sz="1600" dirty="0">
                <a:solidFill>
                  <a:srgbClr val="0000FF"/>
                </a:solidFill>
              </a:rPr>
              <a:t>2</a:t>
            </a:r>
            <a:r>
              <a:rPr lang="ru-RU" sz="1600" baseline="30000" dirty="0">
                <a:solidFill>
                  <a:srgbClr val="0000FF"/>
                </a:solidFill>
              </a:rPr>
              <a:t>32</a:t>
            </a:r>
            <a:r>
              <a:rPr lang="en-US" sz="1600" dirty="0">
                <a:solidFill>
                  <a:srgbClr val="0000FF"/>
                </a:solidFill>
              </a:rPr>
              <a:t>)</a:t>
            </a:r>
            <a:r>
              <a:rPr lang="ru-RU" sz="1600" dirty="0">
                <a:solidFill>
                  <a:srgbClr val="0000FF"/>
                </a:solidFill>
              </a:rPr>
              <a:t>;</a:t>
            </a:r>
            <a:endParaRPr lang="en-US" sz="1600" dirty="0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solidFill>
                  <a:srgbClr val="FF0000"/>
                </a:solidFill>
              </a:rPr>
              <a:t>1</a:t>
            </a:r>
            <a:r>
              <a:rPr lang="ru-RU" sz="1600" dirty="0">
                <a:solidFill>
                  <a:srgbClr val="FF0000"/>
                </a:solidFill>
              </a:rPr>
              <a:t>0</a:t>
            </a:r>
            <a:r>
              <a:rPr lang="en-US" sz="1600" dirty="0">
                <a:solidFill>
                  <a:srgbClr val="FF0000"/>
                </a:solidFill>
              </a:rPr>
              <a:t> – </a:t>
            </a:r>
            <a:r>
              <a:rPr lang="en-US" sz="1600" i="1" dirty="0">
                <a:solidFill>
                  <a:srgbClr val="FF0000"/>
                </a:solidFill>
              </a:rPr>
              <a:t>q</a:t>
            </a:r>
            <a:r>
              <a:rPr lang="ru-RU" sz="1600" dirty="0">
                <a:solidFill>
                  <a:srgbClr val="FF0000"/>
                </a:solidFill>
              </a:rPr>
              <a:t>МПД</a:t>
            </a:r>
            <a:r>
              <a:rPr lang="en-US" sz="1600" dirty="0">
                <a:solidFill>
                  <a:srgbClr val="FF0000"/>
                </a:solidFill>
              </a:rPr>
              <a:t> (</a:t>
            </a:r>
            <a:r>
              <a:rPr lang="en-US" sz="1600" i="1" dirty="0">
                <a:solidFill>
                  <a:srgbClr val="FF0000"/>
                </a:solidFill>
              </a:rPr>
              <a:t>R</a:t>
            </a:r>
            <a:r>
              <a:rPr lang="en-US" sz="1600" dirty="0">
                <a:solidFill>
                  <a:srgbClr val="FF0000"/>
                </a:solidFill>
              </a:rPr>
              <a:t>=1/2, </a:t>
            </a:r>
            <a:r>
              <a:rPr lang="en-US" sz="1600" i="1" dirty="0">
                <a:solidFill>
                  <a:srgbClr val="FF0000"/>
                </a:solidFill>
              </a:rPr>
              <a:t>n</a:t>
            </a:r>
            <a:r>
              <a:rPr lang="en-US" sz="1600" dirty="0">
                <a:solidFill>
                  <a:srgbClr val="FF0000"/>
                </a:solidFill>
              </a:rPr>
              <a:t>=32K, </a:t>
            </a:r>
            <a:r>
              <a:rPr lang="en-US" sz="1600" i="1" dirty="0">
                <a:solidFill>
                  <a:srgbClr val="FF0000"/>
                </a:solidFill>
              </a:rPr>
              <a:t>q</a:t>
            </a:r>
            <a:r>
              <a:rPr lang="en-US" sz="1600" dirty="0">
                <a:solidFill>
                  <a:srgbClr val="FF0000"/>
                </a:solidFill>
              </a:rPr>
              <a:t>=256)</a:t>
            </a:r>
            <a:r>
              <a:rPr lang="ru-RU" sz="1600" dirty="0">
                <a:solidFill>
                  <a:srgbClr val="FF0000"/>
                </a:solidFill>
              </a:rPr>
              <a:t> + </a:t>
            </a:r>
            <a:r>
              <a:rPr lang="en-US" sz="1600" i="1" dirty="0">
                <a:solidFill>
                  <a:srgbClr val="FF0000"/>
                </a:solidFill>
              </a:rPr>
              <a:t>q</a:t>
            </a:r>
            <a:r>
              <a:rPr lang="ru-RU" sz="1600" dirty="0">
                <a:solidFill>
                  <a:srgbClr val="FF0000"/>
                </a:solidFill>
              </a:rPr>
              <a:t>Хэмминг</a:t>
            </a:r>
            <a:r>
              <a:rPr lang="en-US" sz="1600" dirty="0">
                <a:solidFill>
                  <a:srgbClr val="FF0000"/>
                </a:solidFill>
              </a:rPr>
              <a:t>;</a:t>
            </a:r>
            <a:endParaRPr lang="ru-RU" sz="16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1600" dirty="0" smtClean="0">
                <a:solidFill>
                  <a:srgbClr val="FF0000"/>
                </a:solidFill>
              </a:rPr>
              <a:t>11 </a:t>
            </a:r>
            <a:r>
              <a:rPr lang="ru-RU" sz="1600" dirty="0">
                <a:solidFill>
                  <a:srgbClr val="FF0000"/>
                </a:solidFill>
              </a:rPr>
              <a:t>– </a:t>
            </a:r>
            <a:r>
              <a:rPr lang="en-US" sz="1600" i="1" dirty="0">
                <a:solidFill>
                  <a:srgbClr val="FF0000"/>
                </a:solidFill>
              </a:rPr>
              <a:t>q</a:t>
            </a:r>
            <a:r>
              <a:rPr lang="ru-RU" sz="1600" dirty="0">
                <a:solidFill>
                  <a:srgbClr val="FF0000"/>
                </a:solidFill>
              </a:rPr>
              <a:t>МПД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+ </a:t>
            </a:r>
            <a:r>
              <a:rPr lang="en-US" sz="1600" i="1" dirty="0">
                <a:solidFill>
                  <a:srgbClr val="FF0000"/>
                </a:solidFill>
              </a:rPr>
              <a:t>q</a:t>
            </a:r>
            <a:r>
              <a:rPr lang="ru-RU" sz="1600" dirty="0">
                <a:solidFill>
                  <a:srgbClr val="FF0000"/>
                </a:solidFill>
              </a:rPr>
              <a:t>МПД</a:t>
            </a:r>
            <a:r>
              <a:rPr lang="en-US" sz="1600" dirty="0" smtClean="0">
                <a:solidFill>
                  <a:srgbClr val="FF0000"/>
                </a:solidFill>
              </a:rPr>
              <a:t>;</a:t>
            </a:r>
            <a:endParaRPr lang="ru-RU" sz="1600" dirty="0" smtClean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1600" dirty="0" smtClean="0">
                <a:solidFill>
                  <a:srgbClr val="0033CC"/>
                </a:solidFill>
              </a:rPr>
              <a:t>12 –</a:t>
            </a:r>
            <a:r>
              <a:rPr lang="en-US" sz="1600" i="1" dirty="0" smtClean="0">
                <a:solidFill>
                  <a:srgbClr val="0000FF"/>
                </a:solidFill>
              </a:rPr>
              <a:t>q</a:t>
            </a:r>
            <a:r>
              <a:rPr lang="ru-RU" sz="1600" dirty="0" smtClean="0">
                <a:solidFill>
                  <a:srgbClr val="0000FF"/>
                </a:solidFill>
              </a:rPr>
              <a:t>МПД</a:t>
            </a:r>
            <a:r>
              <a:rPr lang="en-US" sz="1600" dirty="0" smtClean="0">
                <a:solidFill>
                  <a:srgbClr val="0000FF"/>
                </a:solidFill>
              </a:rPr>
              <a:t> (</a:t>
            </a:r>
            <a:r>
              <a:rPr lang="en-US" sz="1600" i="1" dirty="0" smtClean="0">
                <a:solidFill>
                  <a:srgbClr val="0000FF"/>
                </a:solidFill>
              </a:rPr>
              <a:t>R</a:t>
            </a:r>
            <a:r>
              <a:rPr lang="en-US" sz="1600" dirty="0" smtClean="0">
                <a:solidFill>
                  <a:srgbClr val="0000FF"/>
                </a:solidFill>
              </a:rPr>
              <a:t>=1/2, </a:t>
            </a:r>
            <a:r>
              <a:rPr lang="en-US" sz="1600" i="1" dirty="0" smtClean="0">
                <a:solidFill>
                  <a:srgbClr val="0000FF"/>
                </a:solidFill>
              </a:rPr>
              <a:t>n</a:t>
            </a:r>
            <a:r>
              <a:rPr lang="en-US" sz="1600" dirty="0" smtClean="0">
                <a:solidFill>
                  <a:srgbClr val="0000FF"/>
                </a:solidFill>
              </a:rPr>
              <a:t>=</a:t>
            </a:r>
            <a:r>
              <a:rPr lang="ru-RU" sz="1600" dirty="0" smtClean="0">
                <a:solidFill>
                  <a:srgbClr val="0000FF"/>
                </a:solidFill>
              </a:rPr>
              <a:t>100</a:t>
            </a:r>
            <a:r>
              <a:rPr lang="en-US" sz="1600" dirty="0" smtClean="0">
                <a:solidFill>
                  <a:srgbClr val="0000FF"/>
                </a:solidFill>
              </a:rPr>
              <a:t>K, </a:t>
            </a:r>
            <a:r>
              <a:rPr lang="en-US" sz="1600" i="1" dirty="0" smtClean="0">
                <a:solidFill>
                  <a:srgbClr val="0000FF"/>
                </a:solidFill>
              </a:rPr>
              <a:t>q</a:t>
            </a:r>
            <a:r>
              <a:rPr lang="en-US" sz="1600" dirty="0" smtClean="0">
                <a:solidFill>
                  <a:srgbClr val="0000FF"/>
                </a:solidFill>
              </a:rPr>
              <a:t>= </a:t>
            </a:r>
            <a:r>
              <a:rPr lang="ru-RU" sz="1600" dirty="0" smtClean="0">
                <a:solidFill>
                  <a:srgbClr val="0000FF"/>
                </a:solidFill>
              </a:rPr>
              <a:t>2</a:t>
            </a:r>
            <a:r>
              <a:rPr lang="ru-RU" sz="1600" baseline="30000" dirty="0" smtClean="0">
                <a:solidFill>
                  <a:srgbClr val="0000FF"/>
                </a:solidFill>
              </a:rPr>
              <a:t>16</a:t>
            </a:r>
            <a:r>
              <a:rPr lang="en-US" sz="1600" dirty="0" smtClean="0">
                <a:solidFill>
                  <a:srgbClr val="0000FF"/>
                </a:solidFill>
              </a:rPr>
              <a:t>)</a:t>
            </a:r>
            <a:r>
              <a:rPr lang="ru-RU" sz="1600" dirty="0" smtClean="0">
                <a:solidFill>
                  <a:srgbClr val="0000FF"/>
                </a:solidFill>
              </a:rPr>
              <a:t> </a:t>
            </a:r>
            <a:r>
              <a:rPr lang="ru-RU" sz="1600" dirty="0" err="1" smtClean="0">
                <a:solidFill>
                  <a:srgbClr val="0000FF"/>
                </a:solidFill>
              </a:rPr>
              <a:t>сверточный</a:t>
            </a:r>
            <a:endParaRPr lang="ru-RU" sz="16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</a:pPr>
            <a:endParaRPr lang="ru-RU" sz="1600" dirty="0">
              <a:solidFill>
                <a:srgbClr val="0000FF"/>
              </a:solidFill>
            </a:endParaRPr>
          </a:p>
        </p:txBody>
      </p:sp>
      <p:pic>
        <p:nvPicPr>
          <p:cNvPr id="25601" name="Picture 1" descr="D:\users\gena\publications\семинары\ИКИ_май_2017\qary.tif"/>
          <p:cNvPicPr>
            <a:picLocks noChangeAspect="1" noChangeArrowheads="1"/>
          </p:cNvPicPr>
          <p:nvPr/>
        </p:nvPicPr>
        <p:blipFill>
          <a:blip r:embed="rId2"/>
          <a:srcRect t="4630" r="5944"/>
          <a:stretch>
            <a:fillRect/>
          </a:stretch>
        </p:blipFill>
        <p:spPr bwMode="auto">
          <a:xfrm>
            <a:off x="142844" y="1571612"/>
            <a:ext cx="5500726" cy="4414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dirty="0" err="1" smtClean="0">
                <a:solidFill>
                  <a:srgbClr val="FF0000"/>
                </a:solidFill>
              </a:rPr>
              <a:t>Многопороговые</a:t>
            </a:r>
            <a:r>
              <a:rPr lang="ru-RU" dirty="0" smtClean="0">
                <a:solidFill>
                  <a:srgbClr val="FF0000"/>
                </a:solidFill>
              </a:rPr>
              <a:t> декодеры для каналов со стираниями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7"/>
          <p:cNvGraphicFramePr>
            <a:graphicFrameLocks noChangeAspect="1"/>
          </p:cNvGraphicFramePr>
          <p:nvPr/>
        </p:nvGraphicFramePr>
        <p:xfrm>
          <a:off x="244445" y="1162047"/>
          <a:ext cx="2865437" cy="1558925"/>
        </p:xfrm>
        <a:graphic>
          <a:graphicData uri="http://schemas.openxmlformats.org/presentationml/2006/ole">
            <p:oleObj spid="_x0000_s46082" name="Visio" r:id="rId3" imgW="2289600" imgH="1344642" progId="Visio.Drawing.11">
              <p:embed/>
            </p:oleObj>
          </a:graphicData>
        </a:graphic>
      </p:graphicFrame>
      <p:graphicFrame>
        <p:nvGraphicFramePr>
          <p:cNvPr id="5" name="Объект 10"/>
          <p:cNvGraphicFramePr>
            <a:graphicFrameLocks noChangeAspect="1"/>
          </p:cNvGraphicFramePr>
          <p:nvPr/>
        </p:nvGraphicFramePr>
        <p:xfrm>
          <a:off x="214282" y="2928934"/>
          <a:ext cx="3198813" cy="588963"/>
        </p:xfrm>
        <a:graphic>
          <a:graphicData uri="http://schemas.openxmlformats.org/presentationml/2006/ole">
            <p:oleObj spid="_x0000_s46083" name="Уравнение" r:id="rId4" imgW="2552700" imgH="457200" progId="Equation.3">
              <p:embed/>
            </p:oleObj>
          </a:graphicData>
        </a:graphic>
      </p:graphicFrame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976282" y="3995734"/>
            <a:ext cx="1241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 = 1 - </a:t>
            </a:r>
            <a:r>
              <a:rPr lang="en-US" altLang="ru-RU" sz="2000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ru-RU" sz="2000" i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endParaRPr lang="ru-RU" altLang="ru-RU" sz="20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449232" y="3641722"/>
            <a:ext cx="25588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Пропускная способность</a:t>
            </a:r>
            <a:r>
              <a:rPr lang="ru-RU" altLang="ru-RU" sz="16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00496" y="1142984"/>
            <a:ext cx="50006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Работа МПД в канале со стираниями</a:t>
            </a:r>
            <a:r>
              <a:rPr lang="ru-RU" sz="1600" dirty="0" smtClean="0"/>
              <a:t>: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при вычислении символов синдрома стертые информационные и проверочные биты на значение проверок не влияют, но при этом для каждой проверки запоминается число участвующих в его формировании стираний;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в процессе декодирования стертого информационного бита среди относящихся к нему проверок ищется проверка, содержащая только одно стирание;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если такая проверка есть, то стирание в ней вызвано декодируемым информационным битом, который по значению данной проверки может быть восстановлен. При этом также необходимо провести коррекцию всех проверок для восстановленного информационного бита и уменьшить на единицу число стираний для этих же проверок;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если же для стертого бита нет ни одной проверки, содержащей только одно стирание, то этот бит пропускается;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 переходят к декодированию следующего бита.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918" y="0"/>
            <a:ext cx="8686800" cy="107154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Arial" pitchFamily="34" charset="0"/>
              </a:rPr>
              <a:t>Характеристики методов коррекции ошибок в каналах со стираниями</a:t>
            </a:r>
          </a:p>
        </p:txBody>
      </p:sp>
      <p:pic>
        <p:nvPicPr>
          <p:cNvPr id="60417" name="Picture 1" descr="D:\users\gena\publications\семинары\ИКИ_май_2017\erasure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2325" y="1071546"/>
            <a:ext cx="7740203" cy="57886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16632"/>
            <a:ext cx="8100392" cy="936104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>
                <a:solidFill>
                  <a:srgbClr val="FF0000"/>
                </a:solidFill>
              </a:rPr>
              <a:t>Аппаратная  реализация </a:t>
            </a:r>
            <a:r>
              <a:rPr lang="ru-RU" sz="2800" b="1" dirty="0" smtClean="0">
                <a:solidFill>
                  <a:srgbClr val="FF0000"/>
                </a:solidFill>
              </a:rPr>
              <a:t>МПД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81000" y="1371600"/>
            <a:ext cx="847728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85000"/>
              </a:lnSpc>
              <a:spcBef>
                <a:spcPct val="50000"/>
              </a:spcBef>
              <a:buFontTx/>
              <a:buAutoNum type="arabicPeriod"/>
            </a:pPr>
            <a:r>
              <a:rPr lang="ru-RU" sz="2000" b="1" dirty="0"/>
              <a:t>МПД состоит почти полностью из элементов памяти или регистров сдвига. </a:t>
            </a:r>
            <a:r>
              <a:rPr lang="ru-RU" sz="2000" b="1" dirty="0">
                <a:solidFill>
                  <a:srgbClr val="FF0000"/>
                </a:solidFill>
              </a:rPr>
              <a:t>Это наиболее быстрые элементы и ПЛИС, и БИС</a:t>
            </a:r>
            <a:r>
              <a:rPr lang="ru-RU" sz="2000" b="1" dirty="0"/>
              <a:t>. Доля остальных элементов МПД много менее 1 % .</a:t>
            </a:r>
            <a:r>
              <a:rPr lang="en-US" sz="2000" b="1" dirty="0"/>
              <a:t>                                      </a:t>
            </a:r>
            <a:endParaRPr lang="ru-RU" sz="2000" b="1" dirty="0"/>
          </a:p>
          <a:p>
            <a:pPr marL="457200" indent="-457200" algn="just">
              <a:lnSpc>
                <a:spcPct val="85000"/>
              </a:lnSpc>
              <a:spcBef>
                <a:spcPct val="50000"/>
              </a:spcBef>
              <a:buFontTx/>
              <a:buAutoNum type="arabicPeriod"/>
            </a:pPr>
            <a:r>
              <a:rPr lang="ru-RU" sz="2000" b="1" dirty="0"/>
              <a:t>МПД оказывается  </a:t>
            </a:r>
            <a:r>
              <a:rPr lang="ru-RU" sz="2000" b="1" dirty="0">
                <a:solidFill>
                  <a:srgbClr val="FF0000"/>
                </a:solidFill>
              </a:rPr>
              <a:t>абсолютно распараллеленным алгоритмом</a:t>
            </a:r>
            <a:r>
              <a:rPr lang="ru-RU" sz="2000" b="1" dirty="0"/>
              <a:t>. Именно поэтому МПД для некоторых значений параметров </a:t>
            </a:r>
            <a:r>
              <a:rPr lang="ru-RU" sz="2000" b="1" dirty="0">
                <a:solidFill>
                  <a:srgbClr val="FF0000"/>
                </a:solidFill>
              </a:rPr>
              <a:t>примерно в 1000 более быстрые,</a:t>
            </a:r>
            <a:r>
              <a:rPr lang="ru-RU" sz="2000" b="1" dirty="0"/>
              <a:t> чем  другие, например, турбо декодеры. </a:t>
            </a:r>
            <a:r>
              <a:rPr lang="ru-RU" sz="2000" b="1" dirty="0">
                <a:solidFill>
                  <a:srgbClr val="FF0000"/>
                </a:solidFill>
              </a:rPr>
              <a:t>Задержка – как у простейшего 2-х </a:t>
            </a:r>
            <a:r>
              <a:rPr lang="ru-RU" sz="2000" b="1" dirty="0" err="1">
                <a:solidFill>
                  <a:srgbClr val="FF0000"/>
                </a:solidFill>
              </a:rPr>
              <a:t>входового</a:t>
            </a:r>
            <a:r>
              <a:rPr lang="ru-RU" sz="2000" b="1" dirty="0">
                <a:solidFill>
                  <a:srgbClr val="FF0000"/>
                </a:solidFill>
              </a:rPr>
              <a:t> ключа.</a:t>
            </a:r>
            <a:r>
              <a:rPr lang="ru-RU" sz="2000" b="1" dirty="0"/>
              <a:t>                                               </a:t>
            </a:r>
          </a:p>
          <a:p>
            <a:pPr marL="457200" indent="-457200" algn="just">
              <a:lnSpc>
                <a:spcPct val="85000"/>
              </a:lnSpc>
              <a:spcBef>
                <a:spcPct val="50000"/>
              </a:spcBef>
              <a:buFontTx/>
              <a:buAutoNum type="arabicPeriod"/>
            </a:pPr>
            <a:r>
              <a:rPr lang="ru-RU" sz="2000" b="1" dirty="0">
                <a:solidFill>
                  <a:srgbClr val="FF0000"/>
                </a:solidFill>
              </a:rPr>
              <a:t>Реализация:</a:t>
            </a:r>
            <a:r>
              <a:rPr lang="ru-RU" sz="2000" b="1" dirty="0"/>
              <a:t>  Скорость -</a:t>
            </a:r>
            <a:r>
              <a:rPr lang="en-US" sz="2000" b="1" dirty="0"/>
              <a:t> </a:t>
            </a:r>
            <a:r>
              <a:rPr lang="ru-RU" sz="2000" b="1" dirty="0"/>
              <a:t> </a:t>
            </a:r>
            <a:r>
              <a:rPr lang="en-US" sz="2000" b="1" dirty="0"/>
              <a:t>320</a:t>
            </a:r>
            <a:r>
              <a:rPr lang="ru-RU" sz="2000" b="1" dirty="0"/>
              <a:t> </a:t>
            </a:r>
            <a:r>
              <a:rPr lang="ru-RU" sz="2000" b="1" dirty="0" smtClean="0"/>
              <a:t>Мб/с ÷ 2 </a:t>
            </a:r>
            <a:r>
              <a:rPr lang="ru-RU" sz="2000" b="1" dirty="0"/>
              <a:t>и более Гб/с,   ЭВК= 7 ÷ 9,5 дБ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ChangeArrowheads="1"/>
          </p:cNvSpPr>
          <p:nvPr/>
        </p:nvSpPr>
        <p:spPr bwMode="auto">
          <a:xfrm>
            <a:off x="1042988" y="332656"/>
            <a:ext cx="7956550" cy="763587"/>
          </a:xfrm>
          <a:prstGeom prst="rect">
            <a:avLst/>
          </a:prstGeom>
          <a:noFill/>
          <a:ln/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Аппаратная реализация </a:t>
            </a:r>
            <a:r>
              <a:rPr lang="ru-RU" sz="2800" b="1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МПД на  ПЛИС</a:t>
            </a:r>
            <a:endParaRPr lang="ru-RU" sz="2800" b="1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1747" name="Picture 4" descr="pl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4221163"/>
            <a:ext cx="33115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4427538" y="4386263"/>
            <a:ext cx="446563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altLang="zh-CN" sz="2000" b="1" dirty="0">
                <a:cs typeface="华文楷体"/>
              </a:rPr>
              <a:t>Макет  МПД  для  каналов  на  2,08  Гбит/с  (ИКИ РАН)</a:t>
            </a:r>
          </a:p>
          <a:p>
            <a:endParaRPr lang="ru-RU" altLang="zh-CN" sz="2000" b="1" dirty="0">
              <a:cs typeface="华文楷体"/>
            </a:endParaRPr>
          </a:p>
          <a:p>
            <a:r>
              <a:rPr lang="ru-RU" altLang="zh-CN" sz="2000" b="1" dirty="0">
                <a:cs typeface="华文楷体"/>
              </a:rPr>
              <a:t>МПД для космоса, оптических каналов и </a:t>
            </a:r>
            <a:r>
              <a:rPr lang="ru-RU" altLang="zh-CN" sz="2000" b="1" dirty="0" err="1">
                <a:cs typeface="华文楷体"/>
              </a:rPr>
              <a:t>флеш-памяти</a:t>
            </a:r>
            <a:endParaRPr lang="ru-RU" altLang="zh-CN" sz="2000" b="1" dirty="0">
              <a:cs typeface="华文楷体"/>
            </a:endParaRPr>
          </a:p>
        </p:txBody>
      </p:sp>
      <p:pic>
        <p:nvPicPr>
          <p:cNvPr id="31749" name="Picture 7" descr="fig1"/>
          <p:cNvPicPr>
            <a:picLocks noChangeAspect="1" noChangeArrowheads="1"/>
          </p:cNvPicPr>
          <p:nvPr/>
        </p:nvPicPr>
        <p:blipFill>
          <a:blip r:embed="rId3">
            <a:lum bright="42000" contrast="48000"/>
          </a:blip>
          <a:srcRect/>
          <a:stretch>
            <a:fillRect/>
          </a:stretch>
        </p:blipFill>
        <p:spPr bwMode="auto">
          <a:xfrm>
            <a:off x="5508625" y="1341438"/>
            <a:ext cx="29543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8"/>
          <p:cNvSpPr txBox="1">
            <a:spLocks noChangeArrowheads="1"/>
          </p:cNvSpPr>
          <p:nvPr/>
        </p:nvSpPr>
        <p:spPr bwMode="auto">
          <a:xfrm>
            <a:off x="468313" y="1989138"/>
            <a:ext cx="49672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 err="1"/>
              <a:t>Многопороговый</a:t>
            </a:r>
            <a:r>
              <a:rPr lang="ru-RU" sz="2000" b="1" dirty="0"/>
              <a:t> декодер (МПД) для спутниковых и космических каналов.</a:t>
            </a:r>
          </a:p>
          <a:p>
            <a:r>
              <a:rPr lang="ru-RU" sz="2000" b="1" dirty="0"/>
              <a:t>Он повышает КПД их использования </a:t>
            </a:r>
          </a:p>
          <a:p>
            <a:r>
              <a:rPr lang="ru-RU" sz="2000" b="1" dirty="0"/>
              <a:t>в 3 - 10 раз, в том числе для ДЗЗ.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Реализация </a:t>
            </a:r>
            <a:r>
              <a:rPr lang="ru-RU" sz="2800" b="1" dirty="0" err="1" smtClean="0">
                <a:solidFill>
                  <a:srgbClr val="FF0000"/>
                </a:solidFill>
              </a:rPr>
              <a:t>мпд</a:t>
            </a:r>
            <a:r>
              <a:rPr lang="ru-RU" sz="2800" b="1" dirty="0" smtClean="0">
                <a:solidFill>
                  <a:srgbClr val="FF0000"/>
                </a:solidFill>
              </a:rPr>
              <a:t> на </a:t>
            </a:r>
            <a:r>
              <a:rPr lang="en-US" sz="2800" b="1" dirty="0" err="1" smtClean="0">
                <a:solidFill>
                  <a:srgbClr val="FF0000"/>
                </a:solidFill>
              </a:rPr>
              <a:t>Gpu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7106" name="Picture 2" descr="fig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85860"/>
            <a:ext cx="61150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905396"/>
            <a:ext cx="55721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88913"/>
            <a:ext cx="82296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013" y="379413"/>
            <a:ext cx="8218487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84175"/>
            <a:ext cx="8291512" cy="611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188913"/>
            <a:ext cx="8229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</a:rPr>
              <a:t>ЗАЩИЩЕННЫЕ ДИССЕРТАЦИИ</a:t>
            </a:r>
            <a:endParaRPr lang="ru-RU" sz="2400" b="1" dirty="0">
              <a:solidFill>
                <a:srgbClr val="CC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0825" y="1205948"/>
            <a:ext cx="864235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Золотарёв В.В. «</a:t>
            </a:r>
            <a:r>
              <a:rPr lang="ru-RU" sz="1600" b="1" dirty="0" err="1">
                <a:solidFill>
                  <a:srgbClr val="0000FF"/>
                </a:solidFill>
                <a:latin typeface="Times New Roman" pitchFamily="18" charset="0"/>
              </a:rPr>
              <a:t>Субоптимальные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 алгоритмы </a:t>
            </a:r>
            <a:r>
              <a:rPr lang="ru-RU" sz="1600" b="1" dirty="0" err="1">
                <a:solidFill>
                  <a:srgbClr val="0000FF"/>
                </a:solidFill>
                <a:latin typeface="Times New Roman" pitchFamily="18" charset="0"/>
              </a:rPr>
              <a:t>многопорогового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 декодирования». Докторская диссертация </a:t>
            </a: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</a:rPr>
              <a:t>(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1990, </a:t>
            </a: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</a:rPr>
              <a:t>НИИ 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«</a:t>
            </a: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</a:rPr>
              <a:t>КВАНТ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»</a:t>
            </a:r>
            <a:r>
              <a:rPr lang="en-US" sz="1600" b="1" dirty="0">
                <a:solidFill>
                  <a:srgbClr val="0000FF"/>
                </a:solidFill>
                <a:latin typeface="Times New Roman" pitchFamily="18" charset="0"/>
              </a:rPr>
              <a:t>)</a:t>
            </a:r>
            <a:r>
              <a:rPr lang="ru-RU" sz="1600" b="1" dirty="0">
                <a:solidFill>
                  <a:srgbClr val="0000FF"/>
                </a:solidFill>
                <a:latin typeface="Times New Roman" pitchFamily="18" charset="0"/>
              </a:rPr>
              <a:t>. 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Овечкин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Г.В. «Алгоритмы и процедуры </a:t>
            </a:r>
            <a:r>
              <a:rPr lang="ru-RU" sz="1600" dirty="0" err="1">
                <a:solidFill>
                  <a:srgbClr val="0000FF"/>
                </a:solidFill>
                <a:latin typeface="Times New Roman" pitchFamily="18" charset="0"/>
              </a:rPr>
              <a:t>многопорогового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 декодирования в телекоммуникационных системах». Кандидатская диссертация (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2003). </a:t>
            </a:r>
            <a:endParaRPr lang="ru-RU" sz="1600" dirty="0">
              <a:solidFill>
                <a:srgbClr val="0000FF"/>
              </a:solidFill>
              <a:latin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Гринченко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Н.Н. «Организация помехоустойчивого кодирования в высокоскоростных телекоммуникационных системах». Кандидатская диссертация (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2007).</a:t>
            </a:r>
            <a:endParaRPr lang="ru-RU" sz="1600" dirty="0">
              <a:solidFill>
                <a:srgbClr val="0000FF"/>
              </a:solidFill>
              <a:latin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Дмитриева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Т.А. «Разработка и исследование алгоритмов помехоустойчивого кодирования на основе </a:t>
            </a:r>
            <a:r>
              <a:rPr lang="ru-RU" sz="1600" dirty="0" err="1">
                <a:solidFill>
                  <a:srgbClr val="0000FF"/>
                </a:solidFill>
                <a:latin typeface="Times New Roman" pitchFamily="18" charset="0"/>
              </a:rPr>
              <a:t>многопороговых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 декодеров для телекоммуникационных систем». Кандидатская диссертация (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2008).</a:t>
            </a:r>
            <a:endParaRPr lang="ru-RU" sz="1600" dirty="0">
              <a:solidFill>
                <a:srgbClr val="0000FF"/>
              </a:solidFill>
              <a:latin typeface="Times New Roman" pitchFamily="18" charset="0"/>
            </a:endParaRP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Овечкин 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П.В. «Разработка алгоритмов повышения эффективности недвоичных </a:t>
            </a:r>
            <a:r>
              <a:rPr lang="ru-RU" sz="1600" dirty="0" err="1">
                <a:solidFill>
                  <a:srgbClr val="0000FF"/>
                </a:solidFill>
                <a:latin typeface="Times New Roman" pitchFamily="18" charset="0"/>
              </a:rPr>
              <a:t>многопороговых</a:t>
            </a:r>
            <a:r>
              <a:rPr lang="ru-RU" sz="1600" dirty="0">
                <a:solidFill>
                  <a:srgbClr val="0000FF"/>
                </a:solidFill>
                <a:latin typeface="Times New Roman" pitchFamily="18" charset="0"/>
              </a:rPr>
              <a:t> декодеров в системах передачи и хранения больших объемов информации». Кандидатская диссертация (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2009).</a:t>
            </a:r>
          </a:p>
          <a:p>
            <a:pPr algn="just"/>
            <a:r>
              <a:rPr lang="ru-RU" sz="1600" b="1" dirty="0" smtClean="0">
                <a:solidFill>
                  <a:srgbClr val="0000FF"/>
                </a:solidFill>
              </a:rPr>
              <a:t>Овечкин Г.В. «Теория каскадного декодирования линейных кодов для цифровых радиоканалов на основе </a:t>
            </a:r>
            <a:r>
              <a:rPr lang="ru-RU" sz="1600" b="1" dirty="0" err="1" smtClean="0">
                <a:solidFill>
                  <a:srgbClr val="0000FF"/>
                </a:solidFill>
              </a:rPr>
              <a:t>многопороговых</a:t>
            </a:r>
            <a:r>
              <a:rPr lang="ru-RU" sz="1600" b="1" dirty="0" smtClean="0">
                <a:solidFill>
                  <a:srgbClr val="0000FF"/>
                </a:solidFill>
              </a:rPr>
              <a:t> алгоритмов». Докторская диссертация (2011). </a:t>
            </a:r>
          </a:p>
          <a:p>
            <a:pPr algn="just"/>
            <a:r>
              <a:rPr lang="ru-RU" sz="1600" dirty="0" err="1" smtClean="0">
                <a:solidFill>
                  <a:srgbClr val="0000FF"/>
                </a:solidFill>
              </a:rPr>
              <a:t>Као</a:t>
            </a:r>
            <a:r>
              <a:rPr lang="ru-RU" sz="1600" dirty="0" smtClean="0">
                <a:solidFill>
                  <a:srgbClr val="0000FF"/>
                </a:solidFill>
              </a:rPr>
              <a:t> В.Т. «Алгоритмы повышения эффективности </a:t>
            </a:r>
            <a:r>
              <a:rPr lang="ru-RU" sz="1600" dirty="0" err="1" smtClean="0">
                <a:solidFill>
                  <a:srgbClr val="0000FF"/>
                </a:solidFill>
              </a:rPr>
              <a:t>многопороговых</a:t>
            </a:r>
            <a:r>
              <a:rPr lang="ru-RU" sz="1600" dirty="0" smtClean="0">
                <a:solidFill>
                  <a:srgbClr val="0000FF"/>
                </a:solidFill>
              </a:rPr>
              <a:t> декодеров </a:t>
            </a:r>
            <a:r>
              <a:rPr lang="ru-RU" sz="1600" dirty="0" err="1" smtClean="0">
                <a:solidFill>
                  <a:srgbClr val="0000FF"/>
                </a:solidFill>
              </a:rPr>
              <a:t>самоортогональных</a:t>
            </a:r>
            <a:r>
              <a:rPr lang="ru-RU" sz="1600" dirty="0" smtClean="0">
                <a:solidFill>
                  <a:srgbClr val="0000FF"/>
                </a:solidFill>
              </a:rPr>
              <a:t> кодов для радиоканалов с высоким уровнем шума». Кандидатская диссертация (2015).</a:t>
            </a:r>
          </a:p>
          <a:p>
            <a:pPr algn="just"/>
            <a:r>
              <a:rPr lang="ru-RU" sz="1600" dirty="0" err="1" smtClean="0">
                <a:solidFill>
                  <a:srgbClr val="0000FF"/>
                </a:solidFill>
              </a:rPr>
              <a:t>Шевляков</a:t>
            </a:r>
            <a:r>
              <a:rPr lang="ru-RU" sz="1600" dirty="0" smtClean="0">
                <a:solidFill>
                  <a:srgbClr val="0000FF"/>
                </a:solidFill>
              </a:rPr>
              <a:t> Д.А. «Алгоритмы повышения достоверности передачи данных в многолучевых каналах на основе </a:t>
            </a:r>
            <a:r>
              <a:rPr lang="ru-RU" sz="1600" dirty="0" err="1" smtClean="0">
                <a:solidFill>
                  <a:srgbClr val="0000FF"/>
                </a:solidFill>
              </a:rPr>
              <a:t>многопороговых</a:t>
            </a:r>
            <a:r>
              <a:rPr lang="ru-RU" sz="1600" dirty="0" smtClean="0">
                <a:solidFill>
                  <a:srgbClr val="0000FF"/>
                </a:solidFill>
              </a:rPr>
              <a:t> декодеров». Кандидатская диссертация (2015). </a:t>
            </a:r>
          </a:p>
          <a:p>
            <a:pPr algn="just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Демидов Д.С</a:t>
            </a:r>
            <a:r>
              <a:rPr lang="ru-RU" sz="1600" dirty="0" smtClean="0">
                <a:solidFill>
                  <a:srgbClr val="0000FF"/>
                </a:solidFill>
              </a:rPr>
              <a:t>. «Методы и алгоритмы исследования и повышения эффективности </a:t>
            </a:r>
            <a:r>
              <a:rPr lang="ru-RU" sz="1600" dirty="0" err="1" smtClean="0">
                <a:solidFill>
                  <a:srgbClr val="0000FF"/>
                </a:solidFill>
              </a:rPr>
              <a:t>многопороговых</a:t>
            </a:r>
            <a:r>
              <a:rPr lang="ru-RU" sz="1600" dirty="0" smtClean="0">
                <a:solidFill>
                  <a:srgbClr val="0000FF"/>
                </a:solidFill>
              </a:rPr>
              <a:t> декодеров помехоустойчивых кодов в </a:t>
            </a:r>
            <a:r>
              <a:rPr lang="ru-RU" sz="1600" dirty="0" err="1" smtClean="0">
                <a:solidFill>
                  <a:srgbClr val="0000FF"/>
                </a:solidFill>
              </a:rPr>
              <a:t>высокодостоверных</a:t>
            </a:r>
            <a:r>
              <a:rPr lang="ru-RU" sz="1600" dirty="0" smtClean="0">
                <a:solidFill>
                  <a:srgbClr val="0000FF"/>
                </a:solidFill>
              </a:rPr>
              <a:t> системах передачи информации</a:t>
            </a: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</a:rPr>
              <a:t>». </a:t>
            </a:r>
            <a:r>
              <a:rPr lang="ru-RU" sz="1600" dirty="0" smtClean="0">
                <a:solidFill>
                  <a:srgbClr val="0000FF"/>
                </a:solidFill>
              </a:rPr>
              <a:t>Кандидатская диссертация (2017).</a:t>
            </a:r>
            <a:endParaRPr lang="ru-RU" sz="16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7549"/>
            <a:ext cx="7956550" cy="86518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rgbClr val="FF3300"/>
                </a:solidFill>
              </a:rPr>
              <a:t>помехоустойчивоЕ</a:t>
            </a:r>
            <a:r>
              <a:rPr lang="ru-RU" sz="2800" b="1" dirty="0" smtClean="0">
                <a:solidFill>
                  <a:srgbClr val="FF3300"/>
                </a:solidFill>
              </a:rPr>
              <a:t> </a:t>
            </a:r>
            <a:r>
              <a:rPr lang="ru-RU" sz="2800" b="1" dirty="0" err="1" smtClean="0">
                <a:solidFill>
                  <a:srgbClr val="FF3300"/>
                </a:solidFill>
              </a:rPr>
              <a:t>кодированиЕ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142984"/>
            <a:ext cx="4391026" cy="3786214"/>
          </a:xfrm>
        </p:spPr>
        <p:txBody>
          <a:bodyPr/>
          <a:lstStyle/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Помехоустойчивое кодирование используется для исправления ошибок передачи данных.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Применение кодирования позволяет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снижать мощность передатчика;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повышать скорость передачи данных;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уменьшать размеры антенн;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повышать дальность связи;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экономить полосу частот;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увеличить плотность записи;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повысить надежность хранения данных;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Tx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повысить к.п.д. используемых каналов.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714876" y="1129429"/>
            <a:ext cx="43926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b="1" dirty="0" smtClean="0">
                <a:solidFill>
                  <a:srgbClr val="FF0000"/>
                </a:solidFill>
                <a:cs typeface="+mn-cs"/>
              </a:rPr>
              <a:t>Клод Шеннон</a:t>
            </a:r>
            <a:r>
              <a:rPr lang="ru-RU" b="1" dirty="0" smtClean="0">
                <a:cs typeface="+mn-cs"/>
              </a:rPr>
              <a:t>. Если </a:t>
            </a:r>
            <a:r>
              <a:rPr lang="en-US" b="1" i="1" dirty="0">
                <a:cs typeface="+mn-cs"/>
              </a:rPr>
              <a:t>R</a:t>
            </a:r>
            <a:r>
              <a:rPr lang="en-US" b="1" dirty="0">
                <a:cs typeface="+mn-cs"/>
              </a:rPr>
              <a:t>&lt;</a:t>
            </a:r>
            <a:r>
              <a:rPr lang="en-US" b="1" i="1" dirty="0">
                <a:cs typeface="+mn-cs"/>
              </a:rPr>
              <a:t>C</a:t>
            </a:r>
            <a:r>
              <a:rPr lang="ru-RU" b="1" dirty="0">
                <a:cs typeface="+mn-cs"/>
              </a:rPr>
              <a:t>, то возможна передача информации со сколь угодно высокой </a:t>
            </a:r>
            <a:r>
              <a:rPr lang="ru-RU" b="1" dirty="0" smtClean="0">
                <a:cs typeface="+mn-cs"/>
              </a:rPr>
              <a:t>достоверностью.</a:t>
            </a:r>
          </a:p>
          <a:p>
            <a:pPr algn="just" eaLnBrk="0" hangingPunct="0"/>
            <a:endParaRPr lang="ru-RU" b="1" dirty="0" smtClean="0">
              <a:cs typeface="+mn-cs"/>
            </a:endParaRPr>
          </a:p>
          <a:p>
            <a:pPr algn="just" eaLnBrk="0" hangingPunct="0"/>
            <a:r>
              <a:rPr lang="ru-RU" b="1" dirty="0" smtClean="0">
                <a:solidFill>
                  <a:srgbClr val="FF0000"/>
                </a:solidFill>
                <a:cs typeface="+mn-cs"/>
              </a:rPr>
              <a:t>Основная проблема</a:t>
            </a:r>
            <a:r>
              <a:rPr lang="en-US" b="1" dirty="0" smtClean="0">
                <a:cs typeface="+mn-cs"/>
              </a:rPr>
              <a:t>: </a:t>
            </a:r>
            <a:r>
              <a:rPr lang="ru-RU" b="1" dirty="0" smtClean="0">
                <a:cs typeface="+mn-cs"/>
              </a:rPr>
              <a:t>декодирование помехоустойчивых кодов с близкой к предельной эффективностью при минимально  возможной сложности реализации.</a:t>
            </a:r>
          </a:p>
          <a:p>
            <a:pPr algn="just" eaLnBrk="0" hangingPunct="0"/>
            <a:endParaRPr lang="ru-RU" b="1" dirty="0" smtClean="0">
              <a:cs typeface="+mn-cs"/>
            </a:endParaRPr>
          </a:p>
          <a:p>
            <a:pPr algn="just" eaLnBrk="0" hangingPunct="0"/>
            <a:r>
              <a:rPr lang="ru-RU" b="1" dirty="0" smtClean="0">
                <a:solidFill>
                  <a:srgbClr val="FF0000"/>
                </a:solidFill>
                <a:cs typeface="+mn-cs"/>
              </a:rPr>
              <a:t>Решение</a:t>
            </a:r>
            <a:r>
              <a:rPr lang="ru-RU" b="1" dirty="0" smtClean="0">
                <a:cs typeface="+mn-cs"/>
              </a:rPr>
              <a:t>: оптимизационная теория кодирования (ОТ) и </a:t>
            </a:r>
            <a:r>
              <a:rPr lang="ru-RU" b="1" dirty="0" err="1" smtClean="0">
                <a:cs typeface="+mn-cs"/>
              </a:rPr>
              <a:t>многопороговые</a:t>
            </a:r>
            <a:r>
              <a:rPr lang="ru-RU" b="1" dirty="0" smtClean="0">
                <a:cs typeface="+mn-cs"/>
              </a:rPr>
              <a:t> декодеры (МПД)  </a:t>
            </a:r>
            <a:r>
              <a:rPr lang="ru-RU" b="1" dirty="0" err="1" smtClean="0">
                <a:cs typeface="+mn-cs"/>
              </a:rPr>
              <a:t>самоортогональных</a:t>
            </a:r>
            <a:r>
              <a:rPr lang="ru-RU" b="1" dirty="0" smtClean="0">
                <a:cs typeface="+mn-cs"/>
              </a:rPr>
              <a:t> кодов (СОК)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ru-RU"/>
              <a:t>Юбилей  ОТ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C71CBF0-950F-4E43-A471-ECEAF90F1A58}" type="slidenum">
              <a:rPr lang="ru-RU" smtClean="0"/>
              <a:pPr>
                <a:defRPr/>
              </a:pPr>
              <a:t>20</a:t>
            </a:fld>
            <a:endParaRPr lang="ru-RU" smtClean="0"/>
          </a:p>
        </p:txBody>
      </p:sp>
      <p:sp>
        <p:nvSpPr>
          <p:cNvPr id="6" name="Номер слайда 2"/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2E2FAA9-4068-4E23-938B-D8C9047ED617}" type="slidenum">
              <a:rPr lang="ru-RU" sz="12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pPr algn="r">
                <a:defRPr/>
              </a:pPr>
              <a:t>20</a:t>
            </a:fld>
            <a:endParaRPr lang="ru-RU" sz="120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46038"/>
            <a:ext cx="91440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Наши порталы по методам кодирования</a:t>
            </a:r>
            <a:r>
              <a:rPr lang="ru-RU" b="1" dirty="0">
                <a:solidFill>
                  <a:srgbClr val="C00000"/>
                </a:solidFill>
                <a:latin typeface="+mj-lt"/>
              </a:rPr>
              <a:t> 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 algn="ctr">
              <a:defRPr/>
            </a:pPr>
            <a:r>
              <a:rPr lang="en-US" sz="4000" b="1" i="1" u="sng" dirty="0">
                <a:solidFill>
                  <a:srgbClr val="0033CC"/>
                </a:solidFill>
                <a:latin typeface="Arial" charset="0"/>
              </a:rPr>
              <a:t>www.mtdbest.ru</a:t>
            </a:r>
          </a:p>
          <a:p>
            <a:pPr algn="ctr">
              <a:defRPr/>
            </a:pPr>
            <a:r>
              <a:rPr lang="en-US" sz="4000" b="1" i="1" u="sng" dirty="0">
                <a:solidFill>
                  <a:srgbClr val="0033CC"/>
                </a:solidFill>
                <a:latin typeface="Arial" charset="0"/>
              </a:rPr>
              <a:t>www.mtdbest.iki.rssi.ru</a:t>
            </a:r>
            <a:r>
              <a:rPr lang="en-US" sz="4000" b="1" i="1" dirty="0">
                <a:solidFill>
                  <a:srgbClr val="3333FF"/>
                </a:solidFill>
                <a:latin typeface="Arial" charset="0"/>
              </a:rPr>
              <a:t> </a:t>
            </a:r>
            <a:r>
              <a:rPr lang="en-US" sz="4000" b="1" i="1" dirty="0"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ru-RU" sz="4000" b="1" dirty="0">
                <a:solidFill>
                  <a:srgbClr val="CC0000"/>
                </a:solidFill>
              </a:rPr>
              <a:t>Ежегодно их просматривают порядка 100 тыс. читателей из 5</a:t>
            </a:r>
            <a:r>
              <a:rPr lang="en-US" sz="4000" b="1" dirty="0">
                <a:solidFill>
                  <a:srgbClr val="CC0000"/>
                </a:solidFill>
              </a:rPr>
              <a:t>5</a:t>
            </a:r>
            <a:r>
              <a:rPr lang="ru-RU" sz="4000" b="1" dirty="0">
                <a:solidFill>
                  <a:srgbClr val="CC0000"/>
                </a:solidFill>
              </a:rPr>
              <a:t> стран</a:t>
            </a:r>
          </a:p>
        </p:txBody>
      </p:sp>
      <p:pic>
        <p:nvPicPr>
          <p:cNvPr id="35846" name="Picture 11" descr="C:\Data\mtdbest\countries_by_visitor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3100"/>
            <a:ext cx="529272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3213100"/>
            <a:ext cx="414020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Text Box 6"/>
          <p:cNvSpPr txBox="1">
            <a:spLocks noChangeArrowheads="1"/>
          </p:cNvSpPr>
          <p:nvPr/>
        </p:nvSpPr>
        <p:spPr bwMode="auto">
          <a:xfrm>
            <a:off x="3492500" y="5229225"/>
            <a:ext cx="18002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CC0000"/>
                </a:solidFill>
                <a:latin typeface="Arial" pitchFamily="34" charset="0"/>
              </a:rPr>
              <a:t>сша</a:t>
            </a:r>
          </a:p>
        </p:txBody>
      </p:sp>
      <p:sp>
        <p:nvSpPr>
          <p:cNvPr id="35849" name="Line 7"/>
          <p:cNvSpPr>
            <a:spLocks noChangeShapeType="1"/>
          </p:cNvSpPr>
          <p:nvPr/>
        </p:nvSpPr>
        <p:spPr bwMode="auto">
          <a:xfrm flipH="1" flipV="1">
            <a:off x="2195513" y="5084763"/>
            <a:ext cx="1439862" cy="576262"/>
          </a:xfrm>
          <a:prstGeom prst="line">
            <a:avLst/>
          </a:prstGeom>
          <a:noFill/>
          <a:ln w="60325">
            <a:solidFill>
              <a:srgbClr val="FFCC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5850" name="Text Box 8"/>
          <p:cNvSpPr txBox="1">
            <a:spLocks noChangeArrowheads="1"/>
          </p:cNvSpPr>
          <p:nvPr/>
        </p:nvSpPr>
        <p:spPr bwMode="auto">
          <a:xfrm>
            <a:off x="179388" y="3084513"/>
            <a:ext cx="208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CC0000"/>
                </a:solidFill>
                <a:latin typeface="Arial" pitchFamily="34" charset="0"/>
              </a:rPr>
              <a:t>Россия</a:t>
            </a:r>
          </a:p>
        </p:txBody>
      </p:sp>
      <p:sp>
        <p:nvSpPr>
          <p:cNvPr id="35851" name="Line 9"/>
          <p:cNvSpPr>
            <a:spLocks noChangeShapeType="1"/>
          </p:cNvSpPr>
          <p:nvPr/>
        </p:nvSpPr>
        <p:spPr bwMode="auto">
          <a:xfrm>
            <a:off x="539750" y="3716338"/>
            <a:ext cx="863600" cy="720725"/>
          </a:xfrm>
          <a:prstGeom prst="line">
            <a:avLst/>
          </a:prstGeom>
          <a:noFill/>
          <a:ln w="635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6200"/>
            <a:ext cx="9144000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Прямоугольник 13"/>
          <p:cNvSpPr>
            <a:spLocks noChangeArrowheads="1"/>
          </p:cNvSpPr>
          <p:nvPr/>
        </p:nvSpPr>
        <p:spPr bwMode="auto">
          <a:xfrm>
            <a:off x="3000375" y="285750"/>
            <a:ext cx="3757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 i="1" u="sng">
                <a:solidFill>
                  <a:srgbClr val="3333FF"/>
                </a:solidFill>
                <a:latin typeface="Arial" pitchFamily="34" charset="0"/>
              </a:rPr>
              <a:t>www.mtdbest.ru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071563"/>
            <a:ext cx="8135938" cy="4875212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  <a:tabLst>
                <a:tab pos="95250" algn="l"/>
              </a:tabLst>
            </a:pPr>
            <a:endParaRPr lang="ru-RU" sz="24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tabLst>
                <a:tab pos="95250" algn="l"/>
              </a:tabLst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Исследования поддержаны</a:t>
            </a:r>
          </a:p>
          <a:p>
            <a:pPr marL="0" indent="0" algn="ctr" eaLnBrk="1" hangingPunct="1">
              <a:buNone/>
              <a:tabLst>
                <a:tab pos="95250" algn="l"/>
              </a:tabLst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Институтом космических исследований РАН, 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Рязанским государственным радиотехническим университетом, 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Советом по грантам Президента Российской Федерации,</a:t>
            </a:r>
          </a:p>
          <a:p>
            <a:pPr marL="0" indent="0" algn="ctr" eaLnBrk="1" hangingPunct="1">
              <a:buFont typeface="Wingdings" pitchFamily="2" charset="2"/>
              <a:buNone/>
              <a:tabLst>
                <a:tab pos="95250" algn="l"/>
              </a:tabLst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Российским фондом фундаментальных исследований, </a:t>
            </a:r>
          </a:p>
          <a:p>
            <a:pPr marL="0" indent="0" algn="ctr" eaLnBrk="1" hangingPunct="1">
              <a:buFont typeface="Wingdings" pitchFamily="2" charset="2"/>
              <a:buNone/>
              <a:tabLst>
                <a:tab pos="95250" algn="l"/>
              </a:tabLst>
            </a:pP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</a:rPr>
              <a:t>Российским научным фондом,</a:t>
            </a: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285750" y="3643313"/>
          <a:ext cx="457200" cy="504825"/>
        </p:xfrm>
        <a:graphic>
          <a:graphicData uri="http://schemas.openxmlformats.org/presentationml/2006/ole">
            <p:oleObj spid="_x0000_s8194" name="CorelDRAW" r:id="rId3" imgW="1662480" imgH="1834200" progId="">
              <p:embed/>
            </p:oleObj>
          </a:graphicData>
        </a:graphic>
      </p:graphicFrame>
      <p:pic>
        <p:nvPicPr>
          <p:cNvPr id="8196" name="Picture 5" descr="Space Research Institute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2438" y="4214813"/>
            <a:ext cx="82708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Российский Фонд Фундаментальных Исследований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3" y="4857750"/>
            <a:ext cx="71437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50" y="4929188"/>
            <a:ext cx="22002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43063" y="5572125"/>
            <a:ext cx="49006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8063" y="260648"/>
            <a:ext cx="8101012" cy="7191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3300"/>
                </a:solidFill>
              </a:rPr>
              <a:t>СПАСИБО ЗА ВНИМАНИЕ!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071563"/>
            <a:ext cx="8135938" cy="5786437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tabLst>
                <a:tab pos="95250" algn="l"/>
              </a:tabLst>
            </a:pP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Большой объем дополнительной информации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о многопороговых декодерах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можно найти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на специализированных двуязычных веб-сайтах  </a:t>
            </a:r>
            <a:r>
              <a:rPr lang="en-US" sz="2400" b="1" smtClean="0">
                <a:solidFill>
                  <a:srgbClr val="FF3300"/>
                </a:solidFill>
                <a:latin typeface="Times New Roman" pitchFamily="18" charset="0"/>
                <a:hlinkClick r:id="rId2"/>
              </a:rPr>
              <a:t>www.mtdbest.iki.rssi.ru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2400" b="1" smtClean="0">
                <a:solidFill>
                  <a:srgbClr val="0000FF"/>
                </a:solidFill>
                <a:latin typeface="Times New Roman" pitchFamily="18" charset="0"/>
              </a:rPr>
              <a:t>и  </a:t>
            </a:r>
            <a:r>
              <a:rPr lang="en-US" sz="2400" b="1" smtClean="0">
                <a:solidFill>
                  <a:srgbClr val="FF3300"/>
                </a:solidFill>
                <a:latin typeface="Times New Roman" pitchFamily="18" charset="0"/>
                <a:hlinkClick r:id="rId3"/>
              </a:rPr>
              <a:t>www.mtdbest.ru</a:t>
            </a:r>
            <a:r>
              <a:rPr lang="ru-RU" sz="2400" b="1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buFont typeface="Wingdings" pitchFamily="2" charset="2"/>
              <a:buNone/>
              <a:tabLst>
                <a:tab pos="95250" algn="l"/>
              </a:tabLst>
            </a:pPr>
            <a:endParaRPr lang="ru-RU" sz="2400" b="1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95250" algn="l"/>
              </a:tabLst>
            </a:pP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контакта: </a:t>
            </a:r>
            <a:b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95250" algn="l"/>
              </a:tabLst>
            </a:pP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Золотарев В.В.: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ИКИ РАН, моб. 8-9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-5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8, 				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zolotasd</a:t>
            </a:r>
            <a:r>
              <a:rPr lang="ru-RU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@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yandex</a:t>
            </a:r>
            <a:r>
              <a:rPr lang="ru-RU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.ru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tabLst>
                <a:tab pos="95250" algn="l"/>
              </a:tabLst>
            </a:pP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Овечкин Г.В.: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РГРТУ, моб. 8-920-952-02-26, 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g_ovechkin@mail.ru</a:t>
            </a:r>
            <a:r>
              <a:rPr lang="en-US" sz="240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1042988" y="44624"/>
            <a:ext cx="7956550" cy="836613"/>
          </a:xfrm>
          <a:prstGeom prst="rect">
            <a:avLst/>
          </a:prstGeom>
          <a:noFill/>
          <a:ln/>
        </p:spPr>
        <p:txBody>
          <a:bodyPr anchor="ctr"/>
          <a:lstStyle/>
          <a:p>
            <a:pPr>
              <a:defRPr/>
            </a:pPr>
            <a:r>
              <a:rPr lang="ru-RU" sz="2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Схема кодера и </a:t>
            </a:r>
            <a:r>
              <a:rPr lang="ru-RU" sz="2800" b="1" cap="all" dirty="0" err="1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многопорогового</a:t>
            </a:r>
            <a:r>
              <a:rPr lang="ru-RU" sz="2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декодера </a:t>
            </a:r>
            <a:r>
              <a:rPr lang="ru-RU" sz="2800" b="1" cap="all" dirty="0" err="1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сверточного</a:t>
            </a:r>
            <a:r>
              <a:rPr lang="ru-RU" sz="2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кода с </a:t>
            </a:r>
            <a:r>
              <a:rPr lang="en-US" sz="2800" b="1" i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sz="2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=1/2</a:t>
            </a:r>
            <a:endParaRPr lang="ru-RU" sz="2800" b="1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0" y="2271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3659188" y="1196975"/>
          <a:ext cx="5449887" cy="3246438"/>
        </p:xfrm>
        <a:graphic>
          <a:graphicData uri="http://schemas.openxmlformats.org/presentationml/2006/ole">
            <p:oleObj spid="_x0000_s3074" name="Visio" r:id="rId3" imgW="9124188" imgH="5416601" progId="Visio.Drawing.11">
              <p:embed/>
            </p:oleObj>
          </a:graphicData>
        </a:graphic>
      </p:graphicFrame>
      <p:graphicFrame>
        <p:nvGraphicFramePr>
          <p:cNvPr id="3075" name="Object 18"/>
          <p:cNvGraphicFramePr>
            <a:graphicFrameLocks noChangeAspect="1"/>
          </p:cNvGraphicFramePr>
          <p:nvPr>
            <p:ph sz="half" idx="1"/>
          </p:nvPr>
        </p:nvGraphicFramePr>
        <p:xfrm>
          <a:off x="0" y="2420938"/>
          <a:ext cx="2486025" cy="1036637"/>
        </p:xfrm>
        <a:graphic>
          <a:graphicData uri="http://schemas.openxmlformats.org/presentationml/2006/ole">
            <p:oleObj spid="_x0000_s3075" name="Visio" r:id="rId4" imgW="4147718" imgH="1728216" progId="Visio.Drawing.11">
              <p:embed/>
            </p:oleObj>
          </a:graphicData>
        </a:graphic>
      </p:graphicFrame>
      <p:graphicFrame>
        <p:nvGraphicFramePr>
          <p:cNvPr id="3076" name="Object 23"/>
          <p:cNvGraphicFramePr>
            <a:graphicFrameLocks noChangeAspect="1"/>
          </p:cNvGraphicFramePr>
          <p:nvPr>
            <p:ph sz="half" idx="2"/>
          </p:nvPr>
        </p:nvGraphicFramePr>
        <p:xfrm>
          <a:off x="2916238" y="2349500"/>
          <a:ext cx="366712" cy="1257300"/>
        </p:xfrm>
        <a:graphic>
          <a:graphicData uri="http://schemas.openxmlformats.org/presentationml/2006/ole">
            <p:oleObj spid="_x0000_s3076" name="Visio" r:id="rId5" imgW="683057" imgH="2340559" progId="Visio.Drawing.11">
              <p:embed/>
            </p:oleObj>
          </a:graphicData>
        </a:graphic>
      </p:graphicFrame>
      <p:sp>
        <p:nvSpPr>
          <p:cNvPr id="3079" name="Rectangle 26"/>
          <p:cNvSpPr>
            <a:spLocks noChangeArrowheads="1"/>
          </p:cNvSpPr>
          <p:nvPr/>
        </p:nvSpPr>
        <p:spPr bwMode="auto">
          <a:xfrm>
            <a:off x="2484438" y="1700213"/>
            <a:ext cx="12239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Канал связи</a:t>
            </a:r>
          </a:p>
        </p:txBody>
      </p:sp>
      <p:sp>
        <p:nvSpPr>
          <p:cNvPr id="3080" name="Rectangle 27"/>
          <p:cNvSpPr>
            <a:spLocks noChangeArrowheads="1"/>
          </p:cNvSpPr>
          <p:nvPr/>
        </p:nvSpPr>
        <p:spPr bwMode="auto">
          <a:xfrm>
            <a:off x="755650" y="3644900"/>
            <a:ext cx="12239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Кодер</a:t>
            </a:r>
          </a:p>
        </p:txBody>
      </p:sp>
      <p:sp>
        <p:nvSpPr>
          <p:cNvPr id="3081" name="Rectangle 28"/>
          <p:cNvSpPr>
            <a:spLocks noChangeArrowheads="1"/>
          </p:cNvSpPr>
          <p:nvPr/>
        </p:nvSpPr>
        <p:spPr bwMode="auto">
          <a:xfrm>
            <a:off x="3643313" y="4365625"/>
            <a:ext cx="53578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 err="1"/>
              <a:t>Многопороговый</a:t>
            </a:r>
            <a:r>
              <a:rPr lang="ru-RU" sz="1600" b="1" dirty="0"/>
              <a:t> декодер (МПД)</a:t>
            </a:r>
            <a:r>
              <a:rPr lang="en-US" sz="1600" b="1" dirty="0"/>
              <a:t> </a:t>
            </a:r>
            <a:r>
              <a:rPr lang="ru-RU" sz="1600" b="1" dirty="0"/>
              <a:t>с двумя итерациями</a:t>
            </a:r>
          </a:p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2000" b="1" dirty="0">
                <a:solidFill>
                  <a:srgbClr val="FF0000"/>
                </a:solidFill>
              </a:rPr>
              <a:t>Основа оптимизационной теории!</a:t>
            </a:r>
          </a:p>
        </p:txBody>
      </p:sp>
      <p:sp>
        <p:nvSpPr>
          <p:cNvPr id="3082" name="Rectangle 29"/>
          <p:cNvSpPr>
            <a:spLocks noChangeArrowheads="1"/>
          </p:cNvSpPr>
          <p:nvPr/>
        </p:nvSpPr>
        <p:spPr bwMode="auto">
          <a:xfrm>
            <a:off x="0" y="5057775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 err="1"/>
              <a:t>Многопороговый</a:t>
            </a:r>
            <a:r>
              <a:rPr lang="ru-RU" sz="1600" b="1" dirty="0"/>
              <a:t> декодер является модификацией обычного порогового декодера </a:t>
            </a:r>
            <a:r>
              <a:rPr lang="ru-RU" sz="1600" b="1" dirty="0" err="1"/>
              <a:t>Месси</a:t>
            </a:r>
            <a:r>
              <a:rPr lang="ru-RU" sz="1600" b="1" dirty="0"/>
              <a:t>.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МПД применяется для декодирования блоковых и </a:t>
            </a:r>
            <a:r>
              <a:rPr lang="ru-RU" sz="1600" b="1" dirty="0" err="1"/>
              <a:t>сверточных</a:t>
            </a:r>
            <a:r>
              <a:rPr lang="ru-RU" sz="1600" b="1" dirty="0"/>
              <a:t> двоичных и недвоичных </a:t>
            </a:r>
            <a:r>
              <a:rPr lang="ru-RU" sz="1600" b="1" dirty="0" err="1"/>
              <a:t>самоортогональных</a:t>
            </a:r>
            <a:r>
              <a:rPr lang="ru-RU" sz="1600" b="1" dirty="0"/>
              <a:t> кодов .</a:t>
            </a:r>
            <a:endParaRPr lang="en-US" sz="1600" b="1" dirty="0"/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При каждом изменении декодируемых символов решение МПД приближается к оптимальному.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Сложность МПД – линейная!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1600" b="1" dirty="0"/>
              <a:t>Доказана основная теорема </a:t>
            </a:r>
            <a:r>
              <a:rPr lang="ru-RU" sz="1600" b="1" dirty="0" err="1"/>
              <a:t>многопорогового</a:t>
            </a:r>
            <a:r>
              <a:rPr lang="ru-RU" sz="1600" b="1" dirty="0"/>
              <a:t> декодирования.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1042988" y="44624"/>
            <a:ext cx="7956550" cy="836613"/>
          </a:xfrm>
          <a:prstGeom prst="rect">
            <a:avLst/>
          </a:prstGeom>
          <a:noFill/>
          <a:ln/>
        </p:spPr>
        <p:txBody>
          <a:bodyPr anchor="ctr"/>
          <a:lstStyle/>
          <a:p>
            <a:pPr>
              <a:defRPr/>
            </a:pPr>
            <a:r>
              <a:rPr lang="ru-RU" sz="2800" b="1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Направления исследований</a:t>
            </a:r>
            <a:endParaRPr lang="ru-RU" sz="2800" b="1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142984"/>
            <a:ext cx="4391026" cy="2071702"/>
          </a:xfrm>
        </p:spPr>
        <p:txBody>
          <a:bodyPr/>
          <a:lstStyle/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800" b="1" dirty="0" err="1" smtClean="0">
                <a:solidFill>
                  <a:srgbClr val="FF0000"/>
                </a:solidFill>
                <a:latin typeface="Times New Roman" pitchFamily="18" charset="0"/>
              </a:rPr>
              <a:t>Многопороговые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 декодеры для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блоковых 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</a:rPr>
              <a:t>сверточных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 кодов;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двоичных кодов и каналов связи;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символьных кодов и каналов связи;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двоичных и символьных кодов и каналов со стираниями;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каналов с группирующимися и независимыми ошибками.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ru-RU" sz="18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4643438" y="1142984"/>
            <a:ext cx="4391026" cy="3000396"/>
          </a:xfrm>
        </p:spPr>
        <p:txBody>
          <a:bodyPr/>
          <a:lstStyle/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Повышение эффективности МПД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выбор кодов с наименьшим уровнем размножения ошибок;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оптимизация параметров МПД;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использование каскадных схем коррекции ошибок;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повышение эффективности работы отдельных узлов МПД;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использование дивергентных схем кодирования.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ru-RU" sz="18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3357562"/>
            <a:ext cx="4391026" cy="1857388"/>
          </a:xfrm>
        </p:spPr>
        <p:txBody>
          <a:bodyPr/>
          <a:lstStyle/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Применение МПД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системы дистанционного зондирования Земли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системы хранения данных;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оптические линии связи;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</a:rPr>
              <a:t>флеш-память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</a:rPr>
              <a:t>…</a:t>
            </a: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endParaRPr lang="ru-RU" sz="18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182563" indent="-182563" algn="just" eaLnBrk="1" hangingPunct="1">
              <a:lnSpc>
                <a:spcPct val="90000"/>
              </a:lnSpc>
              <a:spcBef>
                <a:spcPct val="0"/>
              </a:spcBef>
              <a:buNone/>
            </a:pPr>
            <a:endParaRPr lang="ru-RU" sz="18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260648"/>
            <a:ext cx="7955930" cy="71980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3300"/>
                </a:solidFill>
              </a:rPr>
              <a:t>Схема кодера </a:t>
            </a:r>
            <a:r>
              <a:rPr lang="ru-RU" sz="2800" b="1" dirty="0" err="1" smtClean="0">
                <a:solidFill>
                  <a:srgbClr val="FF3300"/>
                </a:solidFill>
              </a:rPr>
              <a:t>сверточного</a:t>
            </a:r>
            <a:r>
              <a:rPr lang="ru-RU" sz="2800" b="1" dirty="0" smtClean="0">
                <a:solidFill>
                  <a:srgbClr val="FF3300"/>
                </a:solidFill>
              </a:rPr>
              <a:t> кода с </a:t>
            </a:r>
            <a:r>
              <a:rPr lang="en-US" sz="2800" b="1" i="1" dirty="0">
                <a:solidFill>
                  <a:srgbClr val="FF3300"/>
                </a:solidFill>
              </a:rPr>
              <a:t>R</a:t>
            </a:r>
            <a:r>
              <a:rPr lang="ru-RU" sz="2800" b="1" dirty="0" smtClean="0">
                <a:solidFill>
                  <a:srgbClr val="FF3300"/>
                </a:solidFill>
              </a:rPr>
              <a:t>=2</a:t>
            </a:r>
            <a:r>
              <a:rPr lang="en-US" sz="2800" b="1" dirty="0" smtClean="0">
                <a:solidFill>
                  <a:srgbClr val="FF3300"/>
                </a:solidFill>
              </a:rPr>
              <a:t>/</a:t>
            </a:r>
            <a:r>
              <a:rPr lang="ru-RU" sz="2800" b="1" dirty="0" smtClean="0">
                <a:solidFill>
                  <a:srgbClr val="FF3300"/>
                </a:solidFill>
              </a:rPr>
              <a:t>4</a:t>
            </a:r>
            <a:endParaRPr lang="ru-RU" sz="2800" b="1" dirty="0">
              <a:solidFill>
                <a:srgbClr val="FF3300"/>
              </a:solidFill>
            </a:endParaRPr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571472" y="5643578"/>
            <a:ext cx="80645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ru-RU" sz="2000" b="1" dirty="0"/>
              <a:t>Использование нескольких информационных и нескольких проверочных ветвей позволяет добиться существенного снижения уровня размножения ошибок при </a:t>
            </a:r>
            <a:r>
              <a:rPr lang="ru-RU" sz="2000" b="1" dirty="0" err="1"/>
              <a:t>многопороговом</a:t>
            </a:r>
            <a:r>
              <a:rPr lang="ru-RU" sz="2000" b="1" dirty="0"/>
              <a:t> декодировании.</a:t>
            </a: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0" y="1990744"/>
          <a:ext cx="3371996" cy="1916114"/>
        </p:xfrm>
        <a:graphic>
          <a:graphicData uri="http://schemas.openxmlformats.org/presentationml/2006/ole">
            <p:oleObj spid="_x0000_s6146" name="Visio" r:id="rId3" imgW="8868156" imgH="5047183" progId="Visio.Drawing.11">
              <p:embed/>
            </p:oleObj>
          </a:graphicData>
        </a:graphic>
      </p:graphicFrame>
      <p:graphicFrame>
        <p:nvGraphicFramePr>
          <p:cNvPr id="6147" name="Object 6"/>
          <p:cNvGraphicFramePr>
            <a:graphicFrameLocks noChangeAspect="1"/>
          </p:cNvGraphicFramePr>
          <p:nvPr/>
        </p:nvGraphicFramePr>
        <p:xfrm>
          <a:off x="3209925" y="1562116"/>
          <a:ext cx="5934075" cy="4152900"/>
        </p:xfrm>
        <a:graphic>
          <a:graphicData uri="http://schemas.openxmlformats.org/presentationml/2006/ole">
            <p:oleObj spid="_x0000_s6147" name="Visio" r:id="rId4" imgW="9464108" imgH="6620940" progId="Visio.Drawing.11">
              <p:embed/>
            </p:oleObj>
          </a:graphicData>
        </a:graphic>
      </p:graphicFrame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357158" y="1100064"/>
            <a:ext cx="85011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tabLst>
                <a:tab pos="34290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Коды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должны быть устойчивыми к размножению ошибок (РО).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2" name="Rectangle 10"/>
          <p:cNvSpPr>
            <a:spLocks noChangeArrowheads="1"/>
          </p:cNvSpPr>
          <p:nvPr/>
        </p:nvSpPr>
        <p:spPr bwMode="auto">
          <a:xfrm>
            <a:off x="0" y="3173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5963" name="Rectangle 11"/>
          <p:cNvSpPr>
            <a:spLocks noChangeArrowheads="1"/>
          </p:cNvSpPr>
          <p:nvPr/>
        </p:nvSpPr>
        <p:spPr bwMode="auto">
          <a:xfrm>
            <a:off x="73025" y="500042"/>
            <a:ext cx="399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</a:rPr>
              <a:t>Вероятность неправильности проверки</a:t>
            </a:r>
            <a:r>
              <a:rPr lang="ru-RU" sz="1600" b="1" dirty="0">
                <a:latin typeface="Times New Roman" pitchFamily="18" charset="0"/>
              </a:rPr>
              <a:t>:</a:t>
            </a:r>
          </a:p>
        </p:txBody>
      </p:sp>
      <p:sp>
        <p:nvSpPr>
          <p:cNvPr id="125964" name="Rectangle 12"/>
          <p:cNvSpPr>
            <a:spLocks noChangeArrowheads="1"/>
          </p:cNvSpPr>
          <p:nvPr/>
        </p:nvSpPr>
        <p:spPr bwMode="auto">
          <a:xfrm>
            <a:off x="107950" y="1257314"/>
            <a:ext cx="3851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600" b="1" i="1">
                <a:latin typeface="Times New Roman" pitchFamily="18" charset="0"/>
              </a:rPr>
              <a:t>p</a:t>
            </a:r>
            <a:r>
              <a:rPr lang="en-US" sz="1600" b="1" baseline="-25000">
                <a:latin typeface="Times New Roman" pitchFamily="18" charset="0"/>
              </a:rPr>
              <a:t>0</a:t>
            </a:r>
            <a:r>
              <a:rPr lang="en-US" sz="1600" b="1">
                <a:latin typeface="Times New Roman" pitchFamily="18" charset="0"/>
              </a:rPr>
              <a:t> – </a:t>
            </a:r>
            <a:r>
              <a:rPr lang="ru-RU" sz="1600" b="1">
                <a:latin typeface="Times New Roman" pitchFamily="18" charset="0"/>
              </a:rPr>
              <a:t>вероятность ошибки в ДСК;</a:t>
            </a:r>
          </a:p>
        </p:txBody>
      </p:sp>
      <p:pic>
        <p:nvPicPr>
          <p:cNvPr id="125965" name="Picture 13"/>
          <p:cNvPicPr>
            <a:picLocks noChangeAspect="1" noChangeArrowheads="1"/>
          </p:cNvPicPr>
          <p:nvPr/>
        </p:nvPicPr>
        <p:blipFill>
          <a:blip r:embed="rId3"/>
          <a:srcRect t="4047" r="1566"/>
          <a:stretch>
            <a:fillRect/>
          </a:stretch>
        </p:blipFill>
        <p:spPr bwMode="auto">
          <a:xfrm>
            <a:off x="142844" y="2714620"/>
            <a:ext cx="3746531" cy="27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70" name="Rectangle 18"/>
          <p:cNvSpPr>
            <a:spLocks noChangeArrowheads="1"/>
          </p:cNvSpPr>
          <p:nvPr/>
        </p:nvSpPr>
        <p:spPr bwMode="auto">
          <a:xfrm>
            <a:off x="68266" y="5543550"/>
            <a:ext cx="493236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ru-RU" sz="1600" b="1" dirty="0">
                <a:latin typeface="Times New Roman" pitchFamily="18" charset="0"/>
              </a:rPr>
              <a:t>В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</a:rPr>
              <a:t>коде с параллельным каскадированием</a:t>
            </a:r>
            <a:r>
              <a:rPr lang="ru-RU" sz="1600" b="1" dirty="0">
                <a:latin typeface="Times New Roman" pitchFamily="18" charset="0"/>
              </a:rPr>
              <a:t> в СОК </a:t>
            </a:r>
            <a:r>
              <a:rPr lang="en-US" sz="1600" b="1" dirty="0">
                <a:latin typeface="Times New Roman" pitchFamily="18" charset="0"/>
              </a:rPr>
              <a:t>C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ru-RU" sz="1600" b="1" dirty="0">
                <a:latin typeface="Times New Roman" pitchFamily="18" charset="0"/>
              </a:rPr>
              <a:t> с </a:t>
            </a:r>
            <a:r>
              <a:rPr lang="en-US" sz="1600" b="1" i="1" dirty="0">
                <a:latin typeface="Times New Roman" pitchFamily="18" charset="0"/>
              </a:rPr>
              <a:t>R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ru-RU" sz="1600" b="1" dirty="0">
                <a:latin typeface="Times New Roman" pitchFamily="18" charset="0"/>
              </a:rPr>
              <a:t> и </a:t>
            </a:r>
            <a:r>
              <a:rPr lang="en-US" sz="1600" b="1" i="1" dirty="0">
                <a:latin typeface="Times New Roman" pitchFamily="18" charset="0"/>
              </a:rPr>
              <a:t>d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ru-RU" sz="1600" b="1" dirty="0">
                <a:latin typeface="Times New Roman" pitchFamily="18" charset="0"/>
              </a:rPr>
              <a:t> выделяется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</a:rPr>
              <a:t>составляющий СОК</a:t>
            </a:r>
            <a:r>
              <a:rPr lang="ru-RU" sz="1600" b="1" dirty="0">
                <a:latin typeface="Times New Roman" pitchFamily="18" charset="0"/>
              </a:rPr>
              <a:t> С</a:t>
            </a:r>
            <a:r>
              <a:rPr lang="ru-RU" sz="1600" b="1" baseline="-25000" dirty="0">
                <a:latin typeface="Times New Roman" pitchFamily="18" charset="0"/>
              </a:rPr>
              <a:t>1</a:t>
            </a:r>
            <a:r>
              <a:rPr lang="ru-RU" sz="1600" b="1" dirty="0">
                <a:latin typeface="Times New Roman" pitchFamily="18" charset="0"/>
              </a:rPr>
              <a:t> с </a:t>
            </a:r>
            <a:r>
              <a:rPr lang="en-US" sz="1600" b="1" i="1" dirty="0">
                <a:latin typeface="Times New Roman" pitchFamily="18" charset="0"/>
              </a:rPr>
              <a:t>R</a:t>
            </a:r>
            <a:r>
              <a:rPr lang="en-US" sz="1600" b="1" baseline="-25000" dirty="0">
                <a:latin typeface="Times New Roman" pitchFamily="18" charset="0"/>
              </a:rPr>
              <a:t>1</a:t>
            </a:r>
            <a:r>
              <a:rPr lang="en-US" sz="1600" b="1" dirty="0">
                <a:latin typeface="Times New Roman" pitchFamily="18" charset="0"/>
              </a:rPr>
              <a:t>&gt;</a:t>
            </a:r>
            <a:r>
              <a:rPr lang="en-US" sz="1600" b="1" i="1" dirty="0">
                <a:latin typeface="Times New Roman" pitchFamily="18" charset="0"/>
              </a:rPr>
              <a:t>R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en-US" sz="1600" b="1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и </a:t>
            </a:r>
            <a:r>
              <a:rPr lang="en-US" sz="1600" b="1" i="1" dirty="0">
                <a:latin typeface="Times New Roman" pitchFamily="18" charset="0"/>
              </a:rPr>
              <a:t>d</a:t>
            </a:r>
            <a:r>
              <a:rPr lang="ru-RU" sz="1600" b="1" baseline="-25000" dirty="0">
                <a:latin typeface="Times New Roman" pitchFamily="18" charset="0"/>
              </a:rPr>
              <a:t>1</a:t>
            </a:r>
            <a:r>
              <a:rPr lang="en-US" sz="1600" b="1" dirty="0">
                <a:latin typeface="Times New Roman" pitchFamily="18" charset="0"/>
              </a:rPr>
              <a:t>&lt;</a:t>
            </a:r>
            <a:r>
              <a:rPr lang="en-US" sz="1600" b="1" i="1" dirty="0">
                <a:latin typeface="Times New Roman" pitchFamily="18" charset="0"/>
              </a:rPr>
              <a:t>d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en-US" sz="1600" b="1" i="1" dirty="0">
                <a:latin typeface="Times New Roman" pitchFamily="18" charset="0"/>
              </a:rPr>
              <a:t>.</a:t>
            </a:r>
            <a:r>
              <a:rPr lang="ru-RU" sz="1600" b="1" i="1" dirty="0">
                <a:latin typeface="Times New Roman" pitchFamily="18" charset="0"/>
              </a:rPr>
              <a:t> </a:t>
            </a:r>
          </a:p>
          <a:p>
            <a:pPr eaLnBrk="0" hangingPunct="0"/>
            <a:r>
              <a:rPr lang="ru-RU" sz="1600" b="1" dirty="0">
                <a:latin typeface="Times New Roman" pitchFamily="18" charset="0"/>
              </a:rPr>
              <a:t>Сначала декодируется </a:t>
            </a:r>
            <a:r>
              <a:rPr lang="en-US" sz="1600" b="1" dirty="0">
                <a:latin typeface="Times New Roman" pitchFamily="18" charset="0"/>
              </a:rPr>
              <a:t>C</a:t>
            </a:r>
            <a:r>
              <a:rPr lang="en-US" sz="1600" b="1" baseline="-25000" dirty="0">
                <a:latin typeface="Times New Roman" pitchFamily="18" charset="0"/>
              </a:rPr>
              <a:t>1</a:t>
            </a:r>
            <a:r>
              <a:rPr lang="ru-RU" sz="1600" b="1" dirty="0">
                <a:latin typeface="Times New Roman" pitchFamily="18" charset="0"/>
              </a:rPr>
              <a:t>, после чего декодируется весь код С</a:t>
            </a:r>
            <a:r>
              <a:rPr lang="ru-RU" sz="1600" b="1" baseline="-25000" dirty="0">
                <a:latin typeface="Times New Roman" pitchFamily="18" charset="0"/>
              </a:rPr>
              <a:t>0</a:t>
            </a:r>
            <a:r>
              <a:rPr lang="ru-RU" sz="1600" b="1" dirty="0">
                <a:latin typeface="Times New Roman" pitchFamily="18" charset="0"/>
              </a:rPr>
              <a:t>.                      </a:t>
            </a:r>
            <a:endParaRPr lang="ru-RU" sz="1600" b="1" i="1" dirty="0">
              <a:latin typeface="Times New Roman" pitchFamily="18" charset="0"/>
            </a:endParaRPr>
          </a:p>
        </p:txBody>
      </p:sp>
      <p:pic>
        <p:nvPicPr>
          <p:cNvPr id="125975" name="Picture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801702"/>
            <a:ext cx="2698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5976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8" y="1544652"/>
            <a:ext cx="14001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5977" name="Rectangle 25"/>
          <p:cNvSpPr>
            <a:spLocks noChangeArrowheads="1"/>
          </p:cNvSpPr>
          <p:nvPr/>
        </p:nvSpPr>
        <p:spPr bwMode="auto">
          <a:xfrm>
            <a:off x="1571604" y="1571612"/>
            <a:ext cx="2519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600" b="1" i="1" dirty="0">
                <a:latin typeface="Times New Roman" pitchFamily="18" charset="0"/>
              </a:rPr>
              <a:t>–</a:t>
            </a:r>
            <a:r>
              <a:rPr lang="en-US" sz="1600" b="1" dirty="0">
                <a:latin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</a:rPr>
              <a:t>размерность проверки.</a:t>
            </a:r>
          </a:p>
        </p:txBody>
      </p:sp>
      <p:sp>
        <p:nvSpPr>
          <p:cNvPr id="125978" name="Rectangle 26"/>
          <p:cNvSpPr>
            <a:spLocks noChangeArrowheads="1"/>
          </p:cNvSpPr>
          <p:nvPr/>
        </p:nvSpPr>
        <p:spPr bwMode="auto">
          <a:xfrm>
            <a:off x="107950" y="2025664"/>
            <a:ext cx="3851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600" b="1" i="1">
                <a:latin typeface="Times New Roman" pitchFamily="18" charset="0"/>
              </a:rPr>
              <a:t>n</a:t>
            </a:r>
            <a:r>
              <a:rPr lang="en-US" sz="1600" b="1" i="1" baseline="-25000">
                <a:latin typeface="Times New Roman" pitchFamily="18" charset="0"/>
              </a:rPr>
              <a:t>k</a:t>
            </a:r>
            <a:r>
              <a:rPr lang="en-US" sz="1600" b="1">
                <a:latin typeface="Times New Roman" pitchFamily="18" charset="0"/>
              </a:rPr>
              <a:t> – </a:t>
            </a:r>
            <a:r>
              <a:rPr lang="ru-RU" sz="1600" b="1">
                <a:latin typeface="Times New Roman" pitchFamily="18" charset="0"/>
              </a:rPr>
              <a:t>число информационных ветвей;</a:t>
            </a:r>
          </a:p>
        </p:txBody>
      </p:sp>
      <p:sp>
        <p:nvSpPr>
          <p:cNvPr id="125979" name="Rectangle 27"/>
          <p:cNvSpPr>
            <a:spLocks noChangeArrowheads="1"/>
          </p:cNvSpPr>
          <p:nvPr/>
        </p:nvSpPr>
        <p:spPr bwMode="auto">
          <a:xfrm>
            <a:off x="107950" y="2314589"/>
            <a:ext cx="38512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en-US" sz="1600" b="1" i="1">
                <a:latin typeface="Times New Roman" pitchFamily="18" charset="0"/>
              </a:rPr>
              <a:t>n</a:t>
            </a:r>
            <a:r>
              <a:rPr lang="en-US" sz="1600" b="1" i="1" baseline="-25000">
                <a:latin typeface="Times New Roman" pitchFamily="18" charset="0"/>
              </a:rPr>
              <a:t>r</a:t>
            </a:r>
            <a:r>
              <a:rPr lang="en-US" sz="1600" b="1">
                <a:latin typeface="Times New Roman" pitchFamily="18" charset="0"/>
              </a:rPr>
              <a:t> – </a:t>
            </a:r>
            <a:r>
              <a:rPr lang="ru-RU" sz="1600" b="1">
                <a:latin typeface="Times New Roman" pitchFamily="18" charset="0"/>
              </a:rPr>
              <a:t>число проверочных ветвей.</a:t>
            </a: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785786" y="1"/>
            <a:ext cx="7955930" cy="57148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Коды с параллельным </a:t>
            </a:r>
            <a:r>
              <a:rPr kumimoji="0" lang="ru-RU" sz="2800" b="1" i="0" u="none" strike="noStrike" kern="1200" cap="all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КАСкАдированием</a:t>
            </a:r>
            <a:endParaRPr kumimoji="0" lang="ru-RU" sz="2800" b="1" i="0" u="none" strike="noStrike" kern="1200" cap="all" spc="0" normalizeH="0" baseline="0" noProof="0" dirty="0">
              <a:ln>
                <a:noFill/>
              </a:ln>
              <a:solidFill>
                <a:srgbClr val="FF33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4929190" y="5572140"/>
            <a:ext cx="41052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ru-RU" sz="1600" b="1" dirty="0">
                <a:latin typeface="Times New Roman" pitchFamily="18" charset="0"/>
              </a:rPr>
              <a:t>Среди кодов с кратными скоростями лучшими оказываются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</a:rPr>
              <a:t>коды для схем с параллельным 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</a:rPr>
              <a:t>каскадированием с выделенными ветвями</a:t>
            </a:r>
            <a:endParaRPr lang="ru-RU" sz="16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571480"/>
            <a:ext cx="3506893" cy="5031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3300"/>
                </a:solidFill>
              </a:rPr>
              <a:t>КАСКАДНЫЕ СХЕМЫ КОДИРОВАНИЯ НА ОСНОВЕ МНОГОПОРОГОВЫХ ДЕКОДЕРОВ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169986"/>
            <a:ext cx="8643998" cy="1973262"/>
          </a:xfrm>
        </p:spPr>
        <p:txBody>
          <a:bodyPr/>
          <a:lstStyle/>
          <a:p>
            <a:pPr marL="358775" indent="-358775"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каскадирование СОК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с кодами контроля четности;</a:t>
            </a:r>
          </a:p>
          <a:p>
            <a:pPr marL="358775" indent="-358775"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каскадирование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СОК с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кодами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</a:rPr>
              <a:t>Хэминга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358775" indent="-358775"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каскадирование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СОК с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коротким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</a:rPr>
              <a:t>сверточным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 кодом, декодируемым алгоритмом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</a:rPr>
              <a:t>Витерби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358775" indent="-358775" algn="just">
              <a:lnSpc>
                <a:spcPct val="90000"/>
              </a:lnSpc>
              <a:buFont typeface="Arial" pitchFamily="34" charset="0"/>
              <a:buChar char="•"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каскадирование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СОК с СОК.</a:t>
            </a:r>
          </a:p>
          <a:p>
            <a:pPr marL="0" indent="358775" algn="just"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Для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всех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 каскадных кодов получены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аналитические оценки эффективности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, подтвержденные результатами компьютерного моделирования.</a:t>
            </a:r>
          </a:p>
          <a:p>
            <a:pPr algn="just">
              <a:lnSpc>
                <a:spcPct val="90000"/>
              </a:lnSpc>
              <a:buFont typeface="Arial" pitchFamily="34" charset="0"/>
              <a:buChar char="•"/>
            </a:pP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71942"/>
            <a:ext cx="5053012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95288" y="3711580"/>
            <a:ext cx="8229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Примеры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использования каскадного кода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286512" y="4572008"/>
          <a:ext cx="2157415" cy="2157415"/>
        </p:xfrm>
        <a:graphic>
          <a:graphicData uri="http://schemas.openxmlformats.org/presentationml/2006/ole">
            <p:oleObj spid="_x0000_s66562" name="Visio" r:id="rId4" imgW="766800" imgH="766888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ChangeArrowheads="1"/>
          </p:cNvSpPr>
          <p:nvPr/>
        </p:nvSpPr>
        <p:spPr bwMode="auto">
          <a:xfrm>
            <a:off x="285720" y="116632"/>
            <a:ext cx="8713818" cy="763587"/>
          </a:xfrm>
          <a:prstGeom prst="rect">
            <a:avLst/>
          </a:prstGeom>
          <a:noFill/>
          <a:ln/>
        </p:spPr>
        <p:txBody>
          <a:bodyPr anchor="ctr"/>
          <a:lstStyle/>
          <a:p>
            <a:pPr>
              <a:defRPr/>
            </a:pPr>
            <a:r>
              <a:rPr lang="ru-RU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Эффективность </a:t>
            </a:r>
            <a:r>
              <a:rPr lang="ru-RU" sz="2800" b="1" cap="all" dirty="0" smtClean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двоичных методов коррекции </a:t>
            </a:r>
            <a:r>
              <a:rPr lang="ru-RU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ошибок</a:t>
            </a:r>
            <a:r>
              <a:rPr lang="en-US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с </a:t>
            </a:r>
            <a:r>
              <a:rPr lang="en-US" sz="2800" b="1" i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R</a:t>
            </a:r>
            <a:r>
              <a:rPr lang="en-US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=1/2 </a:t>
            </a:r>
            <a:r>
              <a:rPr lang="ru-RU" sz="2800" b="1" cap="all" dirty="0">
                <a:solidFill>
                  <a:srgbClr val="FF33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в гауссовском канале</a:t>
            </a:r>
          </a:p>
        </p:txBody>
      </p:sp>
      <p:pic>
        <p:nvPicPr>
          <p:cNvPr id="1638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836613"/>
            <a:ext cx="9917113" cy="608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2214547" y="3429000"/>
            <a:ext cx="1643074" cy="21431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143240" y="4357694"/>
            <a:ext cx="214314" cy="7143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643174" y="435769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MTD1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1214414" y="2928934"/>
            <a:ext cx="1857388" cy="142876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71604" y="3714752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turbo</a:t>
            </a:r>
          </a:p>
          <a:p>
            <a:r>
              <a:rPr lang="en-US" dirty="0" smtClean="0"/>
              <a:t>65536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Символьные </a:t>
            </a:r>
            <a:r>
              <a:rPr lang="ru-RU" b="1" dirty="0" err="1" smtClean="0">
                <a:solidFill>
                  <a:srgbClr val="FF0000"/>
                </a:solidFill>
              </a:rPr>
              <a:t>Многопороговые</a:t>
            </a:r>
            <a:r>
              <a:rPr lang="ru-RU" b="1" dirty="0" smtClean="0">
                <a:solidFill>
                  <a:srgbClr val="FF0000"/>
                </a:solidFill>
              </a:rPr>
              <a:t> декодеры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43" descr="quarySOC_bl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000372"/>
            <a:ext cx="3398874" cy="1121803"/>
          </a:xfrm>
          <a:prstGeom prst="rect">
            <a:avLst/>
          </a:prstGeom>
          <a:noFill/>
        </p:spPr>
      </p:pic>
      <p:pic>
        <p:nvPicPr>
          <p:cNvPr id="5" name="Picture 42" descr="fig_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8395" y="1535089"/>
            <a:ext cx="4108447" cy="2608291"/>
          </a:xfrm>
          <a:prstGeom prst="rect">
            <a:avLst/>
          </a:prstGeom>
          <a:noFill/>
        </p:spPr>
      </p:pic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107950" y="4286256"/>
            <a:ext cx="8856663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358775" algn="just" eaLnBrk="0" hangingPunct="0">
              <a:spcBef>
                <a:spcPct val="20000"/>
              </a:spcBef>
            </a:pPr>
            <a:r>
              <a:rPr lang="en-US" sz="1400" b="1" i="1" dirty="0">
                <a:latin typeface="Times New Roman" pitchFamily="18" charset="0"/>
              </a:rPr>
              <a:t>q</a:t>
            </a:r>
            <a:r>
              <a:rPr lang="ru-RU" sz="1400" b="1" dirty="0">
                <a:latin typeface="Times New Roman" pitchFamily="18" charset="0"/>
              </a:rPr>
              <a:t>МПД в 1000 и более раз уменьшают вероятность  ошибки декодирования по сравнению с декодерами кодов Рида-Соломона и оказываются во много раз более простыми и быстрыми по сравнению с последними.</a:t>
            </a:r>
          </a:p>
          <a:p>
            <a:pPr indent="358775" algn="just" eaLnBrk="0" hangingPunct="0">
              <a:spcBef>
                <a:spcPct val="20000"/>
              </a:spcBef>
            </a:pPr>
            <a:r>
              <a:rPr lang="ru-RU" sz="1400" b="1" dirty="0">
                <a:latin typeface="Times New Roman" pitchFamily="18" charset="0"/>
              </a:rPr>
              <a:t>Сложность реализации </a:t>
            </a:r>
            <a:r>
              <a:rPr lang="en-US" sz="1400" b="1" i="1" dirty="0">
                <a:latin typeface="Times New Roman" pitchFamily="18" charset="0"/>
              </a:rPr>
              <a:t>q</a:t>
            </a:r>
            <a:r>
              <a:rPr lang="ru-RU" sz="1400" b="1" dirty="0">
                <a:latin typeface="Times New Roman" pitchFamily="18" charset="0"/>
              </a:rPr>
              <a:t>МПД линейно растет с длиной кода. Программные </a:t>
            </a:r>
            <a:r>
              <a:rPr lang="ru-RU" sz="1400" b="1" i="1" dirty="0" err="1">
                <a:latin typeface="Times New Roman" pitchFamily="18" charset="0"/>
              </a:rPr>
              <a:t>q</a:t>
            </a:r>
            <a:r>
              <a:rPr lang="ru-RU" sz="1400" b="1" dirty="0" err="1">
                <a:latin typeface="Times New Roman" pitchFamily="18" charset="0"/>
              </a:rPr>
              <a:t>МПД</a:t>
            </a:r>
            <a:r>
              <a:rPr lang="ru-RU" sz="1400" b="1" dirty="0">
                <a:latin typeface="Times New Roman" pitchFamily="18" charset="0"/>
              </a:rPr>
              <a:t> обеспечивают скорость декодирования в несколько десятков Мбит/с даже на обычном ПК. Они в десятки, сотни, а иногда и в тысячи раз быстрее других алгоритмов коррекции ошибок.</a:t>
            </a:r>
          </a:p>
          <a:p>
            <a:pPr indent="358775" algn="just" eaLnBrk="0" hangingPunct="0">
              <a:spcBef>
                <a:spcPct val="20000"/>
              </a:spcBef>
            </a:pPr>
            <a:r>
              <a:rPr lang="en-US" sz="1400" b="1" i="1" dirty="0">
                <a:latin typeface="Times New Roman" pitchFamily="18" charset="0"/>
              </a:rPr>
              <a:t>q</a:t>
            </a:r>
            <a:r>
              <a:rPr lang="ru-RU" sz="1400" b="1" dirty="0">
                <a:latin typeface="Times New Roman" pitchFamily="18" charset="0"/>
              </a:rPr>
              <a:t>МПД легко работают с символами любой размерности, например четырех, восьми и более байтовыми символами. Это существенно повышает и скорость, и эффективность восстановления информации. </a:t>
            </a:r>
          </a:p>
          <a:p>
            <a:pPr indent="358775" algn="just" eaLnBrk="0" hangingPunct="0">
              <a:spcBef>
                <a:spcPct val="20000"/>
              </a:spcBef>
            </a:pPr>
            <a:r>
              <a:rPr lang="ru-RU" sz="1400" b="1" i="1" dirty="0" err="1">
                <a:latin typeface="Times New Roman" pitchFamily="18" charset="0"/>
              </a:rPr>
              <a:t>q</a:t>
            </a:r>
            <a:r>
              <a:rPr lang="ru-RU" sz="1400" b="1" dirty="0" err="1">
                <a:latin typeface="Times New Roman" pitchFamily="18" charset="0"/>
              </a:rPr>
              <a:t>МПД</a:t>
            </a:r>
            <a:r>
              <a:rPr lang="ru-RU" sz="1400" b="1" dirty="0">
                <a:latin typeface="Times New Roman" pitchFamily="18" charset="0"/>
              </a:rPr>
              <a:t> могут применяться, например, в сверхбольших цифровых специализированных аудио- и видео- базах данных с особо высокой достоверностью и целостностью хранения.</a:t>
            </a:r>
          </a:p>
        </p:txBody>
      </p:sp>
      <p:pic>
        <p:nvPicPr>
          <p:cNvPr id="45059" name="Picture 3" descr="fig_1_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142984"/>
            <a:ext cx="3322638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4983</TotalTime>
  <Words>1318</Words>
  <Application>Microsoft Office PowerPoint</Application>
  <PresentationFormat>Экран (4:3)</PresentationFormat>
  <Paragraphs>146</Paragraphs>
  <Slides>24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Трек</vt:lpstr>
      <vt:lpstr>CorelDRAW</vt:lpstr>
      <vt:lpstr>Visio</vt:lpstr>
      <vt:lpstr>Уравнение</vt:lpstr>
      <vt:lpstr>О реализации нового уровня прикладных достижений в теории кодирования</vt:lpstr>
      <vt:lpstr>помехоустойчивоЕ кодированиЕ</vt:lpstr>
      <vt:lpstr>Слайд 3</vt:lpstr>
      <vt:lpstr>Слайд 4</vt:lpstr>
      <vt:lpstr>Схема кодера сверточного кода с R=2/4</vt:lpstr>
      <vt:lpstr>Слайд 6</vt:lpstr>
      <vt:lpstr>КАСКАДНЫЕ СХЕМЫ КОДИРОВАНИЯ НА ОСНОВЕ МНОГОПОРОГОВЫХ ДЕКОДЕРОВ</vt:lpstr>
      <vt:lpstr>Слайд 8</vt:lpstr>
      <vt:lpstr>Символьные Многопороговые декодеры</vt:lpstr>
      <vt:lpstr>Эффективность методов декодирования недвоичных кодов для R=1/2 в qСК</vt:lpstr>
      <vt:lpstr>Многопороговые декодеры для каналов со стираниями</vt:lpstr>
      <vt:lpstr>Характеристики методов коррекции ошибок в каналах со стираниями</vt:lpstr>
      <vt:lpstr>Аппаратная  реализация МПД</vt:lpstr>
      <vt:lpstr>Слайд 14</vt:lpstr>
      <vt:lpstr>Реализация мпд на Gpu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 СЛОЖНОСТИ РЕАЛИЗАЦИИ ЭФФЕКТИВНЫХ МЕТОДОВ ДЕКОДИРОВАНИЯ ПОМЕХОУСТОЙЧИВЫХ КОДОВ</dc:title>
  <dc:creator>OVECHKIN</dc:creator>
  <cp:lastModifiedBy>user</cp:lastModifiedBy>
  <cp:revision>669</cp:revision>
  <dcterms:created xsi:type="dcterms:W3CDTF">2004-03-28T06:37:33Z</dcterms:created>
  <dcterms:modified xsi:type="dcterms:W3CDTF">2017-05-31T21:13:35Z</dcterms:modified>
</cp:coreProperties>
</file>