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17"/>
  </p:notesMasterIdLst>
  <p:sldIdLst>
    <p:sldId id="256" r:id="rId2"/>
    <p:sldId id="263" r:id="rId3"/>
    <p:sldId id="258" r:id="rId4"/>
    <p:sldId id="257" r:id="rId5"/>
    <p:sldId id="265" r:id="rId6"/>
    <p:sldId id="259" r:id="rId7"/>
    <p:sldId id="260" r:id="rId8"/>
    <p:sldId id="266" r:id="rId9"/>
    <p:sldId id="268" r:id="rId10"/>
    <p:sldId id="271" r:id="rId11"/>
    <p:sldId id="267" r:id="rId12"/>
    <p:sldId id="269" r:id="rId13"/>
    <p:sldId id="270" r:id="rId14"/>
    <p:sldId id="264" r:id="rId15"/>
    <p:sldId id="26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e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6" autoAdjust="0"/>
    <p:restoredTop sz="94660" autoAdjust="0"/>
  </p:normalViewPr>
  <p:slideViewPr>
    <p:cSldViewPr snapToGrid="0">
      <p:cViewPr varScale="1">
        <p:scale>
          <a:sx n="114" d="100"/>
          <a:sy n="114" d="100"/>
        </p:scale>
        <p:origin x="420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92BC3-B2BD-443D-B873-6893DFD49BC9}" type="datetimeFigureOut">
              <a:rPr lang="ru-RU" smtClean="0"/>
              <a:t>06.06.2019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C99254-8857-4D7B-8F51-B4E3CF356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67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E6C29-1839-47F0-B946-5210A624628D}" type="datetime1">
              <a:rPr lang="ru-RU" smtClean="0"/>
              <a:t>06.06.2019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09717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E6C29-1839-47F0-B946-5210A624628D}" type="datetime1">
              <a:rPr lang="ru-RU" smtClean="0"/>
              <a:t>06.06.2019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33198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3"/>
            <a:ext cx="36576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3"/>
            <a:ext cx="10769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E6C29-1839-47F0-B946-5210A624628D}" type="datetime1">
              <a:rPr lang="ru-RU" smtClean="0"/>
              <a:t>06.06.2019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27871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E6C29-1839-47F0-B946-5210A624628D}" type="datetime1">
              <a:rPr lang="ru-RU" smtClean="0"/>
              <a:t>06.06.2019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fld id="{3D85317C-0DFF-4846-9057-88B8B939503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283058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E6C29-1839-47F0-B946-5210A624628D}" type="datetime1">
              <a:rPr lang="ru-RU" smtClean="0"/>
              <a:t>06.06.2019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29710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E6C29-1839-47F0-B946-5210A624628D}" type="datetime1">
              <a:rPr lang="ru-RU" smtClean="0"/>
              <a:t>06.06.2019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72696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E6C29-1839-47F0-B946-5210A624628D}" type="datetime1">
              <a:rPr lang="ru-RU" smtClean="0"/>
              <a:t>06.06.2019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15521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E6C29-1839-47F0-B946-5210A624628D}" type="datetime1">
              <a:rPr lang="ru-RU" smtClean="0"/>
              <a:t>06.06.2019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999759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E6C29-1839-47F0-B946-5210A624628D}" type="datetime1">
              <a:rPr lang="ru-RU" smtClean="0"/>
              <a:t>06.06.2019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3886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E6C29-1839-47F0-B946-5210A624628D}" type="datetime1">
              <a:rPr lang="ru-RU" smtClean="0"/>
              <a:t>06.06.2019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14138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E6C29-1839-47F0-B946-5210A624628D}" type="datetime1">
              <a:rPr lang="ru-RU" smtClean="0"/>
              <a:t>06.06.2019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71869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E6C29-1839-47F0-B946-5210A624628D}" type="datetime1">
              <a:rPr lang="ru-RU" smtClean="0"/>
              <a:t>06.06.2019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5317C-0DFF-4846-9057-88B8B9395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98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hea.iki.rssi.ru/SRG/en/index.php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752FD-5DFA-48AF-8B6E-A544F4760E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Исследование методики расчета ограниченных орбит большой амплитуды в окрестности точек L1, L2 системы Солнце-Земля.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463B3C-9FD9-4EAA-9081-2FDD75E6FF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6638" y="4243580"/>
            <a:ext cx="2837849" cy="1086237"/>
          </a:xfrm>
        </p:spPr>
        <p:txBody>
          <a:bodyPr>
            <a:noAutofit/>
          </a:bodyPr>
          <a:lstStyle/>
          <a:p>
            <a:pPr algn="just"/>
            <a:r>
              <a:rPr lang="ru-RU" u="sng" dirty="0">
                <a:solidFill>
                  <a:schemeClr val="tx2"/>
                </a:solidFill>
              </a:rPr>
              <a:t>Студент</a:t>
            </a:r>
            <a:endParaRPr lang="en-US" u="sng" dirty="0">
              <a:solidFill>
                <a:schemeClr val="tx2"/>
              </a:solidFill>
            </a:endParaRPr>
          </a:p>
          <a:p>
            <a:pPr algn="just">
              <a:lnSpc>
                <a:spcPct val="112000"/>
              </a:lnSpc>
              <a:spcBef>
                <a:spcPts val="0"/>
              </a:spcBef>
            </a:pPr>
            <a:r>
              <a:rPr lang="ru-RU" dirty="0">
                <a:solidFill>
                  <a:schemeClr val="tx2"/>
                </a:solidFill>
              </a:rPr>
              <a:t>Корнеев А.В.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1E463B3C-9FD9-4EAA-9081-2FDD75E6FF02}"/>
              </a:ext>
            </a:extLst>
          </p:cNvPr>
          <p:cNvSpPr txBox="1">
            <a:spLocks/>
          </p:cNvSpPr>
          <p:nvPr/>
        </p:nvSpPr>
        <p:spPr>
          <a:xfrm>
            <a:off x="7990719" y="4247473"/>
            <a:ext cx="3065207" cy="10862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23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200" u="sng" dirty="0"/>
              <a:t>Руководитель</a:t>
            </a:r>
          </a:p>
          <a:p>
            <a:pPr algn="just"/>
            <a:r>
              <a:rPr lang="ru-RU" sz="3200" dirty="0"/>
              <a:t>Бобер С.А.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37134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Карты расстояний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42555" y="5759530"/>
            <a:ext cx="7758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Рис. 4: Карта расстояний между двумя аппаратами, движущимися по орбите</a:t>
            </a:r>
          </a:p>
          <a:p>
            <a:pPr algn="ctr"/>
            <a:r>
              <a:rPr lang="ru-RU" dirty="0"/>
              <a:t> с временной задержкой 60≤</a:t>
            </a:r>
            <a:r>
              <a:rPr lang="en-US" dirty="0"/>
              <a:t>T</a:t>
            </a:r>
            <a:r>
              <a:rPr lang="ru-RU" dirty="0"/>
              <a:t>≤</a:t>
            </a:r>
            <a:r>
              <a:rPr lang="en-US" dirty="0"/>
              <a:t>120 </a:t>
            </a:r>
            <a:r>
              <a:rPr lang="ru-RU" dirty="0"/>
              <a:t>суток.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9219" name="Picture 3" descr="C:\Users\Alexander\Downloads\min_mix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98"/>
          <a:stretch/>
        </p:blipFill>
        <p:spPr bwMode="auto">
          <a:xfrm>
            <a:off x="2715262" y="1520042"/>
            <a:ext cx="6412605" cy="423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22830" y="1777042"/>
            <a:ext cx="98734" cy="86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662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Поверхности нулевой скорости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pPr/>
              <a:t>11</a:t>
            </a:fld>
            <a:endParaRPr lang="ru-RU" dirty="0"/>
          </a:p>
        </p:txBody>
      </p:sp>
      <p:pic>
        <p:nvPicPr>
          <p:cNvPr id="5122" name="Picture 2" descr="F:\Защита\zs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611" y="1234281"/>
            <a:ext cx="5851525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90365" y="5592123"/>
            <a:ext cx="5364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Рис. 5: Орбита вокруг </a:t>
            </a:r>
            <a:r>
              <a:rPr lang="en-US" dirty="0"/>
              <a:t>L1 </a:t>
            </a:r>
            <a:r>
              <a:rPr lang="ru-RU" dirty="0"/>
              <a:t>и сечение соответствующей</a:t>
            </a:r>
          </a:p>
          <a:p>
            <a:pPr algn="ctr"/>
            <a:r>
              <a:rPr lang="ru-RU" dirty="0"/>
              <a:t> поверхности нулевой скорости плоскостью </a:t>
            </a:r>
            <a:r>
              <a:rPr lang="en-US" dirty="0" err="1"/>
              <a:t>xy</a:t>
            </a:r>
            <a:r>
              <a:rPr lang="en-US" dirty="0"/>
              <a:t>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460665" y="2018897"/>
                <a:ext cx="2561022" cy="498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2</m:t>
                      </m:r>
                      <m:r>
                        <a:rPr lang="en-US" sz="2400" b="0" i="1" smtClean="0">
                          <a:latin typeface="Cambria Math"/>
                        </a:rPr>
                        <m:t>𝑈</m:t>
                      </m:r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𝑣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sz="2400" b="0" i="0" smtClean="0">
                          <a:latin typeface="Cambria Math"/>
                        </a:rPr>
                        <m:t>  (5)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0665" y="2018897"/>
                <a:ext cx="2561022" cy="498855"/>
              </a:xfrm>
              <a:prstGeom prst="rect">
                <a:avLst/>
              </a:prstGeom>
              <a:blipFill rotWithShape="1">
                <a:blip r:embed="rId3"/>
                <a:stretch>
                  <a:fillRect r="-238" b="-109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277473" y="2844354"/>
                <a:ext cx="2845651" cy="4914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ru-RU" sz="2400" dirty="0"/>
                  <a:t> - константа Якоби</a:t>
                </a: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7473" y="2844354"/>
                <a:ext cx="2845651" cy="491417"/>
              </a:xfrm>
              <a:prstGeom prst="rect">
                <a:avLst/>
              </a:prstGeom>
              <a:blipFill rotWithShape="1">
                <a:blip r:embed="rId4"/>
                <a:stretch>
                  <a:fillRect l="-644" t="-8750" r="-2361" b="-237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76570" y="3428999"/>
                <a:ext cx="5052537" cy="846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𝑈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400" b="0" i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570" y="3428999"/>
                <a:ext cx="5052537" cy="84664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841058" y="4617237"/>
                <a:ext cx="1800236" cy="4914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2</m:t>
                      </m:r>
                      <m:r>
                        <a:rPr lang="en-US" sz="2400" b="0" i="1" smtClean="0">
                          <a:latin typeface="Cambria Math"/>
                        </a:rPr>
                        <m:t>𝑈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 (6)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1058" y="4617237"/>
                <a:ext cx="1800236" cy="491417"/>
              </a:xfrm>
              <a:prstGeom prst="rect">
                <a:avLst/>
              </a:prstGeom>
              <a:blipFill rotWithShape="1">
                <a:blip r:embed="rId6"/>
                <a:stretch>
                  <a:fillRect r="-1017" b="-1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4043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 расчета орбит большой амплитуды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pPr/>
              <a:t>12</a:t>
            </a:fld>
            <a:endParaRPr lang="ru-RU" dirty="0"/>
          </a:p>
        </p:txBody>
      </p:sp>
      <p:pic>
        <p:nvPicPr>
          <p:cNvPr id="7170" name="Picture 2" descr="F:\Защита\anim_l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013" y="1559933"/>
            <a:ext cx="8481764" cy="4240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466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Орбиты большой амплитуды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pPr/>
              <a:t>13</a:t>
            </a:fld>
            <a:endParaRPr lang="ru-RU" dirty="0"/>
          </a:p>
        </p:txBody>
      </p:sp>
      <p:pic>
        <p:nvPicPr>
          <p:cNvPr id="8194" name="Picture 2" descr="C:\Users\Alexander\Downloads\anim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451759"/>
            <a:ext cx="6329548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3013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Библиографический список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/>
              <a:t>Маркеев</a:t>
            </a:r>
            <a:r>
              <a:rPr lang="ru-RU" dirty="0"/>
              <a:t> А.П. (1978). Точки либрации в небесной механике и </a:t>
            </a:r>
            <a:r>
              <a:rPr lang="ru-RU" dirty="0" err="1"/>
              <a:t>космодинамике</a:t>
            </a:r>
            <a:r>
              <a:rPr lang="ru-RU" dirty="0"/>
              <a:t>.</a:t>
            </a:r>
            <a:endParaRPr lang="en-US" dirty="0"/>
          </a:p>
          <a:p>
            <a:r>
              <a:rPr lang="en-US" dirty="0"/>
              <a:t>[1] </a:t>
            </a:r>
            <a:r>
              <a:rPr lang="ru-RU" dirty="0"/>
              <a:t>Аксенов С.А., Бобер С.А., Николаева Ю.А., Николаев П.В., Федоренко Ю.В., Компьютерное моделирование движения космического аппарата в окрестности точки либрации L2 системы Солнце-Земля </a:t>
            </a:r>
            <a:endParaRPr lang="en-US" dirty="0"/>
          </a:p>
          <a:p>
            <a:r>
              <a:rPr lang="en-US" dirty="0"/>
              <a:t>[2] Farquhar Robert. The flight of ISEE-3/ICE - Origins, mission history, and a legacy. — Vol. 49. —1998. — 08.</a:t>
            </a:r>
          </a:p>
          <a:p>
            <a:r>
              <a:rPr lang="en-US" dirty="0"/>
              <a:t>[3] Roberts C.E. Long term missions at the Sun-Earth </a:t>
            </a:r>
            <a:r>
              <a:rPr lang="en-US" dirty="0" err="1"/>
              <a:t>libration</a:t>
            </a:r>
            <a:r>
              <a:rPr lang="en-US" dirty="0"/>
              <a:t> point L1: Ace, SOHO, and WIND // Advances in the </a:t>
            </a:r>
            <a:r>
              <a:rPr lang="en-US" dirty="0" err="1"/>
              <a:t>Astronautical</a:t>
            </a:r>
            <a:r>
              <a:rPr lang="en-US" dirty="0"/>
              <a:t> Sciences. — 2012. — 01. — Vol. 142. —P. 1263–1282.</a:t>
            </a:r>
          </a:p>
          <a:p>
            <a:r>
              <a:rPr lang="en-US" dirty="0"/>
              <a:t>[4] Earth observations from DSCOVR epic instrument / Alexander </a:t>
            </a:r>
            <a:r>
              <a:rPr lang="en-US" dirty="0" err="1"/>
              <a:t>Marshak</a:t>
            </a:r>
            <a:r>
              <a:rPr lang="en-US" dirty="0"/>
              <a:t>, Jay Herman, Adam </a:t>
            </a:r>
            <a:r>
              <a:rPr lang="en-US" dirty="0" err="1"/>
              <a:t>Szabo</a:t>
            </a:r>
            <a:r>
              <a:rPr lang="en-US" dirty="0"/>
              <a:t> et al. //Bulletin of the American Meteorological Society. — 2018. — 04. —Vol. 99.</a:t>
            </a:r>
          </a:p>
          <a:p>
            <a:r>
              <a:rPr lang="en-US" dirty="0"/>
              <a:t>[5] </a:t>
            </a:r>
            <a:r>
              <a:rPr lang="en-US" dirty="0" err="1"/>
              <a:t>Hechler</a:t>
            </a:r>
            <a:r>
              <a:rPr lang="en-US" dirty="0"/>
              <a:t> Martin, </a:t>
            </a:r>
            <a:r>
              <a:rPr lang="en-US" dirty="0" err="1"/>
              <a:t>Cobos</a:t>
            </a:r>
            <a:r>
              <a:rPr lang="en-US" dirty="0"/>
              <a:t> </a:t>
            </a:r>
            <a:r>
              <a:rPr lang="en-US" dirty="0" err="1"/>
              <a:t>Jordi</a:t>
            </a:r>
            <a:r>
              <a:rPr lang="en-US" dirty="0"/>
              <a:t>. Herschel, Planck and GAIA Orbit Design. — 2003. —05.</a:t>
            </a:r>
          </a:p>
          <a:p>
            <a:r>
              <a:rPr lang="en-US" dirty="0"/>
              <a:t>[6] Space System for Detecting Hazardous Celestial Bodies Approaching Earth from the Daytime Sky (SODA) / A S. </a:t>
            </a:r>
            <a:r>
              <a:rPr lang="en-US" dirty="0" err="1"/>
              <a:t>Shugarov</a:t>
            </a:r>
            <a:r>
              <a:rPr lang="en-US" dirty="0"/>
              <a:t>, B </a:t>
            </a:r>
            <a:r>
              <a:rPr lang="en-US" dirty="0" err="1"/>
              <a:t>Shustov</a:t>
            </a:r>
            <a:r>
              <a:rPr lang="en-US" dirty="0"/>
              <a:t>, S </a:t>
            </a:r>
            <a:r>
              <a:rPr lang="en-US" dirty="0" err="1"/>
              <a:t>Naroenkov</a:t>
            </a:r>
            <a:r>
              <a:rPr lang="en-US" dirty="0"/>
              <a:t>, M </a:t>
            </a:r>
            <a:r>
              <a:rPr lang="en-US" dirty="0" err="1"/>
              <a:t>Zvereva</a:t>
            </a:r>
            <a:r>
              <a:rPr lang="en-US" dirty="0"/>
              <a:t> //Cosmic Research. — 2018. — 07. — Vol. 56. — P. 283–292</a:t>
            </a:r>
            <a:endParaRPr lang="ru-RU" dirty="0"/>
          </a:p>
          <a:p>
            <a:r>
              <a:rPr lang="en-US" dirty="0"/>
              <a:t>[7] Spectrum-Roentgen-Gamma - The astrophysical Project at IKI RAN. URL: </a:t>
            </a:r>
            <a:r>
              <a:rPr lang="en-US" dirty="0">
                <a:hlinkClick r:id="rId2"/>
              </a:rPr>
              <a:t>http://hea.iki.rssi.ru/SRG/en/index.php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131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C32D5-1A90-48EF-A682-91A8A7D43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7828" y="2774659"/>
            <a:ext cx="9601200" cy="1485900"/>
          </a:xfrm>
        </p:spPr>
        <p:txBody>
          <a:bodyPr/>
          <a:lstStyle/>
          <a:p>
            <a:pPr algn="ctr"/>
            <a:r>
              <a:rPr lang="ru-RU" dirty="0"/>
              <a:t>Спасибо за внимание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8DDF6B-F0A8-4A70-AE31-83ECB8748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750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Точки либрации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2</a:t>
            </a:fld>
            <a:endParaRPr lang="ru-RU"/>
          </a:p>
        </p:txBody>
      </p:sp>
      <p:pic>
        <p:nvPicPr>
          <p:cNvPr id="3" name="Picture 2" descr="F:\Защита\Lib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379" y="1367871"/>
            <a:ext cx="5730615" cy="483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19697" y="6323012"/>
            <a:ext cx="502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Рис. 1: Точки либрации в системе Солнце-Земля.</a:t>
            </a:r>
          </a:p>
        </p:txBody>
      </p:sp>
    </p:spTree>
    <p:extLst>
      <p:ext uri="{BB962C8B-B14F-4D97-AF65-F5344CB8AC3E}">
        <p14:creationId xmlns:p14="http://schemas.microsoft.com/office/powerpoint/2010/main" val="3636438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F0740D4-ED76-44E0-99B8-3FB98B4E3BD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ru-RU" dirty="0"/>
                  <a:t>Применение орбит вокруг точек либрации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ru-R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xmlns="" id="{3F0740D4-ED76-44E0-99B8-3FB98B4E3B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540" t="-13169" b="-61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C2B9F2E-D02F-4F3B-89BA-7F6364DBFE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25017" y="2289651"/>
                <a:ext cx="3496615" cy="331631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sz="2000" dirty="0"/>
                  <a:t>Миссии использовавшие</a:t>
                </a:r>
                <a:endParaRPr lang="en-US" sz="2000" dirty="0"/>
              </a:p>
              <a:p>
                <a:pPr marL="0" indent="0">
                  <a:buNone/>
                </a:pPr>
                <a:r>
                  <a:rPr lang="ru-RU" sz="2000" dirty="0"/>
                  <a:t> орбиты вокруг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,</m:t>
                    </m:r>
                  </m:oMath>
                </a14:m>
                <a:r>
                  <a:rPr lang="ru-RU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000" dirty="0"/>
                  <a:t>:</a:t>
                </a:r>
                <a:endParaRPr lang="en-US" sz="2000" dirty="0"/>
              </a:p>
              <a:p>
                <a:pPr marL="530352" lvl="1" indent="0">
                  <a:buNone/>
                </a:pPr>
                <a:endParaRPr lang="en-US" dirty="0"/>
              </a:p>
              <a:p>
                <a:pPr marL="530352" lvl="1" indent="0">
                  <a:buNone/>
                </a:pPr>
                <a:endParaRPr lang="ru-RU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5C2B9F2E-D02F-4F3B-89BA-7F6364DBFE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25017" y="2289651"/>
                <a:ext cx="3496615" cy="3316310"/>
              </a:xfrm>
              <a:blipFill rotWithShape="1">
                <a:blip r:embed="rId3"/>
                <a:stretch>
                  <a:fillRect l="-1916" t="-9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E6975-B6F5-4748-A10C-B64DCE7FE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3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327177"/>
              </p:ext>
            </p:extLst>
          </p:nvPr>
        </p:nvGraphicFramePr>
        <p:xfrm>
          <a:off x="1713727" y="3256348"/>
          <a:ext cx="3039415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1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74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777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ISEE-3 [2]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WIND [3]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ACE [3]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Herschel [5]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SOHO [3]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Planck [5]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DSCOVR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[4]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C2B9F2E-D02F-4F3B-89BA-7F6364DBFE89}"/>
              </a:ext>
            </a:extLst>
          </p:cNvPr>
          <p:cNvSpPr txBox="1">
            <a:spLocks/>
          </p:cNvSpPr>
          <p:nvPr/>
        </p:nvSpPr>
        <p:spPr>
          <a:xfrm>
            <a:off x="6946006" y="2296732"/>
            <a:ext cx="3496615" cy="3316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Предстоящие миссии:</a:t>
            </a:r>
          </a:p>
          <a:p>
            <a:pPr marL="0" indent="0">
              <a:buNone/>
            </a:pPr>
            <a:endParaRPr lang="en-US" dirty="0"/>
          </a:p>
          <a:p>
            <a:pPr marL="530352" lvl="1" indent="0">
              <a:buFont typeface="Franklin Gothic Book" panose="020B0503020102020204" pitchFamily="34" charset="0"/>
              <a:buNone/>
            </a:pPr>
            <a:endParaRPr lang="en-US" dirty="0"/>
          </a:p>
          <a:p>
            <a:pPr marL="530352" lvl="1" indent="0">
              <a:buFont typeface="Franklin Gothic Book" panose="020B0503020102020204" pitchFamily="34" charset="0"/>
              <a:buNone/>
            </a:pPr>
            <a:endParaRPr lang="ru-RU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69840"/>
              </p:ext>
            </p:extLst>
          </p:nvPr>
        </p:nvGraphicFramePr>
        <p:xfrm>
          <a:off x="6859032" y="3205289"/>
          <a:ext cx="304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35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4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SODA [6]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Spectrum-RG [7]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Millimetron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1405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973D6-CECE-4CCD-B7DF-0674BD56E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 работы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E7019-1AF7-4414-9BD2-AD51DA6E43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1" y="2286000"/>
            <a:ext cx="8930081" cy="3581400"/>
          </a:xfrm>
        </p:spPr>
        <p:txBody>
          <a:bodyPr>
            <a:normAutofit/>
          </a:bodyPr>
          <a:lstStyle/>
          <a:p>
            <a:r>
              <a:rPr lang="ru-RU" sz="2400" dirty="0"/>
              <a:t>Исследование области применимости метода ограничивающих плоскостей</a:t>
            </a:r>
            <a:r>
              <a:rPr lang="en-US" sz="2400" dirty="0"/>
              <a:t> [1] </a:t>
            </a:r>
            <a:r>
              <a:rPr lang="ru-RU" sz="2400" dirty="0"/>
              <a:t>в окрестности точки </a:t>
            </a:r>
            <a:r>
              <a:rPr lang="en-US" sz="2400" dirty="0"/>
              <a:t>L1</a:t>
            </a:r>
            <a:r>
              <a:rPr lang="ru-RU" sz="2400" dirty="0"/>
              <a:t> системы Солнце-Земля</a:t>
            </a:r>
          </a:p>
          <a:p>
            <a:pPr marL="0" indent="0">
              <a:buNone/>
            </a:pPr>
            <a:endParaRPr lang="ru-RU" sz="2400" dirty="0"/>
          </a:p>
          <a:p>
            <a:r>
              <a:rPr lang="ru-RU" sz="2400" dirty="0"/>
              <a:t>Построение метода, позволяющего рассчитывать орбиты вне области применимости метода ограничивающих плоскостей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2097E9-4D75-47BD-A8AF-05C77A591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608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coordsys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234" y="1714644"/>
            <a:ext cx="6296025" cy="418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Постановка задачи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5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14732" y="5711453"/>
            <a:ext cx="4259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Рис. 2: Вращающаяся система координат.</a:t>
            </a:r>
          </a:p>
        </p:txBody>
      </p:sp>
    </p:spTree>
    <p:extLst>
      <p:ext uri="{BB962C8B-B14F-4D97-AF65-F5344CB8AC3E}">
        <p14:creationId xmlns:p14="http://schemas.microsoft.com/office/powerpoint/2010/main" val="3281033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28175-A2B3-487D-A6F7-2748B3B85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Постановка задачи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E6A5C-A16D-4244-97C4-63FBF23CEA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6050" y="1524346"/>
                <a:ext cx="5647239" cy="4995208"/>
              </a:xfrm>
            </p:spPr>
            <p:txBody>
              <a:bodyPr>
                <a:normAutofit fontScale="55000" lnSpcReduction="20000"/>
              </a:bodyPr>
              <a:lstStyle/>
              <a:p>
                <a:pPr marL="0" indent="0" algn="ctr">
                  <a:buNone/>
                </a:pPr>
                <a:r>
                  <a:rPr lang="ru-RU" sz="3500" dirty="0">
                    <a:latin typeface="+mj-lt"/>
                  </a:rPr>
                  <a:t>Уравнения движения КА:</a:t>
                </a:r>
                <a:endParaRPr lang="en-US" sz="3500" dirty="0">
                  <a:latin typeface="+mj-lt"/>
                </a:endParaRPr>
              </a:p>
              <a:p>
                <a:pPr marL="0" indent="0">
                  <a:buNone/>
                </a:pPr>
                <a:endParaRPr lang="ru-RU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acc>
                              <m:accPr>
                                <m:chr m:val="̈"/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  <m:acc>
                              <m:accPr>
                                <m:chr m:val="̇"/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acc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1−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Sup>
                                      <m:sSub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  <m:sup/>
                                    </m:sSubSup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p>
                                </m:sSup>
                              </m:den>
                            </m:f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Sup>
                                      <m:sSub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  <m:sup/>
                                    </m:sSubSup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3</m:t>
                                    </m:r>
                                  </m:sup>
                                </m:sSup>
                              </m:den>
                            </m:f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1−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</m:d>
                          </m:e>
                          <m:e>
                            <m:acc>
                              <m:accPr>
                                <m:chr m:val="̈"/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ac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acc>
                              <m:accPr>
                                <m:chr m:val="̇"/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1−</m:t>
                                    </m:r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Sup>
                                          <m:sSubSup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𝑟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  <m:sup/>
                                        </m:sSubSup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n-US" b="0" i="1" smtClean="0">
                                    <a:latin typeface="Cambria Math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Sup>
                                          <m:sSubSup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𝑟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b>
                                          <m:sup/>
                                        </m:sSubSup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e>
                            <m:acc>
                              <m:accPr>
                                <m:chr m:val="̈"/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</m:acc>
                            <m:r>
                              <a:rPr lang="ru-RU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1−</m:t>
                                    </m:r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Sup>
                                          <m:sSubSup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𝑟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  <m:sup/>
                                        </m:sSubSup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n-US" i="1">
                                    <a:latin typeface="Cambria Math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Sup>
                                          <m:sSubSup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𝑟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b>
                                          <m:sup/>
                                        </m:sSubSup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  <m:r>
                              <a:rPr lang="en-US" b="0" i="1" smtClean="0">
                                <a:latin typeface="Cambria Math"/>
                              </a:rPr>
                              <m:t>𝑧</m:t>
                            </m:r>
                          </m:e>
                        </m:eqArr>
                        <m:r>
                          <a:rPr lang="en-US" b="0" i="1" smtClean="0">
                            <a:latin typeface="Cambria Math"/>
                          </a:rPr>
                          <m:t>(1)</m:t>
                        </m:r>
                      </m:e>
                    </m:d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sz="2900" i="1" dirty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sz="2900" i="1" smtClean="0">
                        <a:latin typeface="Cambria Math"/>
                        <a:ea typeface="Cambria Math"/>
                      </a:rPr>
                      <m:t>𝜇</m:t>
                    </m:r>
                  </m:oMath>
                </a14:m>
                <a:r>
                  <a:rPr lang="en-US" sz="2900" dirty="0"/>
                  <a:t> –</a:t>
                </a:r>
                <a:r>
                  <a:rPr lang="ru-RU" sz="2900" dirty="0"/>
                  <a:t>константа, зависящая от масс Солнца и Земли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−1+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sz="3300" dirty="0"/>
                  <a:t>Решение</a:t>
                </a:r>
                <a:r>
                  <a:rPr lang="ru-RU" sz="3500" dirty="0"/>
                  <a:t>: </a:t>
                </a:r>
                <a:endParaRPr lang="en-US" sz="35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 smtClean="0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𝑖𝑛𝑐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𝑑𝑒𝑐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𝑙𝑖𝑚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𝑥𝑦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𝑥𝑦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 smtClean="0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𝑖𝑛𝑐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𝑑𝑒𝑐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𝑙𝑖𝑚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𝑥𝑦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𝑥𝑦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𝜁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𝑙𝑖𝑚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eqAr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(4)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D59E6A5C-A16D-4244-97C4-63FBF23CEA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6050" y="1524346"/>
                <a:ext cx="5647239" cy="4995208"/>
              </a:xfrm>
              <a:blipFill rotWithShape="1">
                <a:blip r:embed="rId2"/>
                <a:stretch>
                  <a:fillRect l="-863" t="-15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9994C-AC3A-4E8C-BC67-684F44753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6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29028C2-7C01-4418-911E-99A4CF734DA6}"/>
                  </a:ext>
                </a:extLst>
              </p:cNvPr>
              <p:cNvSpPr txBox="1"/>
              <p:nvPr/>
            </p:nvSpPr>
            <p:spPr>
              <a:xfrm>
                <a:off x="6368167" y="1524346"/>
                <a:ext cx="5336945" cy="47568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900" dirty="0"/>
                  <a:t>Линеаризованная система:</a:t>
                </a:r>
              </a:p>
              <a:p>
                <a:endParaRPr lang="en-US" sz="1900" dirty="0"/>
              </a:p>
              <a:p>
                <a:endParaRPr lang="en-US" sz="19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acc>
                                <m:accPr>
                                  <m:chr m:val="̈"/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acc>
                                <m:accPr>
                                  <m:chr m:val="̇"/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с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m:rPr>
                                  <m:nor/>
                                </m:rPr>
                                <a:rPr lang="ru-RU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m:rPr>
                                  <m:nor/>
                                </m:rPr>
                                <a:rPr lang="ru-RU" dirty="0"/>
                                <m:t> </m:t>
                              </m:r>
                            </m:e>
                            <m:e>
                              <m:acc>
                                <m:accPr>
                                  <m:chr m:val="̈"/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acc>
                                <m:accPr>
                                  <m:chr m:val="̇"/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с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ru-RU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acc>
                                <m:accPr>
                                  <m:chr m:val="̈"/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acc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</m:eqArr>
                          <m:r>
                            <a:rPr lang="en-US" b="0" i="1" smtClean="0">
                              <a:latin typeface="Cambria Math"/>
                            </a:rPr>
                            <m:t>    (2)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16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ru-RU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1600" dirty="0"/>
                  <a:t> - константа, зависящая от масс Солнца, Земли, координат точки либрации</a:t>
                </a: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ru-RU" dirty="0"/>
                  <a:t>Решение:</a:t>
                </a:r>
                <a:endParaRPr lang="en-US" dirty="0"/>
              </a:p>
              <a:p>
                <a:endParaRPr lang="ru-RU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𝑥𝑦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𝑥𝑦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𝑥𝑦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𝜑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𝑥𝑦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  <m:r>
                                <a:rPr lang="en-US" b="0" i="1" smtClean="0">
                                  <a:latin typeface="Cambria Math"/>
                                </a:rPr>
                                <m:t>(3)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⁡(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329028C2-7C01-4418-911E-99A4CF734D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8167" y="1524346"/>
                <a:ext cx="5336945" cy="4756880"/>
              </a:xfrm>
              <a:prstGeom prst="rect">
                <a:avLst/>
              </a:prstGeom>
              <a:blipFill rotWithShape="1">
                <a:blip r:embed="rId3"/>
                <a:stretch>
                  <a:fillRect l="-1029" t="-641" r="-49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7426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6483B-9890-4D0E-B4E8-8E115AEA7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Метод ограничивающих плоскостей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474FE2-28ED-48A1-B6FA-0F342AEC8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t>7</a:t>
            </a:fld>
            <a:endParaRPr lang="ru-RU"/>
          </a:p>
        </p:txBody>
      </p:sp>
      <p:pic>
        <p:nvPicPr>
          <p:cNvPr id="3" name="Picture 2" descr="F:\Защита\anim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968" y="1516660"/>
            <a:ext cx="82296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660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Метод ограничивающих плоскостей</a:t>
            </a:r>
            <a:br>
              <a:rPr lang="ru-RU" dirty="0"/>
            </a:br>
            <a:r>
              <a:rPr lang="ru-RU" sz="3600" dirty="0"/>
              <a:t>Проблемы применения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4098" name="Picture 2" descr="C:\Users\Alexander\Downloads\smth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111" y="1760269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698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Область применимости метода плоскостей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17C-0DFF-4846-9057-88B8B939503F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6146" name="Picture 2" descr="C:\Users\Alexander\Downloads\are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762" y="1238662"/>
            <a:ext cx="5851525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87217" y="5616225"/>
            <a:ext cx="6688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Рис. 3: Область применимости метода плоскостей вокруг точки </a:t>
            </a:r>
            <a:r>
              <a:rPr lang="en-US" dirty="0"/>
              <a:t>L1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28604" y="1932317"/>
            <a:ext cx="129396" cy="776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4652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6709</TotalTime>
  <Words>596</Words>
  <Application>Microsoft Office PowerPoint</Application>
  <PresentationFormat>Широкоэкранный</PresentationFormat>
  <Paragraphs>103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Cambria Math</vt:lpstr>
      <vt:lpstr>Franklin Gothic Book</vt:lpstr>
      <vt:lpstr>Тема Office</vt:lpstr>
      <vt:lpstr>Исследование методики расчета ограниченных орбит большой амплитуды в окрестности точек L1, L2 системы Солнце-Земля.</vt:lpstr>
      <vt:lpstr>Точки либрации</vt:lpstr>
      <vt:lpstr>Применение орбит вокруг точек либрации L_1, L_2</vt:lpstr>
      <vt:lpstr>Цели работы</vt:lpstr>
      <vt:lpstr>Постановка задачи</vt:lpstr>
      <vt:lpstr>Постановка задачи</vt:lpstr>
      <vt:lpstr>Метод ограничивающих плоскостей</vt:lpstr>
      <vt:lpstr>Метод ограничивающих плоскостей Проблемы применения</vt:lpstr>
      <vt:lpstr>Область применимости метода плоскостей</vt:lpstr>
      <vt:lpstr>Карты расстояний</vt:lpstr>
      <vt:lpstr>Поверхности нулевой скорости</vt:lpstr>
      <vt:lpstr>Метод расчета орбит большой амплитуды</vt:lpstr>
      <vt:lpstr>Орбиты большой амплитуды</vt:lpstr>
      <vt:lpstr>Библиографический список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Исследование методики расчета ограниченных орбит большой амплитуды в окрестности точек L1, L2 системы Солнце-Земля.</dc:title>
  <dc:creator>Alexander</dc:creator>
  <cp:lastModifiedBy>Stanislav Bober</cp:lastModifiedBy>
  <cp:revision>40</cp:revision>
  <dcterms:created xsi:type="dcterms:W3CDTF">2019-02-25T12:02:14Z</dcterms:created>
  <dcterms:modified xsi:type="dcterms:W3CDTF">2019-06-06T11:54:50Z</dcterms:modified>
</cp:coreProperties>
</file>