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57" r:id="rId3"/>
    <p:sldId id="276" r:id="rId4"/>
    <p:sldId id="273" r:id="rId5"/>
    <p:sldId id="274" r:id="rId6"/>
    <p:sldId id="268" r:id="rId7"/>
    <p:sldId id="262" r:id="rId8"/>
    <p:sldId id="272" r:id="rId9"/>
    <p:sldId id="277" r:id="rId10"/>
    <p:sldId id="275" r:id="rId11"/>
    <p:sldId id="266" r:id="rId12"/>
    <p:sldId id="269" r:id="rId13"/>
    <p:sldId id="278" r:id="rId14"/>
    <p:sldId id="270" r:id="rId15"/>
    <p:sldId id="263" r:id="rId1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1pPr>
    <a:lvl2pPr marL="0" marR="0" indent="2286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2pPr>
    <a:lvl3pPr marL="0" marR="0" indent="4572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3pPr>
    <a:lvl4pPr marL="0" marR="0" indent="6858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4pPr>
    <a:lvl5pPr marL="0" marR="0" indent="9144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5pPr>
    <a:lvl6pPr marL="0" marR="0" indent="11430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6pPr>
    <a:lvl7pPr marL="0" marR="0" indent="13716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7pPr>
    <a:lvl8pPr marL="0" marR="0" indent="16002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8pPr>
    <a:lvl9pPr marL="0" marR="0" indent="182880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39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aj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aj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691" y="43"/>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8" name="Shape 48"/>
          <p:cNvSpPr>
            <a:spLocks noGrp="1" noRot="1" noChangeAspect="1"/>
          </p:cNvSpPr>
          <p:nvPr>
            <p:ph type="sldImg"/>
          </p:nvPr>
        </p:nvSpPr>
        <p:spPr>
          <a:xfrm>
            <a:off x="1143000" y="685800"/>
            <a:ext cx="4572000" cy="3429000"/>
          </a:xfrm>
          <a:prstGeom prst="rect">
            <a:avLst/>
          </a:prstGeom>
        </p:spPr>
        <p:txBody>
          <a:bodyPr/>
          <a:lstStyle/>
          <a:p>
            <a:endParaRPr/>
          </a:p>
        </p:txBody>
      </p:sp>
      <p:sp>
        <p:nvSpPr>
          <p:cNvPr id="49" name="Shape 4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66211256"/>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Заголовок и подзаголовок">
    <p:spTree>
      <p:nvGrpSpPr>
        <p:cNvPr id="1" name=""/>
        <p:cNvGrpSpPr/>
        <p:nvPr/>
      </p:nvGrpSpPr>
      <p:grpSpPr>
        <a:xfrm>
          <a:off x="0" y="0"/>
          <a:ext cx="0" cy="0"/>
          <a:chOff x="0" y="0"/>
          <a:chExt cx="0" cy="0"/>
        </a:xfrm>
      </p:grpSpPr>
      <p:sp>
        <p:nvSpPr>
          <p:cNvPr id="6" name="Прямоугольник"/>
          <p:cNvSpPr/>
          <p:nvPr/>
        </p:nvSpPr>
        <p:spPr>
          <a:xfrm>
            <a:off x="5230254" y="-37339"/>
            <a:ext cx="19217708" cy="13716001"/>
          </a:xfrm>
          <a:prstGeom prst="rect">
            <a:avLst/>
          </a:prstGeom>
          <a:solidFill>
            <a:srgbClr val="FFFFFF"/>
          </a:solidFill>
          <a:ln w="12700">
            <a:miter lim="400000"/>
          </a:ln>
        </p:spPr>
        <p:txBody>
          <a:bodyPr lIns="71437" tIns="71437" rIns="71437" bIns="71437" anchor="ctr"/>
          <a:lstStyle/>
          <a:p>
            <a:pPr>
              <a:defRPr sz="3200">
                <a:solidFill>
                  <a:srgbClr val="FFFFFF"/>
                </a:solidFill>
              </a:defRPr>
            </a:pPr>
            <a:endParaRPr/>
          </a:p>
        </p:txBody>
      </p:sp>
      <p:sp>
        <p:nvSpPr>
          <p:cNvPr id="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Цитата">
    <p:bg>
      <p:bgPr>
        <a:solidFill>
          <a:srgbClr val="FFFFFF"/>
        </a:solidFill>
        <a:effectLst/>
      </p:bgPr>
    </p:bg>
    <p:spTree>
      <p:nvGrpSpPr>
        <p:cNvPr id="1" name=""/>
        <p:cNvGrpSpPr/>
        <p:nvPr/>
      </p:nvGrpSpPr>
      <p:grpSpPr>
        <a:xfrm>
          <a:off x="0" y="0"/>
          <a:ext cx="0" cy="0"/>
          <a:chOff x="0" y="0"/>
          <a:chExt cx="0" cy="0"/>
        </a:xfrm>
      </p:grpSpPr>
      <p:sp>
        <p:nvSpPr>
          <p:cNvPr id="40" name="–Иван Арсентьев"/>
          <p:cNvSpPr txBox="1">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atin typeface="Helvetica"/>
                <a:ea typeface="Helvetica"/>
                <a:cs typeface="Helvetica"/>
                <a:sym typeface="Helvetica"/>
              </a:defRPr>
            </a:lvl1pPr>
          </a:lstStyle>
          <a:p>
            <a:r>
              <a:t>–Иван Арсентьев</a:t>
            </a:r>
          </a:p>
        </p:txBody>
      </p:sp>
      <p:sp>
        <p:nvSpPr>
          <p:cNvPr id="41" name="«Место ввода цитаты»."/>
          <p:cNvSpPr txBox="1">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«Место ввода цитаты».</a:t>
            </a:r>
          </a:p>
        </p:txBody>
      </p:sp>
      <p:sp>
        <p:nvSpPr>
          <p:cNvPr id="42"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Фото">
    <p:bg>
      <p:bgPr>
        <a:solidFill>
          <a:srgbClr val="FFFFFF"/>
        </a:solidFill>
        <a:effectLst/>
      </p:bgPr>
    </p:bg>
    <p:spTree>
      <p:nvGrpSpPr>
        <p:cNvPr id="1" name=""/>
        <p:cNvGrpSpPr/>
        <p:nvPr/>
      </p:nvGrpSpPr>
      <p:grpSpPr>
        <a:xfrm>
          <a:off x="0" y="0"/>
          <a:ext cx="0" cy="0"/>
          <a:chOff x="0" y="0"/>
          <a:chExt cx="0" cy="0"/>
        </a:xfrm>
      </p:grpSpPr>
      <p:sp>
        <p:nvSpPr>
          <p:cNvPr id="44" name="Изображение"/>
          <p:cNvSpPr>
            <a:spLocks noGrp="1"/>
          </p:cNvSpPr>
          <p:nvPr>
            <p:ph type="pic" idx="13"/>
          </p:nvPr>
        </p:nvSpPr>
        <p:spPr>
          <a:xfrm>
            <a:off x="3048000" y="0"/>
            <a:ext cx="18288000" cy="13716000"/>
          </a:xfrm>
          <a:prstGeom prst="rect">
            <a:avLst/>
          </a:prstGeom>
        </p:spPr>
        <p:txBody>
          <a:bodyPr lIns="91439" tIns="45719" rIns="91439" bIns="45719" anchor="t">
            <a:noAutofit/>
          </a:bodyPr>
          <a:lstStyle/>
          <a:p>
            <a:endParaRPr/>
          </a:p>
        </p:txBody>
      </p:sp>
      <p:sp>
        <p:nvSpPr>
          <p:cNvPr id="4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Пустой">
    <p:bg>
      <p:bgPr>
        <a:solidFill>
          <a:srgbClr val="FFFFFF"/>
        </a:solidFill>
        <a:effectLst/>
      </p:bgPr>
    </p:bg>
    <p:spTree>
      <p:nvGrpSpPr>
        <p:cNvPr id="1" name=""/>
        <p:cNvGrpSpPr/>
        <p:nvPr/>
      </p:nvGrpSpPr>
      <p:grpSpPr>
        <a:xfrm>
          <a:off x="0" y="0"/>
          <a:ext cx="0" cy="0"/>
          <a:chOff x="0" y="0"/>
          <a:chExt cx="0" cy="0"/>
        </a:xfrm>
      </p:grpSpPr>
      <p:sp>
        <p:nvSpPr>
          <p:cNvPr id="47"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Фото — горизонтально">
    <p:bg>
      <p:bgPr>
        <a:solidFill>
          <a:srgbClr val="FFFFFF"/>
        </a:solidFill>
        <a:effectLst/>
      </p:bgPr>
    </p:bg>
    <p:spTree>
      <p:nvGrpSpPr>
        <p:cNvPr id="1" name=""/>
        <p:cNvGrpSpPr/>
        <p:nvPr/>
      </p:nvGrpSpPr>
      <p:grpSpPr>
        <a:xfrm>
          <a:off x="0" y="0"/>
          <a:ext cx="0" cy="0"/>
          <a:chOff x="0" y="0"/>
          <a:chExt cx="0" cy="0"/>
        </a:xfrm>
      </p:grpSpPr>
      <p:sp>
        <p:nvSpPr>
          <p:cNvPr id="9" name="Изображение"/>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10" name="Текст заголовка"/>
          <p:cNvSpPr txBox="1">
            <a:spLocks noGrp="1"/>
          </p:cNvSpPr>
          <p:nvPr>
            <p:ph type="title"/>
          </p:nvPr>
        </p:nvSpPr>
        <p:spPr>
          <a:xfrm>
            <a:off x="4833937" y="9447609"/>
            <a:ext cx="14716126" cy="2000251"/>
          </a:xfrm>
          <a:prstGeom prst="rect">
            <a:avLst/>
          </a:prstGeom>
        </p:spPr>
        <p:txBody>
          <a:bodyPr anchor="b"/>
          <a:lstStyle/>
          <a:p>
            <a:r>
              <a:t>Текст заголовка</a:t>
            </a:r>
          </a:p>
        </p:txBody>
      </p:sp>
      <p:sp>
        <p:nvSpPr>
          <p:cNvPr id="11" name="Уровень текста 1…"/>
          <p:cNvSpPr txBox="1">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12" name="Номер слайда"/>
          <p:cNvSpPr txBox="1">
            <a:spLocks noGrp="1"/>
          </p:cNvSpPr>
          <p:nvPr>
            <p:ph type="sldNum" sz="quarter" idx="2"/>
          </p:nvPr>
        </p:nvSpPr>
        <p:spPr>
          <a:xfrm>
            <a:off x="11935814" y="13001625"/>
            <a:ext cx="494513" cy="51117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Заголовок — по центру">
    <p:bg>
      <p:bgPr>
        <a:solidFill>
          <a:srgbClr val="FFFFFF"/>
        </a:solidFill>
        <a:effectLst/>
      </p:bgPr>
    </p:bg>
    <p:spTree>
      <p:nvGrpSpPr>
        <p:cNvPr id="1" name=""/>
        <p:cNvGrpSpPr/>
        <p:nvPr/>
      </p:nvGrpSpPr>
      <p:grpSpPr>
        <a:xfrm>
          <a:off x="0" y="0"/>
          <a:ext cx="0" cy="0"/>
          <a:chOff x="0" y="0"/>
          <a:chExt cx="0" cy="0"/>
        </a:xfrm>
      </p:grpSpPr>
      <p:sp>
        <p:nvSpPr>
          <p:cNvPr id="14"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Фото — вертикально">
    <p:bg>
      <p:bgPr>
        <a:solidFill>
          <a:srgbClr val="FFFFFF"/>
        </a:solidFill>
        <a:effectLst/>
      </p:bgPr>
    </p:bg>
    <p:spTree>
      <p:nvGrpSpPr>
        <p:cNvPr id="1" name=""/>
        <p:cNvGrpSpPr/>
        <p:nvPr/>
      </p:nvGrpSpPr>
      <p:grpSpPr>
        <a:xfrm>
          <a:off x="0" y="0"/>
          <a:ext cx="0" cy="0"/>
          <a:chOff x="0" y="0"/>
          <a:chExt cx="0" cy="0"/>
        </a:xfrm>
      </p:grpSpPr>
      <p:sp>
        <p:nvSpPr>
          <p:cNvPr id="16" name="Изображение"/>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17" name="Текст заголовка"/>
          <p:cNvSpPr txBox="1">
            <a:spLocks noGrp="1"/>
          </p:cNvSpPr>
          <p:nvPr>
            <p:ph type="title"/>
          </p:nvPr>
        </p:nvSpPr>
        <p:spPr>
          <a:xfrm>
            <a:off x="4387453" y="892968"/>
            <a:ext cx="7500938" cy="5607845"/>
          </a:xfrm>
          <a:prstGeom prst="rect">
            <a:avLst/>
          </a:prstGeom>
        </p:spPr>
        <p:txBody>
          <a:bodyPr anchor="b"/>
          <a:lstStyle>
            <a:lvl1pPr>
              <a:defRPr sz="8400"/>
            </a:lvl1pPr>
          </a:lstStyle>
          <a:p>
            <a:r>
              <a:t>Текст заголовка</a:t>
            </a:r>
          </a:p>
        </p:txBody>
      </p:sp>
      <p:sp>
        <p:nvSpPr>
          <p:cNvPr id="18" name="Уровень текста 1…"/>
          <p:cNvSpPr txBox="1">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19"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Заголовок — вверху">
    <p:spTree>
      <p:nvGrpSpPr>
        <p:cNvPr id="1" name=""/>
        <p:cNvGrpSpPr/>
        <p:nvPr/>
      </p:nvGrpSpPr>
      <p:grpSpPr>
        <a:xfrm>
          <a:off x="0" y="0"/>
          <a:ext cx="0" cy="0"/>
          <a:chOff x="0" y="0"/>
          <a:chExt cx="0" cy="0"/>
        </a:xfrm>
      </p:grpSpPr>
      <p:sp>
        <p:nvSpPr>
          <p:cNvPr id="21"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Заголовок и пункты">
    <p:bg>
      <p:bgPr>
        <a:solidFill>
          <a:srgbClr val="FFFFFF"/>
        </a:solidFill>
        <a:effectLst/>
      </p:bgPr>
    </p:bg>
    <p:spTree>
      <p:nvGrpSpPr>
        <p:cNvPr id="1" name=""/>
        <p:cNvGrpSpPr/>
        <p:nvPr/>
      </p:nvGrpSpPr>
      <p:grpSpPr>
        <a:xfrm>
          <a:off x="0" y="0"/>
          <a:ext cx="0" cy="0"/>
          <a:chOff x="0" y="0"/>
          <a:chExt cx="0" cy="0"/>
        </a:xfrm>
      </p:grpSpPr>
      <p:sp>
        <p:nvSpPr>
          <p:cNvPr id="23" name="Текст заголовка"/>
          <p:cNvSpPr txBox="1">
            <a:spLocks noGrp="1"/>
          </p:cNvSpPr>
          <p:nvPr>
            <p:ph type="title"/>
          </p:nvPr>
        </p:nvSpPr>
        <p:spPr>
          <a:prstGeom prst="rect">
            <a:avLst/>
          </a:prstGeom>
        </p:spPr>
        <p:txBody>
          <a:bodyPr/>
          <a:lstStyle/>
          <a:p>
            <a:r>
              <a:t>Текст заголовка</a:t>
            </a:r>
          </a:p>
        </p:txBody>
      </p:sp>
      <p:sp>
        <p:nvSpPr>
          <p:cNvPr id="24" name="Уровень текста 1…"/>
          <p:cNvSpPr txBox="1">
            <a:spLocks noGrp="1"/>
          </p:cNvSpPr>
          <p:nvPr>
            <p:ph type="body" idx="1"/>
          </p:nvPr>
        </p:nvSpPr>
        <p:spPr>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25"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Заголовок, пункты и фото">
    <p:bg>
      <p:bgPr>
        <a:solidFill>
          <a:srgbClr val="FFFFFF"/>
        </a:solidFill>
        <a:effectLst/>
      </p:bgPr>
    </p:bg>
    <p:spTree>
      <p:nvGrpSpPr>
        <p:cNvPr id="1" name=""/>
        <p:cNvGrpSpPr/>
        <p:nvPr/>
      </p:nvGrpSpPr>
      <p:grpSpPr>
        <a:xfrm>
          <a:off x="0" y="0"/>
          <a:ext cx="0" cy="0"/>
          <a:chOff x="0" y="0"/>
          <a:chExt cx="0" cy="0"/>
        </a:xfrm>
      </p:grpSpPr>
      <p:sp>
        <p:nvSpPr>
          <p:cNvPr id="27" name="Изображение"/>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28" name="Текст заголовка"/>
          <p:cNvSpPr txBox="1">
            <a:spLocks noGrp="1"/>
          </p:cNvSpPr>
          <p:nvPr>
            <p:ph type="title"/>
          </p:nvPr>
        </p:nvSpPr>
        <p:spPr>
          <a:prstGeom prst="rect">
            <a:avLst/>
          </a:prstGeom>
        </p:spPr>
        <p:txBody>
          <a:bodyPr/>
          <a:lstStyle/>
          <a:p>
            <a:r>
              <a:t>Текст заголовка</a:t>
            </a:r>
          </a:p>
        </p:txBody>
      </p:sp>
      <p:sp>
        <p:nvSpPr>
          <p:cNvPr id="29" name="Уровень текста 1…"/>
          <p:cNvSpPr txBox="1">
            <a:spLocks noGrp="1"/>
          </p:cNvSpPr>
          <p:nvPr>
            <p:ph type="body" sz="quarter" idx="1"/>
          </p:nvPr>
        </p:nvSpPr>
        <p:spPr>
          <a:xfrm>
            <a:off x="4387453" y="3661171"/>
            <a:ext cx="7500938" cy="8840392"/>
          </a:xfrm>
          <a:prstGeom prst="rect">
            <a:avLst/>
          </a:prstGeom>
        </p:spPr>
        <p:txBody>
          <a:bodyPr/>
          <a:lstStyle>
            <a:lvl1pPr marL="465364" indent="-465364">
              <a:spcBef>
                <a:spcPts val="4500"/>
              </a:spcBef>
              <a:defRPr sz="3800"/>
            </a:lvl1pPr>
            <a:lvl2pPr marL="808264" indent="-465364">
              <a:spcBef>
                <a:spcPts val="4500"/>
              </a:spcBef>
              <a:defRPr sz="3800"/>
            </a:lvl2pPr>
            <a:lvl3pPr marL="1151164" indent="-465364">
              <a:spcBef>
                <a:spcPts val="4500"/>
              </a:spcBef>
              <a:defRPr sz="3800"/>
            </a:lvl3pPr>
            <a:lvl4pPr marL="1494064" indent="-465364">
              <a:spcBef>
                <a:spcPts val="4500"/>
              </a:spcBef>
              <a:defRPr sz="3800"/>
            </a:lvl4pPr>
            <a:lvl5pPr marL="1836964" indent="-465364">
              <a:spcBef>
                <a:spcPts val="4500"/>
              </a:spcBef>
              <a:defRPr sz="3800"/>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30"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Пункты">
    <p:bg>
      <p:bgPr>
        <a:solidFill>
          <a:srgbClr val="FFFFFF"/>
        </a:solidFill>
        <a:effectLst/>
      </p:bgPr>
    </p:bg>
    <p:spTree>
      <p:nvGrpSpPr>
        <p:cNvPr id="1" name=""/>
        <p:cNvGrpSpPr/>
        <p:nvPr/>
      </p:nvGrpSpPr>
      <p:grpSpPr>
        <a:xfrm>
          <a:off x="0" y="0"/>
          <a:ext cx="0" cy="0"/>
          <a:chOff x="0" y="0"/>
          <a:chExt cx="0" cy="0"/>
        </a:xfrm>
      </p:grpSpPr>
      <p:sp>
        <p:nvSpPr>
          <p:cNvPr id="32" name="Уровень текста 1…"/>
          <p:cNvSpPr txBox="1">
            <a:spLocks noGrp="1"/>
          </p:cNvSpPr>
          <p:nvPr>
            <p:ph type="body" idx="1"/>
          </p:nvPr>
        </p:nvSpPr>
        <p:spPr>
          <a:xfrm>
            <a:off x="4387453" y="1785937"/>
            <a:ext cx="15609094" cy="10144126"/>
          </a:xfrm>
          <a:prstGeom prst="rect">
            <a:avLst/>
          </a:prstGeom>
        </p:spPr>
        <p:txBody>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33"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Фото — 3 шт.">
    <p:bg>
      <p:bgPr>
        <a:solidFill>
          <a:srgbClr val="FFFFFF"/>
        </a:solidFill>
        <a:effectLst/>
      </p:bgPr>
    </p:bg>
    <p:spTree>
      <p:nvGrpSpPr>
        <p:cNvPr id="1" name=""/>
        <p:cNvGrpSpPr/>
        <p:nvPr/>
      </p:nvGrpSpPr>
      <p:grpSpPr>
        <a:xfrm>
          <a:off x="0" y="0"/>
          <a:ext cx="0" cy="0"/>
          <a:chOff x="0" y="0"/>
          <a:chExt cx="0" cy="0"/>
        </a:xfrm>
      </p:grpSpPr>
      <p:sp>
        <p:nvSpPr>
          <p:cNvPr id="35" name="Изображение"/>
          <p:cNvSpPr>
            <a:spLocks noGrp="1"/>
          </p:cNvSpPr>
          <p:nvPr>
            <p:ph type="pic" sz="quarter" idx="13"/>
          </p:nvPr>
        </p:nvSpPr>
        <p:spPr>
          <a:xfrm>
            <a:off x="12495609" y="7161609"/>
            <a:ext cx="7500938" cy="5304235"/>
          </a:xfrm>
          <a:prstGeom prst="rect">
            <a:avLst/>
          </a:prstGeom>
        </p:spPr>
        <p:txBody>
          <a:bodyPr lIns="91439" tIns="45719" rIns="91439" bIns="45719" anchor="t">
            <a:noAutofit/>
          </a:bodyPr>
          <a:lstStyle/>
          <a:p>
            <a:endParaRPr/>
          </a:p>
        </p:txBody>
      </p:sp>
      <p:sp>
        <p:nvSpPr>
          <p:cNvPr id="36" name="Изображение"/>
          <p:cNvSpPr>
            <a:spLocks noGrp="1"/>
          </p:cNvSpPr>
          <p:nvPr>
            <p:ph type="pic" sz="quarter" idx="14"/>
          </p:nvPr>
        </p:nvSpPr>
        <p:spPr>
          <a:xfrm>
            <a:off x="12504353" y="1250156"/>
            <a:ext cx="7500939" cy="5304235"/>
          </a:xfrm>
          <a:prstGeom prst="rect">
            <a:avLst/>
          </a:prstGeom>
        </p:spPr>
        <p:txBody>
          <a:bodyPr lIns="91439" tIns="45719" rIns="91439" bIns="45719" anchor="t">
            <a:noAutofit/>
          </a:bodyPr>
          <a:lstStyle/>
          <a:p>
            <a:endParaRPr/>
          </a:p>
        </p:txBody>
      </p:sp>
      <p:sp>
        <p:nvSpPr>
          <p:cNvPr id="37" name="Изображение"/>
          <p:cNvSpPr>
            <a:spLocks noGrp="1"/>
          </p:cNvSpPr>
          <p:nvPr>
            <p:ph type="pic" sz="half" idx="15"/>
          </p:nvPr>
        </p:nvSpPr>
        <p:spPr>
          <a:xfrm>
            <a:off x="4387453" y="1250156"/>
            <a:ext cx="7500938" cy="11215688"/>
          </a:xfrm>
          <a:prstGeom prst="rect">
            <a:avLst/>
          </a:prstGeom>
        </p:spPr>
        <p:txBody>
          <a:bodyPr lIns="91439" tIns="45719" rIns="91439" bIns="45719" anchor="t">
            <a:noAutofit/>
          </a:bodyPr>
          <a:lstStyle/>
          <a:p>
            <a:endParaRPr/>
          </a:p>
        </p:txBody>
      </p:sp>
      <p:sp>
        <p:nvSpPr>
          <p:cNvPr id="38" name="Номер слайда"/>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53957"/>
        </a:solidFill>
        <a:effectLst/>
      </p:bgPr>
    </p:bg>
    <p:spTree>
      <p:nvGrpSpPr>
        <p:cNvPr id="1" name=""/>
        <p:cNvGrpSpPr/>
        <p:nvPr/>
      </p:nvGrpSpPr>
      <p:grpSpPr>
        <a:xfrm>
          <a:off x="0" y="0"/>
          <a:ext cx="0" cy="0"/>
          <a:chOff x="0" y="0"/>
          <a:chExt cx="0" cy="0"/>
        </a:xfrm>
      </p:grpSpPr>
      <p:sp>
        <p:nvSpPr>
          <p:cNvPr id="2" name="Текст заголовка"/>
          <p:cNvSpPr txBox="1">
            <a:spLocks noGrp="1"/>
          </p:cNvSpPr>
          <p:nvPr>
            <p:ph type="title"/>
          </p:nvPr>
        </p:nvSpPr>
        <p:spPr>
          <a:xfrm>
            <a:off x="4387453" y="625078"/>
            <a:ext cx="15609094" cy="3036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p>
            <a:r>
              <a:t>Текст заголовка</a:t>
            </a:r>
          </a:p>
        </p:txBody>
      </p:sp>
      <p:sp>
        <p:nvSpPr>
          <p:cNvPr id="3" name="Уровень текста 1…"/>
          <p:cNvSpPr txBox="1">
            <a:spLocks noGrp="1"/>
          </p:cNvSpPr>
          <p:nvPr>
            <p:ph type="body" idx="1"/>
          </p:nvPr>
        </p:nvSpPr>
        <p:spPr>
          <a:xfrm>
            <a:off x="4387453" y="3661171"/>
            <a:ext cx="15609094" cy="88403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4" name="Номер слайда"/>
          <p:cNvSpPr txBox="1">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1pPr>
      <a:lvl2pPr marL="0" marR="0" indent="2286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2pPr>
      <a:lvl3pPr marL="0" marR="0" indent="4572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3pPr>
      <a:lvl4pPr marL="0" marR="0" indent="6858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4pPr>
      <a:lvl5pPr marL="0" marR="0" indent="9144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5pPr>
      <a:lvl6pPr marL="0" marR="0" indent="11430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6pPr>
      <a:lvl7pPr marL="0" marR="0" indent="13716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7pPr>
      <a:lvl8pPr marL="0" marR="0" indent="16002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8pPr>
      <a:lvl9pPr marL="0" marR="0" indent="1828800" algn="ctr" defTabSz="821531"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j-lt"/>
          <a:ea typeface="+mj-ea"/>
          <a:cs typeface="+mj-cs"/>
          <a:sym typeface="Helvetica Light"/>
        </a:defRPr>
      </a:lvl9pPr>
    </p:titleStyle>
    <p:bodyStyle>
      <a:lvl1pPr marL="617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1pPr>
      <a:lvl2pPr marL="1061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2pPr>
      <a:lvl3pPr marL="1506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3pPr>
      <a:lvl4pPr marL="1950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4pPr>
      <a:lvl5pPr marL="2395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5pPr>
      <a:lvl6pPr marL="2839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6pPr>
      <a:lvl7pPr marL="3284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7pPr>
      <a:lvl8pPr marL="37288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8pPr>
      <a:lvl9pPr marL="4173361" marR="0" indent="-617361" algn="l" defTabSz="821531" rtl="0" latinLnBrk="0">
        <a:lnSpc>
          <a:spcPct val="100000"/>
        </a:lnSpc>
        <a:spcBef>
          <a:spcPts val="5900"/>
        </a:spcBef>
        <a:spcAft>
          <a:spcPts val="0"/>
        </a:spcAft>
        <a:buClrTx/>
        <a:buSzPct val="75000"/>
        <a:buFontTx/>
        <a:buChar char="•"/>
        <a:tabLst/>
        <a:defRPr sz="5000" b="0" i="0" u="none" strike="noStrike" cap="none" spc="0" baseline="0">
          <a:ln>
            <a:noFill/>
          </a:ln>
          <a:solidFill>
            <a:srgbClr val="000000"/>
          </a:solidFill>
          <a:uFillTx/>
          <a:latin typeface="+mj-lt"/>
          <a:ea typeface="+mj-ea"/>
          <a:cs typeface="+mj-cs"/>
          <a:sym typeface="Helvetica Light"/>
        </a:defRPr>
      </a:lvl9pPr>
    </p:bodyStyle>
    <p:otherStyle>
      <a:lvl1pPr marL="0" marR="0" indent="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821531"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Линия"/>
          <p:cNvSpPr/>
          <p:nvPr/>
        </p:nvSpPr>
        <p:spPr>
          <a:xfrm flipV="1">
            <a:off x="10370343" y="1604166"/>
            <a:ext cx="1" cy="2777349"/>
          </a:xfrm>
          <a:prstGeom prst="line">
            <a:avLst/>
          </a:prstGeom>
          <a:ln w="12700">
            <a:solidFill>
              <a:srgbClr val="FFFFFF"/>
            </a:solidFill>
            <a:miter lim="400000"/>
          </a:ln>
        </p:spPr>
        <p:txBody>
          <a:bodyPr lIns="71437" tIns="71437" rIns="71437" bIns="71437" anchor="ctr"/>
          <a:lstStyle/>
          <a:p>
            <a:pPr>
              <a:defRPr sz="3200"/>
            </a:pPr>
            <a:endParaRPr/>
          </a:p>
        </p:txBody>
      </p:sp>
      <p:sp>
        <p:nvSpPr>
          <p:cNvPr id="52" name="Очень крутой…"/>
          <p:cNvSpPr txBox="1"/>
          <p:nvPr/>
        </p:nvSpPr>
        <p:spPr>
          <a:xfrm>
            <a:off x="7439472" y="4635186"/>
            <a:ext cx="15018857" cy="24482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b"/>
          <a:lstStyle/>
          <a:p>
            <a:r>
              <a:rPr lang="ru-RU" dirty="0">
                <a:solidFill>
                  <a:srgbClr val="253957"/>
                </a:solidFill>
                <a:latin typeface="+mn-lt"/>
              </a:rPr>
              <a:t>Исследование возможностей перехода между низкими околоземными орбитами и орбитами вокруг точек L1 и L2 системы Солнце-Земля</a:t>
            </a:r>
          </a:p>
        </p:txBody>
      </p:sp>
      <p:sp>
        <p:nvSpPr>
          <p:cNvPr id="53" name="Очень крутой подзаголовок презентации"/>
          <p:cNvSpPr txBox="1"/>
          <p:nvPr/>
        </p:nvSpPr>
        <p:spPr>
          <a:xfrm>
            <a:off x="7116915" y="9859623"/>
            <a:ext cx="16524357" cy="20328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lvl1pPr algn="l">
              <a:defRPr sz="4200">
                <a:solidFill>
                  <a:srgbClr val="253957"/>
                </a:solidFill>
                <a:latin typeface="+mn-lt"/>
                <a:ea typeface="+mn-ea"/>
                <a:cs typeface="+mn-cs"/>
                <a:sym typeface="Arial Narrow"/>
              </a:defRPr>
            </a:lvl1pPr>
          </a:lstStyle>
          <a:p>
            <a:r>
              <a:rPr lang="ru-RU"/>
              <a:t>Выполнил: Мезенцев Глеб</a:t>
            </a:r>
          </a:p>
          <a:p>
            <a:r>
              <a:rPr lang="ru-RU" dirty="0"/>
              <a:t>Научный руководитель: старший преподаватель Бобер Станислав Алексеевич</a:t>
            </a:r>
            <a:endParaRPr dirty="0"/>
          </a:p>
        </p:txBody>
      </p:sp>
      <p:sp>
        <p:nvSpPr>
          <p:cNvPr id="54" name="Название подразделения,  лаборатории, факультета и т.д."/>
          <p:cNvSpPr txBox="1"/>
          <p:nvPr/>
        </p:nvSpPr>
        <p:spPr>
          <a:xfrm>
            <a:off x="7116915" y="1847447"/>
            <a:ext cx="11267768" cy="790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p>
            <a:pPr algn="l">
              <a:defRPr sz="4200">
                <a:solidFill>
                  <a:srgbClr val="253957"/>
                </a:solidFill>
                <a:latin typeface="+mn-lt"/>
                <a:ea typeface="+mn-ea"/>
                <a:cs typeface="+mn-cs"/>
                <a:sym typeface="Arial Narrow"/>
              </a:defRPr>
            </a:pPr>
            <a:r>
              <a:rPr lang="ru-RU" dirty="0"/>
              <a:t>МИЭМ, НИУ ВШЭ, ОП «Прикладная математика»</a:t>
            </a:r>
            <a:endParaRPr dirty="0"/>
          </a:p>
        </p:txBody>
      </p:sp>
      <p:sp>
        <p:nvSpPr>
          <p:cNvPr id="55" name="Москва, 2017"/>
          <p:cNvSpPr txBox="1"/>
          <p:nvPr/>
        </p:nvSpPr>
        <p:spPr>
          <a:xfrm>
            <a:off x="7116915" y="11892516"/>
            <a:ext cx="9443424" cy="5751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spAutoFit/>
          </a:bodyPr>
          <a:lstStyle>
            <a:lvl1pPr algn="l" defTabSz="642937">
              <a:defRPr sz="2800">
                <a:solidFill>
                  <a:srgbClr val="253957"/>
                </a:solidFill>
                <a:latin typeface="+mn-lt"/>
                <a:ea typeface="+mn-ea"/>
                <a:cs typeface="+mn-cs"/>
                <a:sym typeface="Arial Narrow"/>
              </a:defRPr>
            </a:lvl1pPr>
          </a:lstStyle>
          <a:p>
            <a:r>
              <a:rPr dirty="0" err="1"/>
              <a:t>Москва</a:t>
            </a:r>
            <a:r>
              <a:rPr dirty="0"/>
              <a:t>, 201</a:t>
            </a:r>
            <a:r>
              <a:rPr lang="ru-RU" dirty="0"/>
              <a:t>9</a:t>
            </a:r>
            <a:endParaRPr dirty="0"/>
          </a:p>
        </p:txBody>
      </p:sp>
      <p:pic>
        <p:nvPicPr>
          <p:cNvPr id="56" name="Изображение" descr="Изображение"/>
          <p:cNvPicPr>
            <a:picLocks noChangeAspect="1"/>
          </p:cNvPicPr>
          <p:nvPr/>
        </p:nvPicPr>
        <p:blipFill>
          <a:blip r:embed="rId2"/>
          <a:stretch>
            <a:fillRect/>
          </a:stretch>
        </p:blipFill>
        <p:spPr>
          <a:xfrm>
            <a:off x="1221970" y="1330739"/>
            <a:ext cx="2736119" cy="2645547"/>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Изображение выглядит как снимок экрана&#10;&#10;Описание создано с очень высокой степенью достоверности">
            <a:extLst>
              <a:ext uri="{FF2B5EF4-FFF2-40B4-BE49-F238E27FC236}">
                <a16:creationId xmlns:a16="http://schemas.microsoft.com/office/drawing/2014/main" id="{0F279368-202E-4AB2-96C3-FC83D7ECB951}"/>
              </a:ext>
            </a:extLst>
          </p:cNvPr>
          <p:cNvPicPr>
            <a:picLocks noChangeAspect="1"/>
          </p:cNvPicPr>
          <p:nvPr/>
        </p:nvPicPr>
        <p:blipFill>
          <a:blip r:embed="rId2"/>
          <a:stretch>
            <a:fillRect/>
          </a:stretch>
        </p:blipFill>
        <p:spPr>
          <a:xfrm>
            <a:off x="3805351" y="2539122"/>
            <a:ext cx="18558294" cy="10915385"/>
          </a:xfrm>
          <a:prstGeom prst="rect">
            <a:avLst/>
          </a:prstGeom>
        </p:spPr>
      </p:pic>
      <p:sp>
        <p:nvSpPr>
          <p:cNvPr id="94" name="Очень крутой заголовок…"/>
          <p:cNvSpPr txBox="1"/>
          <p:nvPr/>
        </p:nvSpPr>
        <p:spPr>
          <a:xfrm>
            <a:off x="1696777" y="390537"/>
            <a:ext cx="21489606" cy="23132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cap="all" dirty="0">
                <a:ea typeface="+mj-lt"/>
                <a:cs typeface="+mj-lt"/>
                <a:sym typeface="Arial Narrow"/>
              </a:rPr>
              <a:t>ПОИСК ВОЗМОЖНОСТЕЙ ПЕРЕЛЁТА С ОКОЛОЗЕМНОЙ ОРБИТЫ ЗАДАННОЙ ВЫСОТЫ НА ОРБИТЫ СЕМЕЙСТВА ГАЛО</a:t>
            </a:r>
            <a:endParaRPr lang="ru-RU"/>
          </a:p>
          <a:p>
            <a:pPr>
              <a:defRPr sz="7000" b="1" cap="all">
                <a:solidFill>
                  <a:srgbClr val="253957"/>
                </a:solidFill>
                <a:latin typeface="+mn-lt"/>
                <a:ea typeface="+mn-ea"/>
                <a:cs typeface="+mn-cs"/>
                <a:sym typeface="Arial Narrow"/>
              </a:defRPr>
            </a:pPr>
            <a:endParaRPr lang="ru-RU" sz="5400" dirty="0"/>
          </a:p>
        </p:txBody>
      </p:sp>
      <p:sp>
        <p:nvSpPr>
          <p:cNvPr id="95" name="Заголовок основного текста"/>
          <p:cNvSpPr txBox="1"/>
          <p:nvPr/>
        </p:nvSpPr>
        <p:spPr>
          <a:xfrm>
            <a:off x="15280673" y="2529336"/>
            <a:ext cx="5757797" cy="13249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b"/>
          <a:lstStyle>
            <a:lvl1pPr algn="l">
              <a:defRPr sz="4200" b="1">
                <a:solidFill>
                  <a:srgbClr val="253957"/>
                </a:solidFill>
                <a:latin typeface="+mn-lt"/>
                <a:ea typeface="+mn-ea"/>
                <a:cs typeface="+mn-cs"/>
                <a:sym typeface="Arial Narrow"/>
              </a:defRPr>
            </a:lvl1pPr>
          </a:lstStyle>
          <a:p>
            <a:r>
              <a:rPr lang="ru-RU" dirty="0"/>
              <a:t>Описание алгоритма</a:t>
            </a:r>
          </a:p>
        </p:txBody>
      </p:sp>
      <p:sp>
        <p:nvSpPr>
          <p:cNvPr id="96" name="Линия"/>
          <p:cNvSpPr/>
          <p:nvPr/>
        </p:nvSpPr>
        <p:spPr>
          <a:xfrm>
            <a:off x="1399700" y="2129433"/>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8" name="Изображение" descr="Изображение"/>
          <p:cNvPicPr>
            <a:picLocks noChangeAspect="1"/>
          </p:cNvPicPr>
          <p:nvPr/>
        </p:nvPicPr>
        <p:blipFill>
          <a:blip r:embed="rId3"/>
          <a:stretch>
            <a:fillRect/>
          </a:stretch>
        </p:blipFill>
        <p:spPr>
          <a:xfrm>
            <a:off x="1226606" y="586180"/>
            <a:ext cx="1199579" cy="1199579"/>
          </a:xfrm>
          <a:prstGeom prst="rect">
            <a:avLst/>
          </a:prstGeom>
          <a:ln w="12700">
            <a:miter lim="400000"/>
          </a:ln>
        </p:spPr>
      </p:pic>
      <p:sp>
        <p:nvSpPr>
          <p:cNvPr id="4" name="TextBox 3">
            <a:extLst>
              <a:ext uri="{FF2B5EF4-FFF2-40B4-BE49-F238E27FC236}">
                <a16:creationId xmlns:a16="http://schemas.microsoft.com/office/drawing/2014/main" id="{4FE74C00-C271-49A0-BE12-57CF9E84221F}"/>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10</a:t>
            </a:r>
          </a:p>
        </p:txBody>
      </p:sp>
    </p:spTree>
    <p:extLst>
      <p:ext uri="{BB962C8B-B14F-4D97-AF65-F5344CB8AC3E}">
        <p14:creationId xmlns:p14="http://schemas.microsoft.com/office/powerpoint/2010/main" val="55863423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Очень крутой заголовок…"/>
          <p:cNvSpPr txBox="1"/>
          <p:nvPr/>
        </p:nvSpPr>
        <p:spPr>
          <a:xfrm>
            <a:off x="1895789" y="589171"/>
            <a:ext cx="21489606" cy="17850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b="1" cap="all" dirty="0">
                <a:solidFill>
                  <a:srgbClr val="253957"/>
                </a:solidFill>
                <a:sym typeface="Arial Narrow"/>
              </a:rPr>
              <a:t>Поиск возможностей перелёта с околоземной орбиты заданной высоты на орбиты семейства гало</a:t>
            </a:r>
            <a:endParaRPr lang="ru-RU"/>
          </a:p>
        </p:txBody>
      </p:sp>
      <p:sp>
        <p:nvSpPr>
          <p:cNvPr id="95" name="Заголовок основного текста"/>
          <p:cNvSpPr txBox="1"/>
          <p:nvPr/>
        </p:nvSpPr>
        <p:spPr>
          <a:xfrm>
            <a:off x="2388800" y="2516376"/>
            <a:ext cx="18737606" cy="13846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b"/>
          <a:lstStyle>
            <a:lvl1pPr algn="l">
              <a:defRPr sz="4200" b="1">
                <a:solidFill>
                  <a:srgbClr val="253957"/>
                </a:solidFill>
                <a:latin typeface="+mn-lt"/>
                <a:ea typeface="+mn-ea"/>
                <a:cs typeface="+mn-cs"/>
                <a:sym typeface="Arial Narrow"/>
              </a:defRPr>
            </a:lvl1pPr>
          </a:lstStyle>
          <a:p>
            <a:pPr algn="ctr"/>
            <a:r>
              <a:rPr lang="ru-RU" i="1" dirty="0"/>
              <a:t>График возможностей перехода с околоземной орбиты высотой 6850 км на орбиты семейства гало-орбит вокруг точки L1 системы Солнце-Земля</a:t>
            </a:r>
            <a:endParaRPr lang="ru-RU" dirty="0"/>
          </a:p>
        </p:txBody>
      </p:sp>
      <p:sp>
        <p:nvSpPr>
          <p:cNvPr id="96" name="Линия"/>
          <p:cNvSpPr/>
          <p:nvPr/>
        </p:nvSpPr>
        <p:spPr>
          <a:xfrm>
            <a:off x="1229441" y="2214562"/>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8"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pic>
        <p:nvPicPr>
          <p:cNvPr id="4" name="Picture 4" descr="Изображение выглядит как карта, текст&#10;&#10;Описание создано с очень высокой степенью достоверности">
            <a:extLst>
              <a:ext uri="{FF2B5EF4-FFF2-40B4-BE49-F238E27FC236}">
                <a16:creationId xmlns:a16="http://schemas.microsoft.com/office/drawing/2014/main" id="{8089C54D-D58B-44C7-9952-61F865E8C042}"/>
              </a:ext>
            </a:extLst>
          </p:cNvPr>
          <p:cNvPicPr>
            <a:picLocks noChangeAspect="1"/>
          </p:cNvPicPr>
          <p:nvPr/>
        </p:nvPicPr>
        <p:blipFill>
          <a:blip r:embed="rId3"/>
          <a:stretch>
            <a:fillRect/>
          </a:stretch>
        </p:blipFill>
        <p:spPr>
          <a:xfrm>
            <a:off x="2529740" y="3880410"/>
            <a:ext cx="18615803" cy="9581300"/>
          </a:xfrm>
          <a:prstGeom prst="rect">
            <a:avLst/>
          </a:prstGeom>
        </p:spPr>
      </p:pic>
      <p:sp>
        <p:nvSpPr>
          <p:cNvPr id="3" name="TextBox 2">
            <a:extLst>
              <a:ext uri="{FF2B5EF4-FFF2-40B4-BE49-F238E27FC236}">
                <a16:creationId xmlns:a16="http://schemas.microsoft.com/office/drawing/2014/main" id="{3B4EB0A0-708A-4D12-82B0-B2E790FF0441}"/>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11</a:t>
            </a:r>
          </a:p>
        </p:txBody>
      </p:sp>
    </p:spTree>
    <p:extLst>
      <p:ext uri="{BB962C8B-B14F-4D97-AF65-F5344CB8AC3E}">
        <p14:creationId xmlns:p14="http://schemas.microsoft.com/office/powerpoint/2010/main" val="31355077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Очень крутой заголовок…"/>
          <p:cNvSpPr txBox="1"/>
          <p:nvPr/>
        </p:nvSpPr>
        <p:spPr>
          <a:xfrm>
            <a:off x="1810661" y="532419"/>
            <a:ext cx="21489606" cy="18425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b="1" cap="all" dirty="0">
                <a:solidFill>
                  <a:srgbClr val="253957"/>
                </a:solidFill>
                <a:sym typeface="Arial Narrow"/>
              </a:rPr>
              <a:t>Поиск возможностей перелёта с околоземной орбиты заданной высоты на орбиты семейства гало</a:t>
            </a:r>
            <a:endParaRPr lang="ru-RU"/>
          </a:p>
        </p:txBody>
      </p:sp>
      <p:sp>
        <p:nvSpPr>
          <p:cNvPr id="95" name="Заголовок основного текста"/>
          <p:cNvSpPr txBox="1"/>
          <p:nvPr/>
        </p:nvSpPr>
        <p:spPr>
          <a:xfrm>
            <a:off x="1000249" y="1778590"/>
            <a:ext cx="21699341" cy="221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b"/>
          <a:lstStyle>
            <a:lvl1pPr algn="l">
              <a:defRPr sz="4200" b="1">
                <a:solidFill>
                  <a:srgbClr val="253957"/>
                </a:solidFill>
                <a:latin typeface="+mn-lt"/>
                <a:ea typeface="+mn-ea"/>
                <a:cs typeface="+mn-cs"/>
                <a:sym typeface="Arial Narrow"/>
              </a:defRPr>
            </a:lvl1pPr>
          </a:lstStyle>
          <a:p>
            <a:pPr algn="ctr"/>
            <a:r>
              <a:rPr lang="ru-RU" i="1" dirty="0"/>
              <a:t>График возможностей перехода с околоземной орбиты высотой 6850 км на орбиты семейства гало-орбит вокруг точки L1 системы Солнце-Земля</a:t>
            </a:r>
            <a:endParaRPr lang="ru-RU" dirty="0"/>
          </a:p>
        </p:txBody>
      </p:sp>
      <p:sp>
        <p:nvSpPr>
          <p:cNvPr id="96" name="Линия"/>
          <p:cNvSpPr/>
          <p:nvPr/>
        </p:nvSpPr>
        <p:spPr>
          <a:xfrm>
            <a:off x="1201065" y="2214562"/>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8"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pic>
        <p:nvPicPr>
          <p:cNvPr id="2" name="Picture 2" descr="Изображение выглядит как текст, карта&#10;&#10;Описание создано с очень высокой степенью достоверности">
            <a:extLst>
              <a:ext uri="{FF2B5EF4-FFF2-40B4-BE49-F238E27FC236}">
                <a16:creationId xmlns:a16="http://schemas.microsoft.com/office/drawing/2014/main" id="{E5D54254-9AEA-4D71-93CB-BDFC3A6F1B39}"/>
              </a:ext>
            </a:extLst>
          </p:cNvPr>
          <p:cNvPicPr>
            <a:picLocks noChangeAspect="1"/>
          </p:cNvPicPr>
          <p:nvPr/>
        </p:nvPicPr>
        <p:blipFill>
          <a:blip r:embed="rId3"/>
          <a:stretch>
            <a:fillRect/>
          </a:stretch>
        </p:blipFill>
        <p:spPr>
          <a:xfrm>
            <a:off x="2387857" y="3886875"/>
            <a:ext cx="18587048" cy="9510859"/>
          </a:xfrm>
          <a:prstGeom prst="rect">
            <a:avLst/>
          </a:prstGeom>
        </p:spPr>
      </p:pic>
      <p:sp>
        <p:nvSpPr>
          <p:cNvPr id="4" name="TextBox 3">
            <a:extLst>
              <a:ext uri="{FF2B5EF4-FFF2-40B4-BE49-F238E27FC236}">
                <a16:creationId xmlns:a16="http://schemas.microsoft.com/office/drawing/2014/main" id="{B18ACF08-BE21-4875-9B7D-4C128B90C0D7}"/>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12</a:t>
            </a:r>
          </a:p>
        </p:txBody>
      </p:sp>
    </p:spTree>
    <p:extLst>
      <p:ext uri="{BB962C8B-B14F-4D97-AF65-F5344CB8AC3E}">
        <p14:creationId xmlns:p14="http://schemas.microsoft.com/office/powerpoint/2010/main" val="159391125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Очень крутой заголовок…"/>
          <p:cNvSpPr txBox="1"/>
          <p:nvPr/>
        </p:nvSpPr>
        <p:spPr>
          <a:xfrm>
            <a:off x="1243133" y="504042"/>
            <a:ext cx="21489606" cy="17850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b="1" cap="all" dirty="0">
                <a:solidFill>
                  <a:srgbClr val="253957"/>
                </a:solidFill>
                <a:sym typeface="Arial Narrow"/>
              </a:rPr>
              <a:t>Поиск возможностей перелёта с околоземной орбиты заданной высоты на орбиты семейства гало</a:t>
            </a:r>
            <a:endParaRPr lang="ru-RU"/>
          </a:p>
        </p:txBody>
      </p:sp>
      <p:sp>
        <p:nvSpPr>
          <p:cNvPr id="95" name="Заголовок основного текста"/>
          <p:cNvSpPr txBox="1"/>
          <p:nvPr/>
        </p:nvSpPr>
        <p:spPr>
          <a:xfrm>
            <a:off x="1369142" y="2516376"/>
            <a:ext cx="21239266" cy="13846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b"/>
          <a:lstStyle>
            <a:lvl1pPr algn="l">
              <a:defRPr sz="4200" b="1">
                <a:solidFill>
                  <a:srgbClr val="253957"/>
                </a:solidFill>
                <a:latin typeface="+mn-lt"/>
                <a:ea typeface="+mn-ea"/>
                <a:cs typeface="+mn-cs"/>
                <a:sym typeface="Arial Narrow"/>
              </a:defRPr>
            </a:lvl1pPr>
          </a:lstStyle>
          <a:p>
            <a:pPr algn="ctr"/>
            <a:r>
              <a:rPr lang="ru-RU" i="1" dirty="0"/>
              <a:t>График возможностей перехода с околоземных орбит высотой 6850, 6750, 6650 км на орбиты семейства гало-орбит вокруг точки L1 системы Солнце-Земля</a:t>
            </a:r>
            <a:endParaRPr lang="ru-RU" dirty="0"/>
          </a:p>
        </p:txBody>
      </p:sp>
      <p:sp>
        <p:nvSpPr>
          <p:cNvPr id="96" name="Линия"/>
          <p:cNvSpPr/>
          <p:nvPr/>
        </p:nvSpPr>
        <p:spPr>
          <a:xfrm>
            <a:off x="1229441" y="2526702"/>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8"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pic>
        <p:nvPicPr>
          <p:cNvPr id="5" name="Picture 5" descr="Изображение выглядит как текст, карта&#10;&#10;Описание создано с очень высокой степенью достоверности">
            <a:extLst>
              <a:ext uri="{FF2B5EF4-FFF2-40B4-BE49-F238E27FC236}">
                <a16:creationId xmlns:a16="http://schemas.microsoft.com/office/drawing/2014/main" id="{A35C9C5E-FF15-480F-859F-FF9A2F19728A}"/>
              </a:ext>
            </a:extLst>
          </p:cNvPr>
          <p:cNvPicPr>
            <a:picLocks noChangeAspect="1"/>
          </p:cNvPicPr>
          <p:nvPr/>
        </p:nvPicPr>
        <p:blipFill>
          <a:blip r:embed="rId3"/>
          <a:stretch>
            <a:fillRect/>
          </a:stretch>
        </p:blipFill>
        <p:spPr>
          <a:xfrm>
            <a:off x="1508190" y="3878845"/>
            <a:ext cx="19650973" cy="9642697"/>
          </a:xfrm>
          <a:prstGeom prst="rect">
            <a:avLst/>
          </a:prstGeom>
        </p:spPr>
      </p:pic>
      <p:sp>
        <p:nvSpPr>
          <p:cNvPr id="8" name="TextBox 7">
            <a:extLst>
              <a:ext uri="{FF2B5EF4-FFF2-40B4-BE49-F238E27FC236}">
                <a16:creationId xmlns:a16="http://schemas.microsoft.com/office/drawing/2014/main" id="{B0E17372-165B-4F6F-A74C-62343061F2B4}"/>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13</a:t>
            </a:r>
          </a:p>
        </p:txBody>
      </p:sp>
    </p:spTree>
    <p:extLst>
      <p:ext uri="{BB962C8B-B14F-4D97-AF65-F5344CB8AC3E}">
        <p14:creationId xmlns:p14="http://schemas.microsoft.com/office/powerpoint/2010/main" val="153995646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Линия"/>
          <p:cNvSpPr/>
          <p:nvPr/>
        </p:nvSpPr>
        <p:spPr>
          <a:xfrm>
            <a:off x="1201065" y="2214562"/>
            <a:ext cx="21506373" cy="1"/>
          </a:xfrm>
          <a:prstGeom prst="line">
            <a:avLst/>
          </a:prstGeom>
          <a:ln w="12700">
            <a:solidFill>
              <a:srgbClr val="253957"/>
            </a:solidFill>
            <a:miter lim="400000"/>
          </a:ln>
        </p:spPr>
        <p:txBody>
          <a:bodyPr lIns="71437" tIns="71437" rIns="71437" bIns="71437" anchor="ctr"/>
          <a:lstStyle/>
          <a:p>
            <a:pPr>
              <a:defRPr sz="3200"/>
            </a:pPr>
            <a:endParaRPr/>
          </a:p>
        </p:txBody>
      </p:sp>
      <p:sp>
        <p:nvSpPr>
          <p:cNvPr id="59" name="Очень крутой заголовок…"/>
          <p:cNvSpPr txBox="1"/>
          <p:nvPr/>
        </p:nvSpPr>
        <p:spPr>
          <a:xfrm>
            <a:off x="9296713" y="1326957"/>
            <a:ext cx="5089139" cy="12780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dirty="0"/>
              <a:t>Заключение </a:t>
            </a:r>
            <a:endParaRPr lang="ru-RU"/>
          </a:p>
        </p:txBody>
      </p:sp>
      <p:sp>
        <p:nvSpPr>
          <p:cNvPr id="60" name="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p:cNvSpPr txBox="1"/>
          <p:nvPr/>
        </p:nvSpPr>
        <p:spPr>
          <a:xfrm>
            <a:off x="1711839" y="5507299"/>
            <a:ext cx="20292041" cy="58547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marL="457200" indent="-457200" algn="l">
              <a:buFont typeface="Arial" panose="020B0604020202020204" pitchFamily="34" charset="0"/>
              <a:buChar char="•"/>
              <a:defRPr sz="2800">
                <a:solidFill>
                  <a:srgbClr val="253957"/>
                </a:solidFill>
                <a:latin typeface="+mn-lt"/>
                <a:ea typeface="+mn-ea"/>
                <a:cs typeface="+mn-cs"/>
                <a:sym typeface="Arial Narrow"/>
              </a:defRPr>
            </a:pPr>
            <a:r>
              <a:rPr lang="ru-RU" sz="4000" dirty="0">
                <a:solidFill>
                  <a:srgbClr val="253957"/>
                </a:solidFill>
                <a:latin typeface="+mn-lt"/>
                <a:sym typeface="Arial Narrow"/>
              </a:rPr>
              <a:t>Разработаны алгоритм поиска возможностей перелёта с заданной орбиты вокруг точки либрации и алгоритм поиска возможностей перехода с околоземной орбиты заданной высоты на орбиты вокруг точек либрации</a:t>
            </a:r>
            <a:endParaRPr lang="ru-RU" sz="4000" dirty="0">
              <a:solidFill>
                <a:srgbClr val="253957"/>
              </a:solidFill>
              <a:latin typeface="+mn-lt"/>
            </a:endParaRPr>
          </a:p>
          <a:p>
            <a:pPr algn="l">
              <a:defRPr sz="2800">
                <a:solidFill>
                  <a:srgbClr val="253957"/>
                </a:solidFill>
                <a:latin typeface="+mn-lt"/>
                <a:ea typeface="+mn-ea"/>
                <a:cs typeface="+mn-cs"/>
                <a:sym typeface="Arial Narrow"/>
              </a:defRPr>
            </a:pPr>
            <a:endParaRPr lang="ru-RU" sz="4000" dirty="0">
              <a:solidFill>
                <a:srgbClr val="253957"/>
              </a:solidFill>
              <a:latin typeface="+mn-lt"/>
            </a:endParaRPr>
          </a:p>
          <a:p>
            <a:pPr marL="457200" indent="-457200" algn="l">
              <a:buFont typeface="Arial" panose="020B0604020202020204" pitchFamily="34" charset="0"/>
              <a:buChar char="•"/>
              <a:defRPr sz="2800">
                <a:solidFill>
                  <a:srgbClr val="253957"/>
                </a:solidFill>
                <a:latin typeface="+mn-lt"/>
                <a:ea typeface="+mn-ea"/>
                <a:cs typeface="+mn-cs"/>
                <a:sym typeface="Arial Narrow"/>
              </a:defRPr>
            </a:pPr>
            <a:r>
              <a:rPr lang="ru-RU" sz="4000" dirty="0">
                <a:solidFill>
                  <a:srgbClr val="253957"/>
                </a:solidFill>
                <a:latin typeface="+mn-lt"/>
              </a:rPr>
              <a:t>Для семейства гало-орбит вокруг точки L1 системы Солнце-Земля получены карты и графики, характеризующие возможности перелёта на орбиты этого семейства</a:t>
            </a:r>
          </a:p>
          <a:p>
            <a:pPr algn="l">
              <a:defRPr sz="2800">
                <a:solidFill>
                  <a:srgbClr val="253957"/>
                </a:solidFill>
                <a:latin typeface="+mn-lt"/>
                <a:ea typeface="+mn-ea"/>
                <a:cs typeface="+mn-cs"/>
                <a:sym typeface="Arial Narrow"/>
              </a:defRPr>
            </a:pPr>
            <a:endParaRPr lang="ru-RU" sz="4000" dirty="0">
              <a:solidFill>
                <a:srgbClr val="253957"/>
              </a:solidFill>
              <a:latin typeface="+mn-lt"/>
            </a:endParaRPr>
          </a:p>
          <a:p>
            <a:pPr marL="457200" indent="-457200" algn="l">
              <a:buFont typeface="Arial" panose="020B0604020202020204" pitchFamily="34" charset="0"/>
              <a:buChar char="•"/>
              <a:defRPr sz="2800">
                <a:solidFill>
                  <a:srgbClr val="253957"/>
                </a:solidFill>
                <a:latin typeface="+mn-lt"/>
                <a:ea typeface="+mn-ea"/>
                <a:cs typeface="+mn-cs"/>
                <a:sym typeface="Arial Narrow"/>
              </a:defRPr>
            </a:pPr>
            <a:r>
              <a:rPr lang="ru-RU" sz="4000" dirty="0">
                <a:solidFill>
                  <a:srgbClr val="253957"/>
                </a:solidFill>
                <a:latin typeface="+mn-lt"/>
              </a:rPr>
              <a:t>Выявлены принципиальные типы орбит перехода, для этого семейств</a:t>
            </a:r>
          </a:p>
          <a:p>
            <a:pPr marL="457200" indent="-457200" algn="l">
              <a:buFont typeface="Arial" panose="020B0604020202020204" pitchFamily="34" charset="0"/>
              <a:buChar char="•"/>
              <a:defRPr sz="2800">
                <a:solidFill>
                  <a:srgbClr val="253957"/>
                </a:solidFill>
                <a:latin typeface="+mn-lt"/>
                <a:ea typeface="+mn-ea"/>
                <a:cs typeface="+mn-cs"/>
                <a:sym typeface="Arial Narrow"/>
              </a:defRPr>
            </a:pPr>
            <a:endParaRPr lang="ru-RU" sz="4000" dirty="0">
              <a:solidFill>
                <a:srgbClr val="253957"/>
              </a:solidFill>
              <a:latin typeface="+mn-lt"/>
            </a:endParaRPr>
          </a:p>
          <a:p>
            <a:pPr algn="l">
              <a:defRPr sz="2800">
                <a:solidFill>
                  <a:srgbClr val="253957"/>
                </a:solidFill>
                <a:latin typeface="+mn-lt"/>
                <a:ea typeface="+mn-ea"/>
                <a:cs typeface="+mn-cs"/>
                <a:sym typeface="Arial Narrow"/>
              </a:defRPr>
            </a:pPr>
            <a:endParaRPr lang="ru-RU" sz="4000" b="1" dirty="0">
              <a:solidFill>
                <a:srgbClr val="253957"/>
              </a:solidFill>
              <a:latin typeface="+mn-lt"/>
            </a:endParaRPr>
          </a:p>
          <a:p>
            <a:pPr algn="l">
              <a:defRPr sz="2800">
                <a:solidFill>
                  <a:srgbClr val="253957"/>
                </a:solidFill>
                <a:latin typeface="+mn-lt"/>
                <a:ea typeface="+mn-ea"/>
                <a:cs typeface="+mn-cs"/>
                <a:sym typeface="Arial Narrow"/>
              </a:defRPr>
            </a:pPr>
            <a:endParaRPr lang="en-US" sz="4000" dirty="0">
              <a:latin typeface="+mn-lt"/>
            </a:endParaRPr>
          </a:p>
        </p:txBody>
      </p:sp>
      <p:pic>
        <p:nvPicPr>
          <p:cNvPr id="63"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sp>
        <p:nvSpPr>
          <p:cNvPr id="3" name="TextBox 2">
            <a:extLst>
              <a:ext uri="{FF2B5EF4-FFF2-40B4-BE49-F238E27FC236}">
                <a16:creationId xmlns:a16="http://schemas.microsoft.com/office/drawing/2014/main" id="{5790E5D8-34FD-4110-B386-4DC6B8581A47}"/>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14</a:t>
            </a:r>
          </a:p>
        </p:txBody>
      </p:sp>
    </p:spTree>
    <p:extLst>
      <p:ext uri="{BB962C8B-B14F-4D97-AF65-F5344CB8AC3E}">
        <p14:creationId xmlns:p14="http://schemas.microsoft.com/office/powerpoint/2010/main" val="172147965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www.text"/>
          <p:cNvSpPr txBox="1"/>
          <p:nvPr/>
        </p:nvSpPr>
        <p:spPr>
          <a:xfrm>
            <a:off x="9499846" y="9162256"/>
            <a:ext cx="5384307" cy="8829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anchor="ctr">
            <a:spAutoFit/>
          </a:bodyPr>
          <a:lstStyle>
            <a:lvl1pPr algn="l" defTabSz="642937">
              <a:defRPr sz="2400">
                <a:solidFill>
                  <a:srgbClr val="FFFFFF"/>
                </a:solidFill>
                <a:latin typeface="+mn-lt"/>
                <a:ea typeface="+mn-ea"/>
                <a:cs typeface="+mn-cs"/>
                <a:sym typeface="Arial Narrow"/>
              </a:defRPr>
            </a:lvl1pPr>
          </a:lstStyle>
          <a:p>
            <a:r>
              <a:rPr lang="ru-RU" sz="4800" dirty="0"/>
              <a:t>Спасибо за внимание!</a:t>
            </a:r>
            <a:endParaRPr sz="4800" dirty="0"/>
          </a:p>
        </p:txBody>
      </p:sp>
      <p:pic>
        <p:nvPicPr>
          <p:cNvPr id="103" name="Изображение" descr="Изображение"/>
          <p:cNvPicPr>
            <a:picLocks noChangeAspect="1"/>
          </p:cNvPicPr>
          <p:nvPr/>
        </p:nvPicPr>
        <p:blipFill>
          <a:blip r:embed="rId2"/>
          <a:stretch>
            <a:fillRect/>
          </a:stretch>
        </p:blipFill>
        <p:spPr>
          <a:xfrm>
            <a:off x="10594075" y="4920064"/>
            <a:ext cx="3195850" cy="3090059"/>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Линия"/>
          <p:cNvSpPr/>
          <p:nvPr/>
        </p:nvSpPr>
        <p:spPr>
          <a:xfrm>
            <a:off x="1201065" y="2214562"/>
            <a:ext cx="21506373" cy="1"/>
          </a:xfrm>
          <a:prstGeom prst="line">
            <a:avLst/>
          </a:prstGeom>
          <a:ln w="12700">
            <a:solidFill>
              <a:srgbClr val="253957"/>
            </a:solidFill>
            <a:miter lim="400000"/>
          </a:ln>
        </p:spPr>
        <p:txBody>
          <a:bodyPr lIns="71437" tIns="71437" rIns="71437" bIns="71437" anchor="ctr"/>
          <a:lstStyle/>
          <a:p>
            <a:pPr>
              <a:defRPr sz="3200"/>
            </a:pPr>
            <a:endParaRPr/>
          </a:p>
        </p:txBody>
      </p:sp>
      <p:sp>
        <p:nvSpPr>
          <p:cNvPr id="59" name="Очень крутой заголовок…"/>
          <p:cNvSpPr txBox="1"/>
          <p:nvPr/>
        </p:nvSpPr>
        <p:spPr>
          <a:xfrm>
            <a:off x="8757563" y="1185075"/>
            <a:ext cx="5319176" cy="8754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lgn="l">
              <a:defRPr sz="7000" b="1" cap="all">
                <a:solidFill>
                  <a:srgbClr val="253957"/>
                </a:solidFill>
                <a:latin typeface="+mn-lt"/>
                <a:ea typeface="+mn-ea"/>
                <a:cs typeface="+mn-cs"/>
                <a:sym typeface="Arial Narrow"/>
              </a:defRPr>
            </a:pPr>
            <a:r>
              <a:rPr lang="ru-RU" sz="5400" dirty="0"/>
              <a:t>ЦЕЛИ И ЗАДАЧИ </a:t>
            </a:r>
          </a:p>
        </p:txBody>
      </p:sp>
      <p:sp>
        <p:nvSpPr>
          <p:cNvPr id="60" name="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p:cNvSpPr txBox="1"/>
          <p:nvPr/>
        </p:nvSpPr>
        <p:spPr>
          <a:xfrm>
            <a:off x="1201065" y="4381702"/>
            <a:ext cx="19659437" cy="74844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lgn="l">
              <a:defRPr sz="2800">
                <a:solidFill>
                  <a:srgbClr val="253957"/>
                </a:solidFill>
                <a:latin typeface="+mn-lt"/>
                <a:ea typeface="+mn-ea"/>
                <a:cs typeface="+mn-cs"/>
                <a:sym typeface="Arial Narrow"/>
              </a:defRPr>
            </a:pPr>
            <a:r>
              <a:rPr lang="ru-RU" sz="4200" b="1" dirty="0">
                <a:solidFill>
                  <a:srgbClr val="253957"/>
                </a:solidFill>
                <a:sym typeface="Arial Narrow"/>
              </a:rPr>
              <a:t>Цель работы:</a:t>
            </a:r>
          </a:p>
          <a:p>
            <a:pPr algn="l">
              <a:defRPr sz="2800">
                <a:solidFill>
                  <a:srgbClr val="253957"/>
                </a:solidFill>
                <a:latin typeface="+mn-lt"/>
                <a:ea typeface="+mn-ea"/>
                <a:cs typeface="+mn-cs"/>
                <a:sym typeface="Arial Narrow"/>
              </a:defRPr>
            </a:pPr>
            <a:endParaRPr lang="ru-RU" sz="2800" dirty="0">
              <a:solidFill>
                <a:srgbClr val="253957"/>
              </a:solidFill>
              <a:sym typeface="Arial Narrow"/>
            </a:endParaRPr>
          </a:p>
          <a:p>
            <a:pPr algn="l">
              <a:defRPr sz="2800">
                <a:solidFill>
                  <a:srgbClr val="253957"/>
                </a:solidFill>
                <a:latin typeface="+mn-lt"/>
                <a:ea typeface="+mn-ea"/>
                <a:cs typeface="+mn-cs"/>
                <a:sym typeface="Arial Narrow"/>
              </a:defRPr>
            </a:pPr>
            <a:r>
              <a:rPr lang="ru-RU" sz="4000" dirty="0">
                <a:solidFill>
                  <a:srgbClr val="253957"/>
                </a:solidFill>
                <a:sym typeface="Arial Narrow"/>
              </a:rPr>
              <a:t>Исследование возможности перехода между низкими околоземными орбитами и орбитами вокруг точек L1 и L2 системы Солнце-Земля</a:t>
            </a:r>
            <a:endParaRPr lang="ru-RU" sz="4000" dirty="0">
              <a:solidFill>
                <a:srgbClr val="253957"/>
              </a:solidFill>
            </a:endParaRPr>
          </a:p>
          <a:p>
            <a:pPr algn="l">
              <a:defRPr sz="2800">
                <a:solidFill>
                  <a:srgbClr val="253957"/>
                </a:solidFill>
                <a:latin typeface="+mn-lt"/>
                <a:ea typeface="+mn-ea"/>
                <a:cs typeface="+mn-cs"/>
                <a:sym typeface="Arial Narrow"/>
              </a:defRPr>
            </a:pPr>
            <a:endParaRPr lang="ru-RU" sz="2800" b="1" dirty="0">
              <a:solidFill>
                <a:srgbClr val="253957"/>
              </a:solidFill>
              <a:sym typeface="Arial Narrow"/>
            </a:endParaRPr>
          </a:p>
          <a:p>
            <a:pPr algn="l">
              <a:defRPr sz="2800">
                <a:solidFill>
                  <a:srgbClr val="253957"/>
                </a:solidFill>
                <a:latin typeface="+mn-lt"/>
                <a:ea typeface="+mn-ea"/>
                <a:cs typeface="+mn-cs"/>
                <a:sym typeface="Arial Narrow"/>
              </a:defRPr>
            </a:pPr>
            <a:r>
              <a:rPr lang="ru-RU" sz="4200" b="1" dirty="0">
                <a:solidFill>
                  <a:srgbClr val="253957"/>
                </a:solidFill>
                <a:sym typeface="Arial Narrow"/>
              </a:rPr>
              <a:t>Задачи:</a:t>
            </a:r>
          </a:p>
          <a:p>
            <a:pPr algn="l">
              <a:defRPr sz="2800">
                <a:solidFill>
                  <a:srgbClr val="253957"/>
                </a:solidFill>
                <a:latin typeface="+mn-lt"/>
                <a:ea typeface="+mn-ea"/>
                <a:cs typeface="+mn-cs"/>
                <a:sym typeface="Arial Narrow"/>
              </a:defRPr>
            </a:pPr>
            <a:endParaRPr lang="ru-RU" sz="4000" b="1" dirty="0">
              <a:solidFill>
                <a:srgbClr val="253957"/>
              </a:solidFill>
            </a:endParaRPr>
          </a:p>
          <a:p>
            <a:pPr marL="571500" indent="-571500" algn="l">
              <a:buFont typeface="Arial" panose="020B0604020202020204" pitchFamily="34" charset="0"/>
              <a:buChar char="•"/>
              <a:defRPr sz="2800">
                <a:solidFill>
                  <a:srgbClr val="253957"/>
                </a:solidFill>
                <a:latin typeface="+mn-lt"/>
                <a:ea typeface="+mn-ea"/>
                <a:cs typeface="+mn-cs"/>
                <a:sym typeface="Arial Narrow"/>
              </a:defRPr>
            </a:pPr>
            <a:r>
              <a:rPr lang="ru-RU" sz="4000" dirty="0"/>
              <a:t>Поиск возможностей перехода с заданной гало-орбиты на околоземную орбиту</a:t>
            </a:r>
          </a:p>
          <a:p>
            <a:pPr algn="l">
              <a:defRPr sz="2800">
                <a:solidFill>
                  <a:srgbClr val="253957"/>
                </a:solidFill>
                <a:latin typeface="+mn-lt"/>
                <a:ea typeface="+mn-ea"/>
                <a:cs typeface="+mn-cs"/>
                <a:sym typeface="Arial Narrow"/>
              </a:defRPr>
            </a:pPr>
            <a:endParaRPr lang="ru-RU" sz="4000" dirty="0"/>
          </a:p>
          <a:p>
            <a:pPr marL="571500" indent="-571500" algn="l">
              <a:buFont typeface="Arial" panose="020B0604020202020204" pitchFamily="34" charset="0"/>
              <a:buChar char="•"/>
              <a:defRPr sz="2800">
                <a:solidFill>
                  <a:srgbClr val="253957"/>
                </a:solidFill>
                <a:latin typeface="+mn-lt"/>
                <a:ea typeface="+mn-ea"/>
                <a:cs typeface="+mn-cs"/>
                <a:sym typeface="Arial Narrow"/>
              </a:defRPr>
            </a:pPr>
            <a:r>
              <a:rPr lang="ru-RU" sz="4000" dirty="0"/>
              <a:t>Поиск возможностей перехода с околоземной орбиты заданной высоты на гало-орбиты заданного семейства</a:t>
            </a:r>
          </a:p>
          <a:p>
            <a:pPr algn="l">
              <a:defRPr sz="2800">
                <a:solidFill>
                  <a:srgbClr val="253957"/>
                </a:solidFill>
                <a:latin typeface="+mn-lt"/>
                <a:ea typeface="+mn-ea"/>
                <a:cs typeface="+mn-cs"/>
                <a:sym typeface="Arial Narrow"/>
              </a:defRPr>
            </a:pPr>
            <a:endParaRPr lang="en-US" sz="2800" dirty="0">
              <a:solidFill>
                <a:srgbClr val="253957"/>
              </a:solidFill>
            </a:endParaRPr>
          </a:p>
          <a:p>
            <a:pPr algn="l">
              <a:defRPr sz="2800">
                <a:solidFill>
                  <a:srgbClr val="253957"/>
                </a:solidFill>
                <a:latin typeface="+mn-lt"/>
                <a:ea typeface="+mn-ea"/>
                <a:cs typeface="+mn-cs"/>
                <a:sym typeface="Arial Narrow"/>
              </a:defRPr>
            </a:pPr>
            <a:endParaRPr lang="ru-RU" sz="2800" b="1">
              <a:solidFill>
                <a:srgbClr val="253957"/>
              </a:solidFill>
            </a:endParaRPr>
          </a:p>
        </p:txBody>
      </p:sp>
      <p:pic>
        <p:nvPicPr>
          <p:cNvPr id="63"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sp>
        <p:nvSpPr>
          <p:cNvPr id="2" name="TextBox 1">
            <a:extLst>
              <a:ext uri="{FF2B5EF4-FFF2-40B4-BE49-F238E27FC236}">
                <a16:creationId xmlns:a16="http://schemas.microsoft.com/office/drawing/2014/main" id="{97D7E7A6-4FD5-42A6-80AA-6C6A275526EA}"/>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2</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Линия"/>
          <p:cNvSpPr/>
          <p:nvPr/>
        </p:nvSpPr>
        <p:spPr>
          <a:xfrm>
            <a:off x="1201065" y="2214562"/>
            <a:ext cx="21506373" cy="1"/>
          </a:xfrm>
          <a:prstGeom prst="line">
            <a:avLst/>
          </a:prstGeom>
          <a:ln w="12700">
            <a:solidFill>
              <a:srgbClr val="253957"/>
            </a:solidFill>
            <a:miter lim="400000"/>
          </a:ln>
        </p:spPr>
        <p:txBody>
          <a:bodyPr lIns="71437" tIns="71437" rIns="71437" bIns="71437" anchor="ctr"/>
          <a:lstStyle/>
          <a:p>
            <a:pPr>
              <a:defRPr sz="3200"/>
            </a:pPr>
            <a:endParaRPr/>
          </a:p>
        </p:txBody>
      </p:sp>
      <p:sp>
        <p:nvSpPr>
          <p:cNvPr id="59" name="Очень крутой заголовок…"/>
          <p:cNvSpPr txBox="1"/>
          <p:nvPr/>
        </p:nvSpPr>
        <p:spPr>
          <a:xfrm>
            <a:off x="3064130" y="236170"/>
            <a:ext cx="19121439" cy="1651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t"/>
          <a:lstStyle/>
          <a:p>
            <a:pPr algn="l">
              <a:defRPr sz="7000" b="1" cap="all">
                <a:solidFill>
                  <a:srgbClr val="253957"/>
                </a:solidFill>
                <a:latin typeface="+mn-lt"/>
                <a:ea typeface="+mn-ea"/>
                <a:cs typeface="+mn-cs"/>
                <a:sym typeface="Arial Narrow"/>
              </a:defRPr>
            </a:pPr>
            <a:r>
              <a:rPr lang="ru-RU" sz="5400" dirty="0">
                <a:ea typeface="+mj-lt"/>
                <a:cs typeface="+mj-lt"/>
              </a:rPr>
              <a:t>ПОИСК ВОЗМОЖНОСТЕЙ ПЕРЕЛЁТА С ЗАДАННОЙ ГАЛО-ОРБИТЫ НА НИЗКУЮ ОКОЛОЗЕМНУЮ ОРБИТУ</a:t>
            </a:r>
          </a:p>
          <a:p>
            <a:pPr algn="l">
              <a:defRPr sz="7000" b="1" cap="all">
                <a:solidFill>
                  <a:srgbClr val="253957"/>
                </a:solidFill>
                <a:latin typeface="+mn-lt"/>
                <a:ea typeface="+mn-ea"/>
                <a:cs typeface="+mn-cs"/>
                <a:sym typeface="Arial Narrow"/>
              </a:defRPr>
            </a:pPr>
            <a:endParaRPr lang="ru-RU"/>
          </a:p>
        </p:txBody>
      </p:sp>
      <p:sp>
        <p:nvSpPr>
          <p:cNvPr id="60" name="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p:cNvSpPr txBox="1"/>
          <p:nvPr/>
        </p:nvSpPr>
        <p:spPr>
          <a:xfrm>
            <a:off x="1796969" y="6027531"/>
            <a:ext cx="19659437" cy="7484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t"/>
          <a:lstStyle/>
          <a:p>
            <a:pPr algn="l">
              <a:defRPr sz="2800">
                <a:solidFill>
                  <a:srgbClr val="253957"/>
                </a:solidFill>
                <a:latin typeface="+mn-lt"/>
                <a:ea typeface="+mn-ea"/>
                <a:cs typeface="+mn-cs"/>
                <a:sym typeface="Arial Narrow"/>
              </a:defRPr>
            </a:pPr>
            <a:r>
              <a:rPr lang="ru-RU" sz="4200" b="1" dirty="0">
                <a:solidFill>
                  <a:srgbClr val="253957"/>
                </a:solidFill>
                <a:sym typeface="Arial Narrow"/>
              </a:rPr>
              <a:t>Постановка задачи:</a:t>
            </a:r>
          </a:p>
          <a:p>
            <a:pPr algn="l">
              <a:defRPr sz="2800">
                <a:solidFill>
                  <a:srgbClr val="253957"/>
                </a:solidFill>
                <a:latin typeface="+mn-lt"/>
                <a:ea typeface="+mn-ea"/>
                <a:cs typeface="+mn-cs"/>
                <a:sym typeface="Arial Narrow"/>
              </a:defRPr>
            </a:pPr>
            <a:endParaRPr lang="ru-RU" sz="2800" dirty="0">
              <a:solidFill>
                <a:srgbClr val="253957"/>
              </a:solidFill>
              <a:sym typeface="Arial Narrow"/>
            </a:endParaRPr>
          </a:p>
          <a:p>
            <a:pPr algn="l">
              <a:defRPr sz="2800">
                <a:solidFill>
                  <a:srgbClr val="253957"/>
                </a:solidFill>
                <a:latin typeface="+mn-lt"/>
                <a:ea typeface="+mn-ea"/>
                <a:cs typeface="+mn-cs"/>
                <a:sym typeface="Arial Narrow"/>
              </a:defRPr>
            </a:pPr>
            <a:r>
              <a:rPr lang="ru-RU" sz="4000" dirty="0">
                <a:solidFill>
                  <a:srgbClr val="253957"/>
                </a:solidFill>
              </a:rPr>
              <a:t>Необходимо для заданной орбиты вокруг точки Лагранжа найти возможности перехода с этой орбиты на низкую околоземную орбиту.</a:t>
            </a:r>
          </a:p>
          <a:p>
            <a:pPr algn="l">
              <a:defRPr sz="2800">
                <a:solidFill>
                  <a:srgbClr val="253957"/>
                </a:solidFill>
                <a:latin typeface="+mn-lt"/>
                <a:ea typeface="+mn-ea"/>
                <a:cs typeface="+mn-cs"/>
                <a:sym typeface="Arial Narrow"/>
              </a:defRPr>
            </a:pPr>
            <a:endParaRPr lang="en-US" dirty="0"/>
          </a:p>
        </p:txBody>
      </p:sp>
      <p:pic>
        <p:nvPicPr>
          <p:cNvPr id="63"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sp>
        <p:nvSpPr>
          <p:cNvPr id="3" name="TextBox 2">
            <a:extLst>
              <a:ext uri="{FF2B5EF4-FFF2-40B4-BE49-F238E27FC236}">
                <a16:creationId xmlns:a16="http://schemas.microsoft.com/office/drawing/2014/main" id="{CB580156-83E7-4902-8414-02083C063516}"/>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3</a:t>
            </a:r>
          </a:p>
        </p:txBody>
      </p:sp>
    </p:spTree>
    <p:extLst>
      <p:ext uri="{BB962C8B-B14F-4D97-AF65-F5344CB8AC3E}">
        <p14:creationId xmlns:p14="http://schemas.microsoft.com/office/powerpoint/2010/main" val="5364870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Очень крутой заголовок…"/>
          <p:cNvSpPr txBox="1"/>
          <p:nvPr/>
        </p:nvSpPr>
        <p:spPr>
          <a:xfrm>
            <a:off x="7521507" y="1252956"/>
            <a:ext cx="9383873" cy="1077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dirty="0"/>
              <a:t>Семейство Гало-орбит</a:t>
            </a:r>
            <a:endParaRPr lang="ru-RU" dirty="0"/>
          </a:p>
        </p:txBody>
      </p:sp>
      <p:sp>
        <p:nvSpPr>
          <p:cNvPr id="89" name="Линия"/>
          <p:cNvSpPr/>
          <p:nvPr/>
        </p:nvSpPr>
        <p:spPr>
          <a:xfrm>
            <a:off x="1201065" y="2214562"/>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1"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pic>
        <p:nvPicPr>
          <p:cNvPr id="3" name="Picture 3">
            <a:extLst>
              <a:ext uri="{FF2B5EF4-FFF2-40B4-BE49-F238E27FC236}">
                <a16:creationId xmlns:a16="http://schemas.microsoft.com/office/drawing/2014/main" id="{461E62CE-6A33-4D9A-A87F-3A4364ABA988}"/>
              </a:ext>
            </a:extLst>
          </p:cNvPr>
          <p:cNvPicPr>
            <a:picLocks noChangeAspect="1"/>
          </p:cNvPicPr>
          <p:nvPr/>
        </p:nvPicPr>
        <p:blipFill>
          <a:blip r:embed="rId3"/>
          <a:stretch>
            <a:fillRect/>
          </a:stretch>
        </p:blipFill>
        <p:spPr>
          <a:xfrm>
            <a:off x="311087" y="4073938"/>
            <a:ext cx="23820406" cy="7873040"/>
          </a:xfrm>
          <a:prstGeom prst="rect">
            <a:avLst/>
          </a:prstGeom>
        </p:spPr>
      </p:pic>
      <p:sp>
        <p:nvSpPr>
          <p:cNvPr id="4" name="TextBox 3">
            <a:extLst>
              <a:ext uri="{FF2B5EF4-FFF2-40B4-BE49-F238E27FC236}">
                <a16:creationId xmlns:a16="http://schemas.microsoft.com/office/drawing/2014/main" id="{CEBAAC22-D95B-435E-974A-E686F7186048}"/>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4</a:t>
            </a:r>
          </a:p>
        </p:txBody>
      </p:sp>
    </p:spTree>
    <p:extLst>
      <p:ext uri="{BB962C8B-B14F-4D97-AF65-F5344CB8AC3E}">
        <p14:creationId xmlns:p14="http://schemas.microsoft.com/office/powerpoint/2010/main" val="122606513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Очень крутой заголовок…"/>
          <p:cNvSpPr txBox="1"/>
          <p:nvPr/>
        </p:nvSpPr>
        <p:spPr>
          <a:xfrm>
            <a:off x="5279774" y="1252956"/>
            <a:ext cx="14530967" cy="11346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dirty="0"/>
              <a:t>Устойчивое многообразие гало-орбиты</a:t>
            </a:r>
          </a:p>
        </p:txBody>
      </p:sp>
      <p:sp>
        <p:nvSpPr>
          <p:cNvPr id="89" name="Линия"/>
          <p:cNvSpPr/>
          <p:nvPr/>
        </p:nvSpPr>
        <p:spPr>
          <a:xfrm>
            <a:off x="1201065" y="2214562"/>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1"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pic>
        <p:nvPicPr>
          <p:cNvPr id="2" name="Picture 3" descr="Изображение выглядит как текст&#10;&#10;Описание создано с высокой степенью достоверности">
            <a:extLst>
              <a:ext uri="{FF2B5EF4-FFF2-40B4-BE49-F238E27FC236}">
                <a16:creationId xmlns:a16="http://schemas.microsoft.com/office/drawing/2014/main" id="{759DE175-17CA-4851-B977-C9A23D6A5BE7}"/>
              </a:ext>
            </a:extLst>
          </p:cNvPr>
          <p:cNvPicPr>
            <a:picLocks noChangeAspect="1"/>
          </p:cNvPicPr>
          <p:nvPr/>
        </p:nvPicPr>
        <p:blipFill>
          <a:blip r:embed="rId3"/>
          <a:stretch>
            <a:fillRect/>
          </a:stretch>
        </p:blipFill>
        <p:spPr>
          <a:xfrm>
            <a:off x="-4459" y="4017185"/>
            <a:ext cx="24165463" cy="7844286"/>
          </a:xfrm>
          <a:prstGeom prst="rect">
            <a:avLst/>
          </a:prstGeom>
        </p:spPr>
      </p:pic>
      <p:sp>
        <p:nvSpPr>
          <p:cNvPr id="4" name="TextBox 3">
            <a:extLst>
              <a:ext uri="{FF2B5EF4-FFF2-40B4-BE49-F238E27FC236}">
                <a16:creationId xmlns:a16="http://schemas.microsoft.com/office/drawing/2014/main" id="{A35118F5-322F-4EBF-9A0E-E26497274652}"/>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5</a:t>
            </a:r>
          </a:p>
        </p:txBody>
      </p:sp>
    </p:spTree>
    <p:extLst>
      <p:ext uri="{BB962C8B-B14F-4D97-AF65-F5344CB8AC3E}">
        <p14:creationId xmlns:p14="http://schemas.microsoft.com/office/powerpoint/2010/main" val="389142258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Изображение выглядит как снимок экрана&#10;&#10;Описание создано с очень высокой степенью достоверности">
            <a:extLst>
              <a:ext uri="{FF2B5EF4-FFF2-40B4-BE49-F238E27FC236}">
                <a16:creationId xmlns:a16="http://schemas.microsoft.com/office/drawing/2014/main" id="{2D4A8B91-65DA-42ED-9CE0-DEF643358077}"/>
              </a:ext>
            </a:extLst>
          </p:cNvPr>
          <p:cNvPicPr>
            <a:picLocks noChangeAspect="1"/>
          </p:cNvPicPr>
          <p:nvPr/>
        </p:nvPicPr>
        <p:blipFill>
          <a:blip r:embed="rId2"/>
          <a:stretch>
            <a:fillRect/>
          </a:stretch>
        </p:blipFill>
        <p:spPr>
          <a:xfrm>
            <a:off x="3318923" y="2074661"/>
            <a:ext cx="19507199" cy="11446260"/>
          </a:xfrm>
          <a:prstGeom prst="rect">
            <a:avLst/>
          </a:prstGeom>
        </p:spPr>
      </p:pic>
      <p:sp>
        <p:nvSpPr>
          <p:cNvPr id="94" name="Очень крутой заголовок…"/>
          <p:cNvSpPr txBox="1"/>
          <p:nvPr/>
        </p:nvSpPr>
        <p:spPr>
          <a:xfrm>
            <a:off x="2519692" y="163526"/>
            <a:ext cx="21489606" cy="23132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cap="all" dirty="0">
                <a:ea typeface="+mj-lt"/>
                <a:cs typeface="+mj-lt"/>
                <a:sym typeface="Arial Narrow"/>
              </a:rPr>
              <a:t>ПОИСК ВОЗМОЖНОСТЕЙ ПЕРЕЛЁТА С ЗАДАННОЙ ГАЛО-ОРБИТЫ НА НИЗКУЮ ОКОЛОЗЕМНУЮ ОРБИТУ</a:t>
            </a:r>
            <a:endParaRPr lang="ru-RU" dirty="0"/>
          </a:p>
        </p:txBody>
      </p:sp>
      <p:sp>
        <p:nvSpPr>
          <p:cNvPr id="95" name="Заголовок основного текста"/>
          <p:cNvSpPr txBox="1"/>
          <p:nvPr/>
        </p:nvSpPr>
        <p:spPr>
          <a:xfrm>
            <a:off x="17843790" y="4594006"/>
            <a:ext cx="5757797" cy="13249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b"/>
          <a:lstStyle>
            <a:lvl1pPr algn="l">
              <a:defRPr sz="4200" b="1">
                <a:solidFill>
                  <a:srgbClr val="253957"/>
                </a:solidFill>
                <a:latin typeface="+mn-lt"/>
                <a:ea typeface="+mn-ea"/>
                <a:cs typeface="+mn-cs"/>
                <a:sym typeface="Arial Narrow"/>
              </a:defRPr>
            </a:lvl1pPr>
          </a:lstStyle>
          <a:p>
            <a:r>
              <a:rPr lang="ru-RU" dirty="0"/>
              <a:t>Описание алгоритма</a:t>
            </a:r>
          </a:p>
        </p:txBody>
      </p:sp>
      <p:pic>
        <p:nvPicPr>
          <p:cNvPr id="98" name="Изображение" descr="Изображение"/>
          <p:cNvPicPr>
            <a:picLocks noChangeAspect="1"/>
          </p:cNvPicPr>
          <p:nvPr/>
        </p:nvPicPr>
        <p:blipFill>
          <a:blip r:embed="rId3"/>
          <a:stretch>
            <a:fillRect/>
          </a:stretch>
        </p:blipFill>
        <p:spPr>
          <a:xfrm>
            <a:off x="1226606" y="586180"/>
            <a:ext cx="1199579" cy="1199579"/>
          </a:xfrm>
          <a:prstGeom prst="rect">
            <a:avLst/>
          </a:prstGeom>
          <a:ln w="12700">
            <a:miter lim="400000"/>
          </a:ln>
        </p:spPr>
      </p:pic>
      <p:sp>
        <p:nvSpPr>
          <p:cNvPr id="96" name="Линия"/>
          <p:cNvSpPr/>
          <p:nvPr/>
        </p:nvSpPr>
        <p:spPr>
          <a:xfrm>
            <a:off x="1912370" y="1931983"/>
            <a:ext cx="21506374" cy="1"/>
          </a:xfrm>
          <a:prstGeom prst="line">
            <a:avLst/>
          </a:prstGeom>
          <a:ln w="12700">
            <a:solidFill>
              <a:srgbClr val="253957"/>
            </a:solidFill>
            <a:miter lim="400000"/>
          </a:ln>
        </p:spPr>
        <p:txBody>
          <a:bodyPr lIns="71437" tIns="71437" rIns="71437" bIns="71437" anchor="ctr"/>
          <a:lstStyle/>
          <a:p>
            <a:pPr>
              <a:defRPr sz="3200"/>
            </a:pPr>
            <a:endParaRPr/>
          </a:p>
        </p:txBody>
      </p:sp>
      <p:sp>
        <p:nvSpPr>
          <p:cNvPr id="4" name="TextBox 3">
            <a:extLst>
              <a:ext uri="{FF2B5EF4-FFF2-40B4-BE49-F238E27FC236}">
                <a16:creationId xmlns:a16="http://schemas.microsoft.com/office/drawing/2014/main" id="{07FCE8BB-7808-48D1-B30B-2E492B0494DC}"/>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6</a:t>
            </a:r>
          </a:p>
        </p:txBody>
      </p:sp>
    </p:spTree>
    <p:extLst>
      <p:ext uri="{BB962C8B-B14F-4D97-AF65-F5344CB8AC3E}">
        <p14:creationId xmlns:p14="http://schemas.microsoft.com/office/powerpoint/2010/main" val="67340155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Изображение выглядит как текст&#10;&#10;Описание создано с высокой степенью достоверности">
            <a:extLst>
              <a:ext uri="{FF2B5EF4-FFF2-40B4-BE49-F238E27FC236}">
                <a16:creationId xmlns:a16="http://schemas.microsoft.com/office/drawing/2014/main" id="{1C4A0DCA-7FE3-4E8B-B95F-DFBD76DBACB2}"/>
              </a:ext>
            </a:extLst>
          </p:cNvPr>
          <p:cNvPicPr>
            <a:picLocks noChangeAspect="1"/>
          </p:cNvPicPr>
          <p:nvPr/>
        </p:nvPicPr>
        <p:blipFill>
          <a:blip r:embed="rId2"/>
          <a:stretch>
            <a:fillRect/>
          </a:stretch>
        </p:blipFill>
        <p:spPr>
          <a:xfrm>
            <a:off x="429889" y="2361064"/>
            <a:ext cx="23072783" cy="11320731"/>
          </a:xfrm>
          <a:prstGeom prst="rect">
            <a:avLst/>
          </a:prstGeom>
        </p:spPr>
      </p:pic>
      <p:sp>
        <p:nvSpPr>
          <p:cNvPr id="94" name="Очень крутой заголовок…"/>
          <p:cNvSpPr txBox="1"/>
          <p:nvPr/>
        </p:nvSpPr>
        <p:spPr>
          <a:xfrm>
            <a:off x="1810283" y="504042"/>
            <a:ext cx="21489606" cy="23132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cap="all" dirty="0">
                <a:sym typeface="Arial Narrow"/>
              </a:rPr>
              <a:t>Поиск возможностей перелёта с заданной гало-орбиты на низкую околоземную орбиту</a:t>
            </a:r>
            <a:endParaRPr lang="ru-RU" sz="5400"/>
          </a:p>
        </p:txBody>
      </p:sp>
      <p:sp>
        <p:nvSpPr>
          <p:cNvPr id="95" name="Заголовок основного текста"/>
          <p:cNvSpPr txBox="1"/>
          <p:nvPr/>
        </p:nvSpPr>
        <p:spPr>
          <a:xfrm>
            <a:off x="7477171" y="2478257"/>
            <a:ext cx="8451733" cy="83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b"/>
          <a:lstStyle>
            <a:lvl1pPr algn="l">
              <a:defRPr sz="4200" b="1">
                <a:solidFill>
                  <a:srgbClr val="253957"/>
                </a:solidFill>
                <a:latin typeface="+mn-lt"/>
                <a:ea typeface="+mn-ea"/>
                <a:cs typeface="+mn-cs"/>
                <a:sym typeface="Arial Narrow"/>
              </a:defRPr>
            </a:lvl1pPr>
          </a:lstStyle>
          <a:p>
            <a:r>
              <a:rPr lang="ru-RU" dirty="0"/>
              <a:t>Карта получаемых перицентров</a:t>
            </a:r>
            <a:endParaRPr dirty="0"/>
          </a:p>
        </p:txBody>
      </p:sp>
      <p:sp>
        <p:nvSpPr>
          <p:cNvPr id="96" name="Линия"/>
          <p:cNvSpPr/>
          <p:nvPr/>
        </p:nvSpPr>
        <p:spPr>
          <a:xfrm>
            <a:off x="1030807" y="2214562"/>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8" name="Изображение" descr="Изображение"/>
          <p:cNvPicPr>
            <a:picLocks noChangeAspect="1"/>
          </p:cNvPicPr>
          <p:nvPr/>
        </p:nvPicPr>
        <p:blipFill>
          <a:blip r:embed="rId3"/>
          <a:stretch>
            <a:fillRect/>
          </a:stretch>
        </p:blipFill>
        <p:spPr>
          <a:xfrm>
            <a:off x="1226606" y="586180"/>
            <a:ext cx="1199579" cy="1199579"/>
          </a:xfrm>
          <a:prstGeom prst="rect">
            <a:avLst/>
          </a:prstGeom>
          <a:ln w="12700">
            <a:miter lim="400000"/>
          </a:ln>
        </p:spPr>
      </p:pic>
      <p:sp>
        <p:nvSpPr>
          <p:cNvPr id="4" name="TextBox 3">
            <a:extLst>
              <a:ext uri="{FF2B5EF4-FFF2-40B4-BE49-F238E27FC236}">
                <a16:creationId xmlns:a16="http://schemas.microsoft.com/office/drawing/2014/main" id="{5A43DC2C-36F7-4BC1-BBD2-436A9EDE28E9}"/>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7</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Изображение выглядит как снимок экрана&#10;&#10;Описание создано с высокой степенью достоверности">
            <a:extLst>
              <a:ext uri="{FF2B5EF4-FFF2-40B4-BE49-F238E27FC236}">
                <a16:creationId xmlns:a16="http://schemas.microsoft.com/office/drawing/2014/main" id="{9BFC32D3-9A89-4EDB-9DC0-A31C439FF4ED}"/>
              </a:ext>
            </a:extLst>
          </p:cNvPr>
          <p:cNvPicPr>
            <a:picLocks noChangeAspect="1"/>
          </p:cNvPicPr>
          <p:nvPr/>
        </p:nvPicPr>
        <p:blipFill>
          <a:blip r:embed="rId2"/>
          <a:stretch>
            <a:fillRect/>
          </a:stretch>
        </p:blipFill>
        <p:spPr>
          <a:xfrm>
            <a:off x="195311" y="2059520"/>
            <a:ext cx="23417840" cy="11637032"/>
          </a:xfrm>
          <a:prstGeom prst="rect">
            <a:avLst/>
          </a:prstGeom>
        </p:spPr>
      </p:pic>
      <p:sp>
        <p:nvSpPr>
          <p:cNvPr id="94" name="Очень крутой заголовок…"/>
          <p:cNvSpPr txBox="1"/>
          <p:nvPr/>
        </p:nvSpPr>
        <p:spPr>
          <a:xfrm>
            <a:off x="1810283" y="447289"/>
            <a:ext cx="21489606" cy="23132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t"/>
          <a:lstStyle/>
          <a:p>
            <a:pPr>
              <a:defRPr sz="7000" b="1" cap="all">
                <a:solidFill>
                  <a:srgbClr val="253957"/>
                </a:solidFill>
                <a:latin typeface="+mn-lt"/>
                <a:ea typeface="+mn-ea"/>
                <a:cs typeface="+mn-cs"/>
                <a:sym typeface="Arial Narrow"/>
              </a:defRPr>
            </a:pPr>
            <a:r>
              <a:rPr lang="ru-RU" sz="5400" cap="all" dirty="0">
                <a:sym typeface="Arial Narrow"/>
              </a:rPr>
              <a:t>Поиск возможностей перелёта с заданной гало-орбиты на низкую околоземную орбиту</a:t>
            </a:r>
            <a:endParaRPr lang="ru-RU" sz="5400"/>
          </a:p>
        </p:txBody>
      </p:sp>
      <p:sp>
        <p:nvSpPr>
          <p:cNvPr id="95" name="Заголовок основного текста"/>
          <p:cNvSpPr txBox="1"/>
          <p:nvPr/>
        </p:nvSpPr>
        <p:spPr>
          <a:xfrm>
            <a:off x="7051904" y="1848303"/>
            <a:ext cx="7272790" cy="13249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b"/>
          <a:lstStyle>
            <a:lvl1pPr algn="l">
              <a:defRPr sz="4200" b="1">
                <a:solidFill>
                  <a:srgbClr val="253957"/>
                </a:solidFill>
                <a:latin typeface="+mn-lt"/>
                <a:ea typeface="+mn-ea"/>
                <a:cs typeface="+mn-cs"/>
                <a:sym typeface="Arial Narrow"/>
              </a:defRPr>
            </a:lvl1pPr>
          </a:lstStyle>
          <a:p>
            <a:r>
              <a:rPr lang="ru-RU" dirty="0"/>
              <a:t>Карта получаемых перицентров</a:t>
            </a:r>
            <a:endParaRPr dirty="0"/>
          </a:p>
        </p:txBody>
      </p:sp>
      <p:sp>
        <p:nvSpPr>
          <p:cNvPr id="96" name="Линия"/>
          <p:cNvSpPr/>
          <p:nvPr/>
        </p:nvSpPr>
        <p:spPr>
          <a:xfrm>
            <a:off x="1201065" y="2214562"/>
            <a:ext cx="21506374" cy="1"/>
          </a:xfrm>
          <a:prstGeom prst="line">
            <a:avLst/>
          </a:prstGeom>
          <a:ln w="12700">
            <a:solidFill>
              <a:srgbClr val="253957"/>
            </a:solidFill>
            <a:miter lim="400000"/>
          </a:ln>
        </p:spPr>
        <p:txBody>
          <a:bodyPr lIns="71437" tIns="71437" rIns="71437" bIns="71437" anchor="ctr"/>
          <a:lstStyle/>
          <a:p>
            <a:pPr>
              <a:defRPr sz="3200"/>
            </a:pPr>
            <a:endParaRPr/>
          </a:p>
        </p:txBody>
      </p:sp>
      <p:pic>
        <p:nvPicPr>
          <p:cNvPr id="98" name="Изображение" descr="Изображение"/>
          <p:cNvPicPr>
            <a:picLocks noChangeAspect="1"/>
          </p:cNvPicPr>
          <p:nvPr/>
        </p:nvPicPr>
        <p:blipFill>
          <a:blip r:embed="rId3"/>
          <a:stretch>
            <a:fillRect/>
          </a:stretch>
        </p:blipFill>
        <p:spPr>
          <a:xfrm>
            <a:off x="1226606" y="586180"/>
            <a:ext cx="1199579" cy="1199579"/>
          </a:xfrm>
          <a:prstGeom prst="rect">
            <a:avLst/>
          </a:prstGeom>
          <a:ln w="12700">
            <a:miter lim="400000"/>
          </a:ln>
        </p:spPr>
      </p:pic>
      <p:sp>
        <p:nvSpPr>
          <p:cNvPr id="4" name="TextBox 3">
            <a:extLst>
              <a:ext uri="{FF2B5EF4-FFF2-40B4-BE49-F238E27FC236}">
                <a16:creationId xmlns:a16="http://schemas.microsoft.com/office/drawing/2014/main" id="{DBAEDAF4-C37B-4935-B326-C2CF35B7799E}"/>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8</a:t>
            </a:r>
          </a:p>
        </p:txBody>
      </p:sp>
    </p:spTree>
    <p:extLst>
      <p:ext uri="{BB962C8B-B14F-4D97-AF65-F5344CB8AC3E}">
        <p14:creationId xmlns:p14="http://schemas.microsoft.com/office/powerpoint/2010/main" val="204156490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Линия"/>
          <p:cNvSpPr/>
          <p:nvPr/>
        </p:nvSpPr>
        <p:spPr>
          <a:xfrm>
            <a:off x="1201065" y="2214562"/>
            <a:ext cx="21506373" cy="1"/>
          </a:xfrm>
          <a:prstGeom prst="line">
            <a:avLst/>
          </a:prstGeom>
          <a:ln w="12700">
            <a:solidFill>
              <a:srgbClr val="253957"/>
            </a:solidFill>
            <a:miter lim="400000"/>
          </a:ln>
        </p:spPr>
        <p:txBody>
          <a:bodyPr lIns="71437" tIns="71437" rIns="71437" bIns="71437" anchor="ctr"/>
          <a:lstStyle/>
          <a:p>
            <a:pPr>
              <a:defRPr sz="3200"/>
            </a:pPr>
            <a:endParaRPr/>
          </a:p>
        </p:txBody>
      </p:sp>
      <p:sp>
        <p:nvSpPr>
          <p:cNvPr id="59" name="Очень крутой заголовок…"/>
          <p:cNvSpPr txBox="1"/>
          <p:nvPr/>
        </p:nvSpPr>
        <p:spPr>
          <a:xfrm>
            <a:off x="2776584" y="236170"/>
            <a:ext cx="21421814" cy="21982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lgn="l">
              <a:defRPr sz="7000" b="1" cap="all">
                <a:solidFill>
                  <a:srgbClr val="253957"/>
                </a:solidFill>
                <a:latin typeface="+mn-lt"/>
                <a:ea typeface="+mn-ea"/>
                <a:cs typeface="+mn-cs"/>
                <a:sym typeface="Arial Narrow"/>
              </a:defRPr>
            </a:pPr>
            <a:endParaRPr lang="ru-RU" sz="5400" dirty="0"/>
          </a:p>
        </p:txBody>
      </p:sp>
      <p:sp>
        <p:nvSpPr>
          <p:cNvPr id="60" name="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p:cNvSpPr txBox="1"/>
          <p:nvPr/>
        </p:nvSpPr>
        <p:spPr>
          <a:xfrm>
            <a:off x="1796969" y="6368047"/>
            <a:ext cx="19659437" cy="32575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t"/>
          <a:lstStyle/>
          <a:p>
            <a:pPr algn="l">
              <a:defRPr sz="2800">
                <a:solidFill>
                  <a:srgbClr val="253957"/>
                </a:solidFill>
                <a:latin typeface="+mn-lt"/>
                <a:ea typeface="+mn-ea"/>
                <a:cs typeface="+mn-cs"/>
                <a:sym typeface="Arial Narrow"/>
              </a:defRPr>
            </a:pPr>
            <a:r>
              <a:rPr lang="ru-RU" sz="4200" b="1" dirty="0">
                <a:solidFill>
                  <a:srgbClr val="253957"/>
                </a:solidFill>
                <a:sym typeface="Arial Narrow"/>
              </a:rPr>
              <a:t>Постановка задачи:</a:t>
            </a:r>
          </a:p>
          <a:p>
            <a:pPr algn="l">
              <a:defRPr sz="2800">
                <a:solidFill>
                  <a:srgbClr val="253957"/>
                </a:solidFill>
                <a:latin typeface="+mn-lt"/>
                <a:ea typeface="+mn-ea"/>
                <a:cs typeface="+mn-cs"/>
                <a:sym typeface="Arial Narrow"/>
              </a:defRPr>
            </a:pPr>
            <a:endParaRPr lang="ru-RU" sz="2800" dirty="0">
              <a:solidFill>
                <a:srgbClr val="253957"/>
              </a:solidFill>
              <a:sym typeface="Arial Narrow"/>
            </a:endParaRPr>
          </a:p>
          <a:p>
            <a:pPr algn="l">
              <a:defRPr sz="2800">
                <a:solidFill>
                  <a:srgbClr val="253957"/>
                </a:solidFill>
                <a:latin typeface="+mn-lt"/>
                <a:ea typeface="+mn-ea"/>
                <a:cs typeface="+mn-cs"/>
                <a:sym typeface="Arial Narrow"/>
              </a:defRPr>
            </a:pPr>
            <a:r>
              <a:rPr lang="ru-RU" sz="4000" dirty="0">
                <a:solidFill>
                  <a:srgbClr val="253957"/>
                </a:solidFill>
              </a:rPr>
              <a:t>Необходимо для заданной высоты околоземной орбиты найти возможности перехода на орбиты заданного семейства гало вокруг точки Лагранжа.</a:t>
            </a:r>
            <a:endParaRPr lang="ru-RU" sz="4000" dirty="0"/>
          </a:p>
        </p:txBody>
      </p:sp>
      <p:pic>
        <p:nvPicPr>
          <p:cNvPr id="63" name="Изображение" descr="Изображение"/>
          <p:cNvPicPr>
            <a:picLocks noChangeAspect="1"/>
          </p:cNvPicPr>
          <p:nvPr/>
        </p:nvPicPr>
        <p:blipFill>
          <a:blip r:embed="rId2"/>
          <a:stretch>
            <a:fillRect/>
          </a:stretch>
        </p:blipFill>
        <p:spPr>
          <a:xfrm>
            <a:off x="1226606" y="586180"/>
            <a:ext cx="1199579" cy="1199579"/>
          </a:xfrm>
          <a:prstGeom prst="rect">
            <a:avLst/>
          </a:prstGeom>
          <a:ln w="12700">
            <a:miter lim="400000"/>
          </a:ln>
        </p:spPr>
      </p:pic>
      <p:sp>
        <p:nvSpPr>
          <p:cNvPr id="2" name="TextBox 1">
            <a:extLst>
              <a:ext uri="{FF2B5EF4-FFF2-40B4-BE49-F238E27FC236}">
                <a16:creationId xmlns:a16="http://schemas.microsoft.com/office/drawing/2014/main" id="{27DEE794-C930-4927-BF28-B9A4DD6A21C8}"/>
              </a:ext>
            </a:extLst>
          </p:cNvPr>
          <p:cNvSpPr txBox="1"/>
          <p:nvPr/>
        </p:nvSpPr>
        <p:spPr>
          <a:xfrm>
            <a:off x="3470921" y="368077"/>
            <a:ext cx="20341086" cy="24525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r>
              <a:rPr lang="ru-RU" b="1" cap="all" dirty="0">
                <a:solidFill>
                  <a:srgbClr val="253957"/>
                </a:solidFill>
                <a:latin typeface="Arial Narrow"/>
                <a:cs typeface="Segoe UI"/>
              </a:rPr>
              <a:t>ПОИСК ВОЗМОЖНОСТЕЙ ПЕРЕЛЁТА С ОКОЛОЗЕМНОЙ ОРБИТЫ ЗАДАННОЙ ВЫСОТЫ НА ОРБИТЫ СЕМЕЙСТВА ГАЛО</a:t>
            </a:r>
            <a:r>
              <a:rPr lang="en-US" dirty="0">
                <a:latin typeface="Arial Narrow"/>
                <a:cs typeface="Segoe UI"/>
              </a:rPr>
              <a:t>​</a:t>
            </a:r>
          </a:p>
          <a:p>
            <a:pPr marL="0" marR="0" indent="0" defTabSz="821531" rtl="0" fontAlgn="auto" latinLnBrk="0" hangingPunct="0">
              <a:lnSpc>
                <a:spcPct val="100000"/>
              </a:lnSpc>
              <a:spcBef>
                <a:spcPts val="0"/>
              </a:spcBef>
              <a:spcAft>
                <a:spcPts val="0"/>
              </a:spcAft>
              <a:buClrTx/>
              <a:buSzTx/>
              <a:buFontTx/>
              <a:buNone/>
              <a:tabLst/>
            </a:pPr>
            <a:r>
              <a:rPr lang="ru-RU" dirty="0">
                <a:latin typeface="Arial Narrow"/>
                <a:cs typeface="Segoe UI"/>
              </a:rPr>
              <a:t>​</a:t>
            </a:r>
          </a:p>
        </p:txBody>
      </p:sp>
      <p:sp>
        <p:nvSpPr>
          <p:cNvPr id="4" name="TextBox 3">
            <a:extLst>
              <a:ext uri="{FF2B5EF4-FFF2-40B4-BE49-F238E27FC236}">
                <a16:creationId xmlns:a16="http://schemas.microsoft.com/office/drawing/2014/main" id="{EA0011B5-8F75-461A-BD22-82F99CC17322}"/>
              </a:ext>
            </a:extLst>
          </p:cNvPr>
          <p:cNvSpPr txBox="1"/>
          <p:nvPr/>
        </p:nvSpPr>
        <p:spPr>
          <a:xfrm>
            <a:off x="22432387" y="12323620"/>
            <a:ext cx="1391728"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pPr marL="0" marR="0" indent="0" defTabSz="821531">
              <a:lnSpc>
                <a:spcPct val="100000"/>
              </a:lnSpc>
              <a:spcBef>
                <a:spcPts val="0"/>
              </a:spcBef>
              <a:spcAft>
                <a:spcPts val="0"/>
              </a:spcAft>
              <a:buClrTx/>
              <a:buSzTx/>
              <a:buNone/>
              <a:tabLst/>
            </a:pPr>
            <a:r>
              <a:rPr lang="ru-RU" sz="4000" dirty="0"/>
              <a:t>9</a:t>
            </a:r>
          </a:p>
        </p:txBody>
      </p:sp>
    </p:spTree>
    <p:extLst>
      <p:ext uri="{BB962C8B-B14F-4D97-AF65-F5344CB8AC3E}">
        <p14:creationId xmlns:p14="http://schemas.microsoft.com/office/powerpoint/2010/main" val="239184058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Arial Narrow"/>
        <a:ea typeface="Arial Narrow"/>
        <a:cs typeface="Arial Narrow"/>
      </a:minorFont>
    </a:fontScheme>
    <a:fmtScheme name="White">
      <a:fillStyleLst>
        <a:solidFill>
          <a:srgbClr val="FFFFFF"/>
        </a:solidFill>
        <a:solidFill>
          <a:srgbClr val="FFFFFF"/>
        </a:solidFill>
        <a:solidFill>
          <a:srgbClr val="FFFFFF"/>
        </a:solidFill>
      </a:fillStyleLst>
      <a:lnStyleLst>
        <a:ln>
          <a:solidFill>
            <a:srgbClr val="000000"/>
          </a:solidFill>
        </a:ln>
        <a:ln>
          <a:solidFill>
            <a:srgbClr val="000000"/>
          </a:solidFill>
        </a:ln>
        <a:ln>
          <a:solidFill>
            <a:srgbClr val="000000"/>
          </a:solidFill>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rgbClr val="FFFFFF"/>
        </a:solidFill>
        <a:solidFill>
          <a:srgbClr val="FFFFFF"/>
        </a:solidFill>
        <a:solidFill>
          <a:srgbClr val="FFFFFF"/>
        </a:soli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j-lt"/>
            <a:ea typeface="+mj-ea"/>
            <a:cs typeface="+mj-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Arial Narrow"/>
        <a:ea typeface="Arial Narrow"/>
        <a:cs typeface="Arial Narrow"/>
      </a:minorFont>
    </a:fontScheme>
    <a:fmtScheme name="White">
      <a:fillStyleLst>
        <a:solidFill>
          <a:srgbClr val="FFFFFF"/>
        </a:solidFill>
        <a:solidFill>
          <a:srgbClr val="FFFFFF"/>
        </a:solidFill>
        <a:solidFill>
          <a:srgbClr val="FFFFFF"/>
        </a:solidFill>
      </a:fillStyleLst>
      <a:lnStyleLst>
        <a:ln>
          <a:solidFill>
            <a:srgbClr val="000000"/>
          </a:solidFill>
        </a:ln>
        <a:ln>
          <a:solidFill>
            <a:srgbClr val="000000"/>
          </a:solidFill>
        </a:ln>
        <a:ln>
          <a:solidFill>
            <a:srgbClr val="000000"/>
          </a:solidFill>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rgbClr val="FFFFFF"/>
        </a:solidFill>
        <a:solidFill>
          <a:srgbClr val="FFFFFF"/>
        </a:solidFill>
        <a:solidFill>
          <a:srgbClr val="FFFFFF"/>
        </a:soli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j-lt"/>
            <a:ea typeface="+mj-ea"/>
            <a:cs typeface="+mj-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j-lt"/>
            <a:ea typeface="+mj-ea"/>
            <a:cs typeface="+mj-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1286</TotalTime>
  <Words>356</Words>
  <Application>Microsoft Office PowerPoint</Application>
  <PresentationFormat>Custom</PresentationFormat>
  <Paragraphs>72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Vsevolod</dc:creator>
  <cp:lastModifiedBy>Сева Островский</cp:lastModifiedBy>
  <cp:revision>1199</cp:revision>
  <dcterms:modified xsi:type="dcterms:W3CDTF">2019-06-06T08:44:54Z</dcterms:modified>
</cp:coreProperties>
</file>