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78" r:id="rId3"/>
    <p:sldId id="257" r:id="rId4"/>
    <p:sldId id="270" r:id="rId5"/>
    <p:sldId id="271" r:id="rId6"/>
    <p:sldId id="259" r:id="rId7"/>
    <p:sldId id="263" r:id="rId8"/>
    <p:sldId id="261" r:id="rId9"/>
    <p:sldId id="275" r:id="rId10"/>
    <p:sldId id="276" r:id="rId11"/>
    <p:sldId id="272" r:id="rId12"/>
    <p:sldId id="273" r:id="rId13"/>
    <p:sldId id="274" r:id="rId14"/>
    <p:sldId id="264" r:id="rId15"/>
    <p:sldId id="27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707"/>
  </p:normalViewPr>
  <p:slideViewPr>
    <p:cSldViewPr>
      <p:cViewPr varScale="1">
        <p:scale>
          <a:sx n="85" d="100"/>
          <a:sy n="85" d="100"/>
        </p:scale>
        <p:origin x="215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642B11-8764-4B84-8B02-03F34F0EE81A}" type="datetimeFigureOut">
              <a:rPr lang="en-US" smtClean="0"/>
              <a:t>6/6/19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AFCD22-1FFB-4DB8-9690-DADD6D8E2F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7823423" cy="229722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Расчёт зон видимости аппарата Венера-2 орбитальным модулем Венера-1 при исследовании атмосферы Венеры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335" y="5490133"/>
            <a:ext cx="6172200" cy="1371600"/>
          </a:xfrm>
        </p:spPr>
        <p:txBody>
          <a:bodyPr/>
          <a:lstStyle/>
          <a:p>
            <a:r>
              <a:rPr lang="ru-RU" dirty="0"/>
              <a:t>Докладчики: Зубко В.А.</a:t>
            </a:r>
          </a:p>
          <a:p>
            <a:r>
              <a:rPr lang="ru-RU" dirty="0"/>
              <a:t>	           Беляев А.А.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14402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1127F-4B13-3D42-B6E5-1A46F7A6F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Общее время видимости КА в период</a:t>
            </a:r>
            <a:br>
              <a:rPr lang="ru-RU" dirty="0"/>
            </a:br>
            <a:r>
              <a:rPr lang="ru-RU" dirty="0"/>
              <a:t>17-07-2026:04-11-2026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6CD876-00B7-8D49-8D08-E4FB1ED93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58254"/>
            <a:ext cx="8804127" cy="559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233369EB-075A-6144-8769-1BF98E4F18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2"/>
          <a:stretch/>
        </p:blipFill>
        <p:spPr bwMode="auto">
          <a:xfrm>
            <a:off x="0" y="1124744"/>
            <a:ext cx="9143999" cy="487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83B3D5-0FB0-EA4A-9671-35E134A4095E}"/>
              </a:ext>
            </a:extLst>
          </p:cNvPr>
          <p:cNvSpPr txBox="1"/>
          <p:nvPr/>
        </p:nvSpPr>
        <p:spPr>
          <a:xfrm>
            <a:off x="2627784" y="638132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Время видимости в мин.</a:t>
            </a:r>
          </a:p>
        </p:txBody>
      </p:sp>
    </p:spTree>
    <p:extLst>
      <p:ext uri="{BB962C8B-B14F-4D97-AF65-F5344CB8AC3E}">
        <p14:creationId xmlns:p14="http://schemas.microsoft.com/office/powerpoint/2010/main" val="2941617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6B0CAE73-7AF2-6745-8E93-155360EC3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/>
              <a:t>Круговая орбита Вокруг Венеры</a:t>
            </a:r>
          </a:p>
        </p:txBody>
      </p:sp>
      <p:pic>
        <p:nvPicPr>
          <p:cNvPr id="7171" name="Объект 3">
            <a:extLst>
              <a:ext uri="{FF2B5EF4-FFF2-40B4-BE49-F238E27FC236}">
                <a16:creationId xmlns:a16="http://schemas.microsoft.com/office/drawing/2014/main" id="{55E37C17-7871-EC4D-A8B2-7D85D7254B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772816"/>
            <a:ext cx="7467599" cy="3713479"/>
          </a:xfrm>
        </p:spPr>
      </p:pic>
    </p:spTree>
    <p:extLst>
      <p:ext uri="{BB962C8B-B14F-4D97-AF65-F5344CB8AC3E}">
        <p14:creationId xmlns:p14="http://schemas.microsoft.com/office/powerpoint/2010/main" val="735511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C248AF6D-9B68-F749-91C3-B02FAA48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/>
              <a:t>Высокоэллиптическая орбита вокруг Венеры</a:t>
            </a:r>
          </a:p>
        </p:txBody>
      </p:sp>
      <p:pic>
        <p:nvPicPr>
          <p:cNvPr id="8195" name="Объект 3">
            <a:extLst>
              <a:ext uri="{FF2B5EF4-FFF2-40B4-BE49-F238E27FC236}">
                <a16:creationId xmlns:a16="http://schemas.microsoft.com/office/drawing/2014/main" id="{440CB6FB-B077-CC41-8EE5-877F0B492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2132" y="1916832"/>
            <a:ext cx="7399735" cy="3675730"/>
          </a:xfrm>
        </p:spPr>
      </p:pic>
    </p:spTree>
    <p:extLst>
      <p:ext uri="{BB962C8B-B14F-4D97-AF65-F5344CB8AC3E}">
        <p14:creationId xmlns:p14="http://schemas.microsoft.com/office/powerpoint/2010/main" val="1101945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C55FD702-CC95-2F40-B5BE-9882B401B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/>
              <a:t>Эволюция высокоэллиптической орбиты за время миссии   </a:t>
            </a:r>
          </a:p>
        </p:txBody>
      </p:sp>
      <p:pic>
        <p:nvPicPr>
          <p:cNvPr id="9219" name="Объект 4">
            <a:extLst>
              <a:ext uri="{FF2B5EF4-FFF2-40B4-BE49-F238E27FC236}">
                <a16:creationId xmlns:a16="http://schemas.microsoft.com/office/drawing/2014/main" id="{2FB135DA-311A-9F47-8158-F7A25D9F0D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035" y="3223022"/>
            <a:ext cx="4395788" cy="2490788"/>
          </a:xfrm>
        </p:spPr>
      </p:pic>
      <p:pic>
        <p:nvPicPr>
          <p:cNvPr id="9220" name="Рисунок 5">
            <a:extLst>
              <a:ext uri="{FF2B5EF4-FFF2-40B4-BE49-F238E27FC236}">
                <a16:creationId xmlns:a16="http://schemas.microsoft.com/office/drawing/2014/main" id="{99B4E3A1-071A-9D42-B61A-F459A8422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594" y="1912144"/>
            <a:ext cx="4277916" cy="207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46481E-32D1-7F44-8F2B-02D03FE8D5E5}"/>
              </a:ext>
            </a:extLst>
          </p:cNvPr>
          <p:cNvSpPr txBox="1"/>
          <p:nvPr/>
        </p:nvSpPr>
        <p:spPr>
          <a:xfrm>
            <a:off x="275035" y="2022693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Вид орбиты в плоскости </a:t>
            </a:r>
            <a:r>
              <a:rPr lang="en-US" dirty="0"/>
              <a:t>XOY</a:t>
            </a:r>
            <a:r>
              <a:rPr lang="ru-RU" dirty="0"/>
              <a:t> Венерианской экваториальной системы координат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2737C0-E115-564C-9511-E500EDDB0E7F}"/>
              </a:ext>
            </a:extLst>
          </p:cNvPr>
          <p:cNvSpPr txBox="1"/>
          <p:nvPr/>
        </p:nvSpPr>
        <p:spPr>
          <a:xfrm>
            <a:off x="4788024" y="3990975"/>
            <a:ext cx="3977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Вид орбиты в плоскости </a:t>
            </a:r>
            <a:r>
              <a:rPr lang="en-US" dirty="0"/>
              <a:t>XOZ </a:t>
            </a:r>
            <a:r>
              <a:rPr lang="ru-RU" dirty="0"/>
              <a:t>Венерианской системы координат</a:t>
            </a:r>
          </a:p>
        </p:txBody>
      </p:sp>
    </p:spTree>
    <p:extLst>
      <p:ext uri="{BB962C8B-B14F-4D97-AF65-F5344CB8AC3E}">
        <p14:creationId xmlns:p14="http://schemas.microsoft.com/office/powerpoint/2010/main" val="1477715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Сравнение интервалов видимости при использовании разных орбит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Высокоэллиптическая с периодом Т = 1 </a:t>
            </a:r>
            <a:r>
              <a:rPr lang="ru-RU" dirty="0" err="1"/>
              <a:t>сут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  <a:p>
            <a:r>
              <a:rPr lang="ru-RU" dirty="0"/>
              <a:t>Круговая</a:t>
            </a:r>
            <a:r>
              <a:rPr lang="en-US" dirty="0"/>
              <a:t> </a:t>
            </a:r>
            <a:r>
              <a:rPr lang="ru-RU" dirty="0"/>
              <a:t>с периодом Т = 105 мин.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03"/>
          <a:stretch/>
        </p:blipFill>
        <p:spPr bwMode="auto">
          <a:xfrm>
            <a:off x="1187623" y="4289477"/>
            <a:ext cx="2676071" cy="217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2B418E-4E94-F648-8CCD-A85FF9B4CB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65" y="2140094"/>
            <a:ext cx="5580857" cy="15435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4BABF5-55E4-FD4E-9BB2-C8780E015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993" y="4243508"/>
            <a:ext cx="2454383" cy="237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62353"/>
      </p:ext>
    </p:extLst>
  </p:cSld>
  <p:clrMapOvr>
    <a:masterClrMapping/>
  </p:clrMapOvr>
  <p:transition spd="slow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20E8D-2FBB-654B-B103-A34B0757D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 и 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97A793-1873-114E-BCE6-8D38EB50D8E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результате выполнения работы: </a:t>
            </a:r>
          </a:p>
          <a:p>
            <a:r>
              <a:rPr lang="ru-RU" dirty="0"/>
              <a:t>определены зоны видимости между двумя КА;</a:t>
            </a:r>
          </a:p>
          <a:p>
            <a:r>
              <a:rPr lang="ru-RU" dirty="0"/>
              <a:t>рассмотрено влияние формы орбиты КА вокруг Венеры на интервалы видимости;</a:t>
            </a:r>
          </a:p>
          <a:p>
            <a:r>
              <a:rPr lang="ru-RU" dirty="0"/>
              <a:t>показано, что круговая орбита обеспечивает суммарное время видимости за сутки больше, чем высокоэллиптическая;</a:t>
            </a:r>
          </a:p>
          <a:p>
            <a:r>
              <a:rPr lang="ru-RU" dirty="0"/>
              <a:t>показано, что высокоэллиптическая орбита обеспечивает большую продолжительность каждой зоны видимости, но меньшее их суммарное число, чем у круговой.</a:t>
            </a:r>
          </a:p>
        </p:txBody>
      </p:sp>
    </p:spTree>
    <p:extLst>
      <p:ext uri="{BB962C8B-B14F-4D97-AF65-F5344CB8AC3E}">
        <p14:creationId xmlns:p14="http://schemas.microsoft.com/office/powerpoint/2010/main" val="2756939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36912"/>
            <a:ext cx="7924800" cy="1143000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1882552" cy="60466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22914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15530D-D6B7-E845-8D12-54D7DDB00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1D5A65-4983-2240-A7D7-08A2FDF9FDF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Рассчитать зоны видимости между двумя КА, один из которых находится на ограниченной орбите в окрестности точки либрации </a:t>
            </a:r>
            <a:r>
              <a:rPr lang="en-US" dirty="0"/>
              <a:t>L2</a:t>
            </a:r>
            <a:r>
              <a:rPr lang="ru-RU" dirty="0"/>
              <a:t>, а другой находится на эллиптической орбите вокруг Венеры. </a:t>
            </a:r>
          </a:p>
          <a:p>
            <a:r>
              <a:rPr lang="ru-RU" dirty="0"/>
              <a:t>Исследовать </a:t>
            </a:r>
            <a:r>
              <a:rPr lang="ru-RU"/>
              <a:t>влияние эксцентриситета орбит </a:t>
            </a:r>
            <a:r>
              <a:rPr lang="ru-RU" dirty="0"/>
              <a:t>возле Венеры на длину интервалов зон видимости.</a:t>
            </a:r>
          </a:p>
        </p:txBody>
      </p:sp>
    </p:spTree>
    <p:extLst>
      <p:ext uri="{BB962C8B-B14F-4D97-AF65-F5344CB8AC3E}">
        <p14:creationId xmlns:p14="http://schemas.microsoft.com/office/powerpoint/2010/main" val="182893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id="{4CB856D3-3335-B642-97A8-B45769466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/>
              <a:t>Система Солнце – Венера</a:t>
            </a:r>
          </a:p>
        </p:txBody>
      </p:sp>
      <p:pic>
        <p:nvPicPr>
          <p:cNvPr id="3075" name="Объект 3">
            <a:extLst>
              <a:ext uri="{FF2B5EF4-FFF2-40B4-BE49-F238E27FC236}">
                <a16:creationId xmlns:a16="http://schemas.microsoft.com/office/drawing/2014/main" id="{D3562BBB-11EE-1640-9E73-94D701432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624" y="1916832"/>
            <a:ext cx="6556053" cy="3904856"/>
          </a:xfrm>
        </p:spPr>
      </p:pic>
    </p:spTree>
    <p:extLst>
      <p:ext uri="{BB962C8B-B14F-4D97-AF65-F5344CB8AC3E}">
        <p14:creationId xmlns:p14="http://schemas.microsoft.com/office/powerpoint/2010/main" val="148174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DA1455C1-9089-4F4A-AB07-B6207A88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/>
              <a:t>Орбита относительно точки либрации </a:t>
            </a:r>
            <a:r>
              <a:rPr lang="en-US" altLang="ru-RU"/>
              <a:t>L2</a:t>
            </a:r>
            <a:r>
              <a:rPr lang="ru-RU" altLang="ru-RU"/>
              <a:t> в плоскости вращения Венеры вокруг Солнца</a:t>
            </a:r>
          </a:p>
        </p:txBody>
      </p:sp>
      <p:pic>
        <p:nvPicPr>
          <p:cNvPr id="4099" name="Объект 3">
            <a:extLst>
              <a:ext uri="{FF2B5EF4-FFF2-40B4-BE49-F238E27FC236}">
                <a16:creationId xmlns:a16="http://schemas.microsoft.com/office/drawing/2014/main" id="{02693DDF-D3FC-C847-8029-E7716FBE17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8459" y="1772816"/>
            <a:ext cx="7127082" cy="3860738"/>
          </a:xfrm>
        </p:spPr>
      </p:pic>
    </p:spTree>
    <p:extLst>
      <p:ext uri="{BB962C8B-B14F-4D97-AF65-F5344CB8AC3E}">
        <p14:creationId xmlns:p14="http://schemas.microsoft.com/office/powerpoint/2010/main" val="265257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D35000D1-288B-1D45-BBAC-43BDC8DB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/>
              <a:t>Эллиптическая орбита вокруг Венеры </a:t>
            </a:r>
          </a:p>
        </p:txBody>
      </p:sp>
      <p:pic>
        <p:nvPicPr>
          <p:cNvPr id="5123" name="Объект 4">
            <a:extLst>
              <a:ext uri="{FF2B5EF4-FFF2-40B4-BE49-F238E27FC236}">
                <a16:creationId xmlns:a16="http://schemas.microsoft.com/office/drawing/2014/main" id="{E9D012A9-AB06-AF48-B4FC-5AEB21C9B0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5375" y="1700808"/>
            <a:ext cx="6953250" cy="3794819"/>
          </a:xfrm>
        </p:spPr>
      </p:pic>
    </p:spTree>
    <p:extLst>
      <p:ext uri="{BB962C8B-B14F-4D97-AF65-F5344CB8AC3E}">
        <p14:creationId xmlns:p14="http://schemas.microsoft.com/office/powerpoint/2010/main" val="1073228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Схематизация алгоритма определения зон видимости в плоскости орбиты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520" y="1700808"/>
                <a:ext cx="3733800" cy="489654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1800" dirty="0"/>
                  <a:t>Краткий алгоритм:</a:t>
                </a:r>
              </a:p>
              <a:p>
                <a:r>
                  <a:rPr lang="ru-RU" sz="1800" dirty="0"/>
                  <a:t>Определяется положение аппаратов в экваториальной системе координат</a:t>
                </a:r>
              </a:p>
              <a:p>
                <a:r>
                  <a:rPr lang="ru-RU" sz="1800" dirty="0"/>
                  <a:t>Определяются радиус-векторы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𝟏𝟐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𝒂𝒕𝒎</m:t>
                        </m:r>
                      </m:sub>
                    </m:sSub>
                  </m:oMath>
                </a14:m>
                <a:r>
                  <a:rPr lang="en-US" sz="18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𝒔𝒖𝒓𝒇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endParaRPr lang="ru-RU" sz="1800" dirty="0"/>
              </a:p>
              <a:p>
                <a:r>
                  <a:rPr lang="ru-RU" sz="1800" dirty="0"/>
                  <a:t>Определяются углы</a:t>
                </a:r>
              </a:p>
              <a:p>
                <a:endParaRPr lang="ru-RU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endParaRPr lang="ru-RU" sz="1800" dirty="0"/>
              </a:p>
              <a:p>
                <a:r>
                  <a:rPr lang="ru-RU" sz="1800" dirty="0"/>
                  <a:t>Проверяется выполнение условия</a:t>
                </a:r>
              </a:p>
              <a:p>
                <a:endParaRPr lang="ru-RU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1700808"/>
                <a:ext cx="3733800" cy="4896544"/>
              </a:xfrm>
              <a:blipFill>
                <a:blip r:embed="rId2"/>
                <a:stretch>
                  <a:fillRect l="-1356" t="-2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2762298" cy="116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20" y="5678388"/>
            <a:ext cx="8763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B6149F-5876-0242-BE88-E47514E050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362" y="1700808"/>
            <a:ext cx="450923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0317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Основная часть программного кода, реализующего алгоритм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03438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95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850832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Пример оформления таблицы с зонами видимости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8165" y="-171901"/>
            <a:ext cx="5697132" cy="8002390"/>
          </a:xfrm>
        </p:spPr>
      </p:pic>
    </p:spTree>
    <p:extLst>
      <p:ext uri="{BB962C8B-B14F-4D97-AF65-F5344CB8AC3E}">
        <p14:creationId xmlns:p14="http://schemas.microsoft.com/office/powerpoint/2010/main" val="410798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99F21FE-5DB5-8448-A13D-0935B3606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523" y="26064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Общее время видимости КА в период</a:t>
            </a:r>
            <a:br>
              <a:rPr lang="ru-RU" dirty="0"/>
            </a:br>
            <a:r>
              <a:rPr lang="ru-RU" dirty="0"/>
              <a:t>17-07-2026:04-11-2026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F5059AE-4E0A-6945-9F25-0061E92BB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2" y="822722"/>
            <a:ext cx="8777662" cy="5774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C4F5435F-5C2E-EE4C-8C11-60A2FC10E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95" y="1165149"/>
            <a:ext cx="8352928" cy="487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C17EC9-A69E-7643-B84F-D66CFF620E59}"/>
              </a:ext>
            </a:extLst>
          </p:cNvPr>
          <p:cNvSpPr txBox="1"/>
          <p:nvPr/>
        </p:nvSpPr>
        <p:spPr>
          <a:xfrm>
            <a:off x="2627784" y="638132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Время видимости в мин.</a:t>
            </a:r>
          </a:p>
        </p:txBody>
      </p:sp>
    </p:spTree>
    <p:extLst>
      <p:ext uri="{BB962C8B-B14F-4D97-AF65-F5344CB8AC3E}">
        <p14:creationId xmlns:p14="http://schemas.microsoft.com/office/powerpoint/2010/main" val="1486525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4081</TotalTime>
  <Words>269</Words>
  <Application>Microsoft Macintosh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Cambria Math</vt:lpstr>
      <vt:lpstr>Century Schoolbook</vt:lpstr>
      <vt:lpstr>Wingdings</vt:lpstr>
      <vt:lpstr>Wingdings 2</vt:lpstr>
      <vt:lpstr>Эркер</vt:lpstr>
      <vt:lpstr>Расчёт зон видимости аппарата Венера-2 орбитальным модулем Венера-1 при исследовании атмосферы Венеры</vt:lpstr>
      <vt:lpstr>Цели и задачи</vt:lpstr>
      <vt:lpstr>Система Солнце – Венера</vt:lpstr>
      <vt:lpstr>Орбита относительно точки либрации L2 в плоскости вращения Венеры вокруг Солнца</vt:lpstr>
      <vt:lpstr>Эллиптическая орбита вокруг Венеры </vt:lpstr>
      <vt:lpstr>Схематизация алгоритма определения зон видимости в плоскости орбиты</vt:lpstr>
      <vt:lpstr>Основная часть программного кода, реализующего алгоритм</vt:lpstr>
      <vt:lpstr>Пример оформления таблицы с зонами видимости</vt:lpstr>
      <vt:lpstr>Общее время видимости КА в период 17-07-2026:04-11-2026</vt:lpstr>
      <vt:lpstr>Общее время видимости КА в период 17-07-2026:04-11-2026</vt:lpstr>
      <vt:lpstr>Круговая орбита Вокруг Венеры</vt:lpstr>
      <vt:lpstr>Высокоэллиптическая орбита вокруг Венеры</vt:lpstr>
      <vt:lpstr>Эволюция высокоэллиптической орбиты за время миссии   </vt:lpstr>
      <vt:lpstr>Сравнение интервалов видимости при использовании разных орбит</vt:lpstr>
      <vt:lpstr>Заключение и выводы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</dc:creator>
  <cp:lastModifiedBy>Microsoft Office User</cp:lastModifiedBy>
  <cp:revision>41</cp:revision>
  <dcterms:created xsi:type="dcterms:W3CDTF">2019-06-03T11:13:19Z</dcterms:created>
  <dcterms:modified xsi:type="dcterms:W3CDTF">2019-06-06T11:56:54Z</dcterms:modified>
</cp:coreProperties>
</file>